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6.xml" ContentType="application/vnd.openxmlformats-officedocument.presentationml.tags+xml"/>
  <Override PartName="/ppt/notesSlides/notesSlide3.xml" ContentType="application/vnd.openxmlformats-officedocument.presentationml.notesSlide+xml"/>
  <Override PartName="/ppt/tags/tag127.xml" ContentType="application/vnd.openxmlformats-officedocument.presentationml.tags+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tags/tag12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0.xml" ContentType="application/vnd.openxmlformats-officedocument.presentationml.tags+xml"/>
  <Override PartName="/ppt/notesSlides/notesSlide16.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17.xml" ContentType="application/vnd.openxmlformats-officedocument.presentationml.notesSlide+xml"/>
  <Override PartName="/ppt/tags/tag13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20.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21.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22.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23.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4.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25.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26.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27.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28.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63"/>
  </p:notesMasterIdLst>
  <p:handoutMasterIdLst>
    <p:handoutMasterId r:id="rId64"/>
  </p:handoutMasterIdLst>
  <p:sldIdLst>
    <p:sldId id="257" r:id="rId3"/>
    <p:sldId id="368" r:id="rId4"/>
    <p:sldId id="350" r:id="rId5"/>
    <p:sldId id="357" r:id="rId6"/>
    <p:sldId id="358" r:id="rId7"/>
    <p:sldId id="361" r:id="rId8"/>
    <p:sldId id="360" r:id="rId9"/>
    <p:sldId id="359" r:id="rId10"/>
    <p:sldId id="429" r:id="rId11"/>
    <p:sldId id="430" r:id="rId12"/>
    <p:sldId id="431" r:id="rId13"/>
    <p:sldId id="477" r:id="rId14"/>
    <p:sldId id="478" r:id="rId15"/>
    <p:sldId id="479" r:id="rId16"/>
    <p:sldId id="432" r:id="rId17"/>
    <p:sldId id="433" r:id="rId18"/>
    <p:sldId id="434" r:id="rId19"/>
    <p:sldId id="435" r:id="rId20"/>
    <p:sldId id="436" r:id="rId21"/>
    <p:sldId id="437" r:id="rId22"/>
    <p:sldId id="438" r:id="rId23"/>
    <p:sldId id="439" r:id="rId24"/>
    <p:sldId id="440" r:id="rId25"/>
    <p:sldId id="469" r:id="rId26"/>
    <p:sldId id="468" r:id="rId27"/>
    <p:sldId id="467" r:id="rId28"/>
    <p:sldId id="470" r:id="rId29"/>
    <p:sldId id="471" r:id="rId30"/>
    <p:sldId id="472" r:id="rId31"/>
    <p:sldId id="473" r:id="rId32"/>
    <p:sldId id="474" r:id="rId33"/>
    <p:sldId id="475" r:id="rId34"/>
    <p:sldId id="476" r:id="rId35"/>
    <p:sldId id="290" r:id="rId36"/>
    <p:sldId id="291" r:id="rId37"/>
    <p:sldId id="266" r:id="rId38"/>
    <p:sldId id="292" r:id="rId39"/>
    <p:sldId id="268" r:id="rId40"/>
    <p:sldId id="273" r:id="rId41"/>
    <p:sldId id="269" r:id="rId42"/>
    <p:sldId id="279" r:id="rId43"/>
    <p:sldId id="270" r:id="rId44"/>
    <p:sldId id="276" r:id="rId45"/>
    <p:sldId id="280" r:id="rId46"/>
    <p:sldId id="293" r:id="rId47"/>
    <p:sldId id="274" r:id="rId48"/>
    <p:sldId id="294" r:id="rId49"/>
    <p:sldId id="277" r:id="rId50"/>
    <p:sldId id="295" r:id="rId51"/>
    <p:sldId id="354" r:id="rId52"/>
    <p:sldId id="442" r:id="rId53"/>
    <p:sldId id="443" r:id="rId54"/>
    <p:sldId id="444" r:id="rId55"/>
    <p:sldId id="445" r:id="rId56"/>
    <p:sldId id="369" r:id="rId57"/>
    <p:sldId id="425" r:id="rId58"/>
    <p:sldId id="426" r:id="rId59"/>
    <p:sldId id="427" r:id="rId60"/>
    <p:sldId id="424" r:id="rId61"/>
    <p:sldId id="428"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p15:clr>
            <a:srgbClr val="A4A3A4"/>
          </p15:clr>
        </p15:guide>
        <p15:guide id="2" pos="386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ugger  Elisabeth" initials="BE" lastIdx="7" clrIdx="0">
    <p:extLst>
      <p:ext uri="{19B8F6BF-5375-455C-9EA6-DF929625EA0E}">
        <p15:presenceInfo xmlns:p15="http://schemas.microsoft.com/office/powerpoint/2012/main" userId="Brugger  Elisabeth" providerId="None"/>
      </p:ext>
    </p:extLst>
  </p:cmAuthor>
  <p:cmAuthor id="2" name="Kichutkin  Alexander" initials="KA" lastIdx="2" clrIdx="1">
    <p:extLst>
      <p:ext uri="{19B8F6BF-5375-455C-9EA6-DF929625EA0E}">
        <p15:presenceInfo xmlns:p15="http://schemas.microsoft.com/office/powerpoint/2012/main" userId="S::akichutkin@ethz.ch::2e7b6731-22e7-4465-96ff-f89e962679a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942"/>
    <a:srgbClr val="8E4969"/>
    <a:srgbClr val="2169D3"/>
    <a:srgbClr val="C00000"/>
    <a:srgbClr val="F7B59C"/>
    <a:srgbClr val="FF00FF"/>
    <a:srgbClr val="FFFFFF"/>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DF822F-E196-4F7C-B2BC-E24F2C0278FB}" v="2" dt="2022-05-22T23:07:59.143"/>
    <p1510:client id="{22969085-9D47-41E3-96FB-89D08C99B6A5}" v="1923" dt="2022-05-23T14:19:20.043"/>
    <p1510:client id="{33388FD3-D708-6F3C-5A8B-6E6168D66EFE}" v="16" dt="2022-05-23T09:19:11.762"/>
    <p1510:client id="{3B5B181E-0C00-CD8D-DE93-6A17F2E93A8B}" v="11" dt="2022-05-23T12:48:46.104"/>
    <p1510:client id="{3B9B655F-611B-2D9D-EA85-27CE4AC7A498}" v="2" dt="2022-05-22T19:24:53.868"/>
    <p1510:client id="{3BD43C8D-D50B-5543-BC4E-F3FDB48958BB}" v="2" dt="2022-05-22T23:09:45.905"/>
    <p1510:client id="{3DF103B5-48AF-A8D2-B3A1-DB8F9341DB15}" v="2" dt="2022-05-22T19:21:53.018"/>
    <p1510:client id="{491FAD92-4140-80FB-E54F-82BDE60BAB0F}" v="6" dt="2022-05-22T19:20:40.140"/>
    <p1510:client id="{6B82FE90-27E5-61F4-27E6-0773116B3C8F}" v="9" dt="2022-05-23T12:22:19.120"/>
    <p1510:client id="{76ECDB24-6B4B-C741-6D3A-EFBC2EE6E17C}" v="112" dt="2022-05-22T21:15:38.339"/>
    <p1510:client id="{83A0E135-1CCF-84D9-F56A-477511229308}" v="5" dt="2022-05-22T19:24:08.959"/>
    <p1510:client id="{886161E6-E075-48A1-7763-21C338867608}" v="2" dt="2022-05-22T23:16:42.339"/>
    <p1510:client id="{95155CE3-E3EE-E424-3103-C73728014985}" v="7" dt="2022-05-23T09:05:31.263"/>
    <p1510:client id="{98515896-E963-A8C0-556A-DF797965BC87}" v="120" dt="2022-05-22T21:28:59.112"/>
    <p1510:client id="{9B35C149-463C-44E6-B9E8-ED1BA43AD4F1}" v="4" dt="2022-05-22T21:12:29.164"/>
    <p1510:client id="{9E781FAB-3E92-987B-42EE-263D3D5B9AC4}" v="75" dt="2022-05-23T08:44:57.245"/>
    <p1510:client id="{A0145665-14BA-4FEF-9B99-ADBCD6E2A18A}" v="246" dt="2022-05-23T12:56:01.084"/>
    <p1510:client id="{BDEC4B5A-77AB-C9E3-B768-9E6BE7E39826}" v="60" dt="2022-05-22T19:53:30.171"/>
    <p1510:client id="{C0F2E005-3FF2-74CA-B90F-6C8832BA3AA5}" v="767" dt="2022-05-22T21:11:16.018"/>
    <p1510:client id="{D0346808-92EA-F244-BE62-4612564231CB}" v="14" dt="2022-05-23T06:43:57.115"/>
    <p1510:client id="{DAF3CE90-49F9-12FF-A8AE-0A93653DB467}" v="862" dt="2022-05-23T10:55:25.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43" autoAdjust="0"/>
  </p:normalViewPr>
  <p:slideViewPr>
    <p:cSldViewPr snapToGrid="0">
      <p:cViewPr varScale="1">
        <p:scale>
          <a:sx n="58" d="100"/>
          <a:sy n="58" d="100"/>
        </p:scale>
        <p:origin x="963" y="39"/>
      </p:cViewPr>
      <p:guideLst>
        <p:guide orient="horz" pos="2155"/>
        <p:guide pos="3867"/>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05T10:34:52.524" idx="2">
    <p:pos x="5631" y="3732"/>
    <p:text>Chek if true</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D557B5-89B7-3841-B55A-A45969B80E2A}"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zh-CN" altLang="en-US"/>
        </a:p>
      </dgm:t>
    </dgm:pt>
    <dgm:pt modelId="{289E1681-676F-994A-9CB8-3476E60CE47F}">
      <dgm:prSet phldrT="[文本]" custT="1"/>
      <dgm:spPr/>
      <dgm:t>
        <a:bodyPr/>
        <a:lstStyle/>
        <a:p>
          <a:r>
            <a:rPr lang="en-US" altLang="zh-CN" sz="2800" b="1">
              <a:latin typeface="+mn-lt"/>
              <a:ea typeface="+mn-ea"/>
              <a:cs typeface="+mn-ea"/>
              <a:sym typeface="+mn-lt"/>
            </a:rPr>
            <a:t>segment regression</a:t>
          </a:r>
          <a:endParaRPr lang="zh-CN" altLang="en-US" sz="2800" b="1">
            <a:latin typeface="+mn-lt"/>
            <a:ea typeface="+mn-ea"/>
            <a:cs typeface="+mn-ea"/>
            <a:sym typeface="+mn-lt"/>
          </a:endParaRPr>
        </a:p>
      </dgm:t>
    </dgm:pt>
    <dgm:pt modelId="{C1284EB7-56FD-A84E-BCB4-238E7C8F3811}" type="parTrans" cxnId="{FA4AF14E-E5B8-3147-AD9F-A6271CECEEF1}">
      <dgm:prSet/>
      <dgm:spPr/>
      <dgm:t>
        <a:bodyPr/>
        <a:lstStyle/>
        <a:p>
          <a:endParaRPr lang="zh-CN" altLang="en-US"/>
        </a:p>
      </dgm:t>
    </dgm:pt>
    <dgm:pt modelId="{3902ADB0-DC83-3D4A-B47D-1F848976EF9B}" type="sibTrans" cxnId="{FA4AF14E-E5B8-3147-AD9F-A6271CECEEF1}">
      <dgm:prSet/>
      <dgm:spPr/>
      <dgm:t>
        <a:bodyPr/>
        <a:lstStyle/>
        <a:p>
          <a:endParaRPr lang="zh-CN" altLang="en-US"/>
        </a:p>
      </dgm:t>
    </dgm:pt>
    <dgm:pt modelId="{C8FEF6ED-E5E9-574F-B551-A1020EFF0639}">
      <dgm:prSet phldrT="[文本]" custT="1"/>
      <dgm:spPr/>
      <dgm:t>
        <a:bodyPr/>
        <a:lstStyle/>
        <a:p>
          <a:r>
            <a:rPr lang="en-US" altLang="zh-CN" sz="2000">
              <a:latin typeface="+mn-lt"/>
              <a:ea typeface="+mn-ea"/>
              <a:cs typeface="+mn-ea"/>
              <a:sym typeface="+mn-lt"/>
            </a:rPr>
            <a:t>type of impact</a:t>
          </a:r>
          <a:endParaRPr lang="zh-CN" altLang="en-US" sz="2000">
            <a:latin typeface="+mn-lt"/>
            <a:ea typeface="+mn-ea"/>
            <a:cs typeface="+mn-ea"/>
            <a:sym typeface="+mn-lt"/>
          </a:endParaRPr>
        </a:p>
      </dgm:t>
    </dgm:pt>
    <dgm:pt modelId="{4BC476C8-165D-1A4A-80B7-4B35B86B8DB4}" type="parTrans" cxnId="{0E9B9C88-ECC0-B642-BD76-BB5469828C85}">
      <dgm:prSet/>
      <dgm:spPr/>
      <dgm:t>
        <a:bodyPr/>
        <a:lstStyle/>
        <a:p>
          <a:endParaRPr lang="zh-CN" altLang="en-US"/>
        </a:p>
      </dgm:t>
    </dgm:pt>
    <dgm:pt modelId="{45790CF2-8775-DD4C-82B3-0E1213993734}" type="sibTrans" cxnId="{0E9B9C88-ECC0-B642-BD76-BB5469828C85}">
      <dgm:prSet/>
      <dgm:spPr/>
      <dgm:t>
        <a:bodyPr/>
        <a:lstStyle/>
        <a:p>
          <a:endParaRPr lang="zh-CN" altLang="en-US"/>
        </a:p>
      </dgm:t>
    </dgm:pt>
    <dgm:pt modelId="{2539CD31-2669-1F44-A08E-969BD220616C}">
      <dgm:prSet phldrT="[文本]" custT="1"/>
      <dgm:spPr/>
      <dgm:t>
        <a:bodyPr/>
        <a:lstStyle/>
        <a:p>
          <a:r>
            <a:rPr lang="en-US" altLang="zh-CN" sz="2800" b="1">
              <a:latin typeface="+mn-lt"/>
              <a:ea typeface="+mn-ea"/>
              <a:cs typeface="+mn-ea"/>
              <a:sym typeface="+mn-lt"/>
            </a:rPr>
            <a:t>ARIMA</a:t>
          </a:r>
          <a:endParaRPr lang="zh-CN" altLang="en-US" sz="2800" b="1">
            <a:latin typeface="+mn-lt"/>
            <a:ea typeface="+mn-ea"/>
            <a:cs typeface="+mn-ea"/>
            <a:sym typeface="+mn-lt"/>
          </a:endParaRPr>
        </a:p>
      </dgm:t>
    </dgm:pt>
    <dgm:pt modelId="{8E414296-FF1B-6E48-A206-69CC5831C40E}" type="parTrans" cxnId="{EE3FBD04-106B-C64B-92DD-1A4A89735D0C}">
      <dgm:prSet/>
      <dgm:spPr/>
      <dgm:t>
        <a:bodyPr/>
        <a:lstStyle/>
        <a:p>
          <a:endParaRPr lang="zh-CN" altLang="en-US"/>
        </a:p>
      </dgm:t>
    </dgm:pt>
    <dgm:pt modelId="{FA2D8FF8-CC40-0B40-821A-3D16AE35CCFF}" type="sibTrans" cxnId="{EE3FBD04-106B-C64B-92DD-1A4A89735D0C}">
      <dgm:prSet/>
      <dgm:spPr/>
      <dgm:t>
        <a:bodyPr/>
        <a:lstStyle/>
        <a:p>
          <a:endParaRPr lang="zh-CN" altLang="en-US"/>
        </a:p>
      </dgm:t>
    </dgm:pt>
    <dgm:pt modelId="{C8A6CE07-023A-1142-B219-D6E9EB08A067}">
      <dgm:prSet phldrT="[文本]" custT="1"/>
      <dgm:spPr/>
      <dgm:t>
        <a:bodyPr/>
        <a:lstStyle/>
        <a:p>
          <a:r>
            <a:rPr lang="en-US" altLang="zh-CN" sz="2000">
              <a:latin typeface="+mn-lt"/>
              <a:ea typeface="+mn-ea"/>
              <a:cs typeface="+mn-ea"/>
              <a:sym typeface="+mn-lt"/>
            </a:rPr>
            <a:t>seasonality</a:t>
          </a:r>
          <a:endParaRPr lang="zh-CN" altLang="en-US" sz="2000">
            <a:latin typeface="+mn-lt"/>
            <a:ea typeface="+mn-ea"/>
            <a:cs typeface="+mn-ea"/>
            <a:sym typeface="+mn-lt"/>
          </a:endParaRPr>
        </a:p>
      </dgm:t>
    </dgm:pt>
    <dgm:pt modelId="{678D3A73-9A86-5A46-B38C-8C1104356C45}" type="parTrans" cxnId="{D71B1CDC-8188-C74B-A1A8-5F62D85A3309}">
      <dgm:prSet/>
      <dgm:spPr/>
      <dgm:t>
        <a:bodyPr/>
        <a:lstStyle/>
        <a:p>
          <a:endParaRPr lang="zh-CN" altLang="en-US"/>
        </a:p>
      </dgm:t>
    </dgm:pt>
    <dgm:pt modelId="{1C68240A-9BFB-C445-9532-DCC0F639ACDA}" type="sibTrans" cxnId="{D71B1CDC-8188-C74B-A1A8-5F62D85A3309}">
      <dgm:prSet/>
      <dgm:spPr/>
      <dgm:t>
        <a:bodyPr/>
        <a:lstStyle/>
        <a:p>
          <a:endParaRPr lang="zh-CN" altLang="en-US"/>
        </a:p>
      </dgm:t>
    </dgm:pt>
    <dgm:pt modelId="{405CBD82-EE2B-5348-847D-E4B2510126E3}">
      <dgm:prSet phldrT="[文本]" custT="1"/>
      <dgm:spPr/>
      <dgm:t>
        <a:bodyPr/>
        <a:lstStyle/>
        <a:p>
          <a:r>
            <a:rPr lang="en-US" altLang="zh-CN" sz="2000">
              <a:latin typeface="+mn-lt"/>
              <a:ea typeface="+mn-ea"/>
              <a:cs typeface="+mn-ea"/>
              <a:sym typeface="+mn-lt"/>
            </a:rPr>
            <a:t>autocorrelation</a:t>
          </a:r>
          <a:endParaRPr lang="zh-CN" altLang="en-US" sz="2000">
            <a:latin typeface="+mn-lt"/>
            <a:ea typeface="+mn-ea"/>
            <a:cs typeface="+mn-ea"/>
            <a:sym typeface="+mn-lt"/>
          </a:endParaRPr>
        </a:p>
      </dgm:t>
    </dgm:pt>
    <dgm:pt modelId="{46EFFFAC-46EC-3E49-AB18-6BB62FA1AA7B}" type="parTrans" cxnId="{13E9B457-BEDB-674A-9A0B-174DCF6D1C9A}">
      <dgm:prSet/>
      <dgm:spPr/>
      <dgm:t>
        <a:bodyPr/>
        <a:lstStyle/>
        <a:p>
          <a:endParaRPr lang="zh-CN" altLang="en-US"/>
        </a:p>
      </dgm:t>
    </dgm:pt>
    <dgm:pt modelId="{9CFB89A7-1A07-1E42-AEB7-5E877A03EB3E}" type="sibTrans" cxnId="{13E9B457-BEDB-674A-9A0B-174DCF6D1C9A}">
      <dgm:prSet/>
      <dgm:spPr/>
      <dgm:t>
        <a:bodyPr/>
        <a:lstStyle/>
        <a:p>
          <a:endParaRPr lang="zh-CN" altLang="en-US"/>
        </a:p>
      </dgm:t>
    </dgm:pt>
    <dgm:pt modelId="{85F8D791-146F-5246-B976-893336B802D1}">
      <dgm:prSet phldrT="[文本]" custT="1"/>
      <dgm:spPr/>
      <dgm:t>
        <a:bodyPr/>
        <a:lstStyle/>
        <a:p>
          <a:r>
            <a:rPr lang="en-US" altLang="zh-CN" sz="1800">
              <a:latin typeface="+mn-lt"/>
              <a:ea typeface="+mn-ea"/>
              <a:cs typeface="+mn-ea"/>
              <a:sym typeface="+mn-lt"/>
            </a:rPr>
            <a:t>step change</a:t>
          </a:r>
          <a:endParaRPr lang="zh-CN" altLang="en-US" sz="1800">
            <a:latin typeface="+mn-lt"/>
            <a:ea typeface="+mn-ea"/>
            <a:cs typeface="+mn-ea"/>
            <a:sym typeface="+mn-lt"/>
          </a:endParaRPr>
        </a:p>
      </dgm:t>
    </dgm:pt>
    <dgm:pt modelId="{5F71BCDB-F1BF-CE41-92F0-683B094428B0}" type="parTrans" cxnId="{5B3D9E68-A025-E44D-A00D-6352FA0E87B6}">
      <dgm:prSet/>
      <dgm:spPr/>
      <dgm:t>
        <a:bodyPr/>
        <a:lstStyle/>
        <a:p>
          <a:endParaRPr lang="zh-CN" altLang="en-US"/>
        </a:p>
      </dgm:t>
    </dgm:pt>
    <dgm:pt modelId="{3C224E7F-E8BB-0B4A-A807-336AD4533D01}" type="sibTrans" cxnId="{5B3D9E68-A025-E44D-A00D-6352FA0E87B6}">
      <dgm:prSet/>
      <dgm:spPr/>
      <dgm:t>
        <a:bodyPr/>
        <a:lstStyle/>
        <a:p>
          <a:endParaRPr lang="zh-CN" altLang="en-US"/>
        </a:p>
      </dgm:t>
    </dgm:pt>
    <dgm:pt modelId="{A4F45A7E-897B-6E4C-A853-84279E43C0F9}">
      <dgm:prSet phldrT="[文本]" custT="1"/>
      <dgm:spPr/>
      <dgm:t>
        <a:bodyPr/>
        <a:lstStyle/>
        <a:p>
          <a:r>
            <a:rPr lang="en-US" altLang="zh-CN" sz="1800">
              <a:latin typeface="+mn-lt"/>
              <a:ea typeface="+mn-ea"/>
              <a:cs typeface="+mn-ea"/>
              <a:sym typeface="+mn-lt"/>
            </a:rPr>
            <a:t>ramp</a:t>
          </a:r>
          <a:endParaRPr lang="zh-CN" altLang="en-US" sz="1800">
            <a:latin typeface="+mn-lt"/>
            <a:ea typeface="+mn-ea"/>
            <a:cs typeface="+mn-ea"/>
            <a:sym typeface="+mn-lt"/>
          </a:endParaRPr>
        </a:p>
      </dgm:t>
    </dgm:pt>
    <dgm:pt modelId="{DA0429F5-5074-574E-8D61-A5330D4E2DA9}" type="parTrans" cxnId="{09A32833-931E-AA4E-977B-ACC0A0A78AF3}">
      <dgm:prSet/>
      <dgm:spPr/>
      <dgm:t>
        <a:bodyPr/>
        <a:lstStyle/>
        <a:p>
          <a:endParaRPr lang="zh-CN" altLang="en-US"/>
        </a:p>
      </dgm:t>
    </dgm:pt>
    <dgm:pt modelId="{C7C0B867-F97C-504C-AA77-231A20F64293}" type="sibTrans" cxnId="{09A32833-931E-AA4E-977B-ACC0A0A78AF3}">
      <dgm:prSet/>
      <dgm:spPr/>
      <dgm:t>
        <a:bodyPr/>
        <a:lstStyle/>
        <a:p>
          <a:endParaRPr lang="zh-CN" altLang="en-US"/>
        </a:p>
      </dgm:t>
    </dgm:pt>
    <dgm:pt modelId="{171404E7-C5C6-DF4B-B6CE-E09BBDD90E93}">
      <dgm:prSet phldrT="[文本]" custT="1"/>
      <dgm:spPr/>
      <dgm:t>
        <a:bodyPr/>
        <a:lstStyle/>
        <a:p>
          <a:r>
            <a:rPr lang="en-US" altLang="zh-CN" sz="2000">
              <a:latin typeface="+mn-lt"/>
              <a:ea typeface="+mn-ea"/>
              <a:cs typeface="+mn-ea"/>
              <a:sym typeface="+mn-lt"/>
            </a:rPr>
            <a:t>time &amp; delay of intervention</a:t>
          </a:r>
          <a:endParaRPr lang="zh-CN" altLang="en-US" sz="2000">
            <a:latin typeface="+mn-lt"/>
            <a:ea typeface="+mn-ea"/>
            <a:cs typeface="+mn-ea"/>
            <a:sym typeface="+mn-lt"/>
          </a:endParaRPr>
        </a:p>
      </dgm:t>
    </dgm:pt>
    <dgm:pt modelId="{1C0A4B70-9AB7-D74F-BD9C-46C1E33F548E}" type="parTrans" cxnId="{FE851B22-0265-DA4E-AC86-4880DF8208DD}">
      <dgm:prSet/>
      <dgm:spPr/>
      <dgm:t>
        <a:bodyPr/>
        <a:lstStyle/>
        <a:p>
          <a:endParaRPr lang="zh-CN" altLang="en-US"/>
        </a:p>
      </dgm:t>
    </dgm:pt>
    <dgm:pt modelId="{4F504B24-B80D-7B42-91EA-28811C926399}" type="sibTrans" cxnId="{FE851B22-0265-DA4E-AC86-4880DF8208DD}">
      <dgm:prSet/>
      <dgm:spPr/>
      <dgm:t>
        <a:bodyPr/>
        <a:lstStyle/>
        <a:p>
          <a:endParaRPr lang="zh-CN" altLang="en-US"/>
        </a:p>
      </dgm:t>
    </dgm:pt>
    <dgm:pt modelId="{FDFC9703-CCFA-F140-AC53-B4D0B08AC7F0}" type="pres">
      <dgm:prSet presAssocID="{90D557B5-89B7-3841-B55A-A45969B80E2A}" presName="Name0" presStyleCnt="0">
        <dgm:presLayoutVars>
          <dgm:dir/>
          <dgm:animLvl val="lvl"/>
          <dgm:resizeHandles val="exact"/>
        </dgm:presLayoutVars>
      </dgm:prSet>
      <dgm:spPr/>
    </dgm:pt>
    <dgm:pt modelId="{A5E8FF8F-C3EE-554D-B543-78E5199DF7EF}" type="pres">
      <dgm:prSet presAssocID="{289E1681-676F-994A-9CB8-3476E60CE47F}" presName="composite" presStyleCnt="0"/>
      <dgm:spPr/>
    </dgm:pt>
    <dgm:pt modelId="{6BD05EB0-14C0-D24C-AF87-A87D5DC248CB}" type="pres">
      <dgm:prSet presAssocID="{289E1681-676F-994A-9CB8-3476E60CE47F}" presName="parTx" presStyleLbl="alignNode1" presStyleIdx="0" presStyleCnt="2" custScaleX="101503" custLinFactNeighborX="-1" custLinFactNeighborY="2908">
        <dgm:presLayoutVars>
          <dgm:chMax val="0"/>
          <dgm:chPref val="0"/>
          <dgm:bulletEnabled val="1"/>
        </dgm:presLayoutVars>
      </dgm:prSet>
      <dgm:spPr/>
    </dgm:pt>
    <dgm:pt modelId="{AF078809-2D6E-7749-B19E-4E107B237E86}" type="pres">
      <dgm:prSet presAssocID="{289E1681-676F-994A-9CB8-3476E60CE47F}" presName="desTx" presStyleLbl="alignAccFollowNode1" presStyleIdx="0" presStyleCnt="2" custScaleX="100866" custLinFactY="32639" custLinFactNeighborX="455" custLinFactNeighborY="100000">
        <dgm:presLayoutVars>
          <dgm:bulletEnabled val="1"/>
        </dgm:presLayoutVars>
      </dgm:prSet>
      <dgm:spPr/>
    </dgm:pt>
    <dgm:pt modelId="{3E65CCD6-8ADB-EA47-B8A2-3099036ABF33}" type="pres">
      <dgm:prSet presAssocID="{3902ADB0-DC83-3D4A-B47D-1F848976EF9B}" presName="space" presStyleCnt="0"/>
      <dgm:spPr/>
    </dgm:pt>
    <dgm:pt modelId="{703859B4-80F0-5148-8FE5-241FF9E656A2}" type="pres">
      <dgm:prSet presAssocID="{2539CD31-2669-1F44-A08E-969BD220616C}" presName="composite" presStyleCnt="0"/>
      <dgm:spPr/>
    </dgm:pt>
    <dgm:pt modelId="{24CB6D4F-0253-9F43-8D85-397FB2D531B2}" type="pres">
      <dgm:prSet presAssocID="{2539CD31-2669-1F44-A08E-969BD220616C}" presName="parTx" presStyleLbl="alignNode1" presStyleIdx="1" presStyleCnt="2">
        <dgm:presLayoutVars>
          <dgm:chMax val="0"/>
          <dgm:chPref val="0"/>
          <dgm:bulletEnabled val="1"/>
        </dgm:presLayoutVars>
      </dgm:prSet>
      <dgm:spPr/>
    </dgm:pt>
    <dgm:pt modelId="{B52392F9-9AA2-6344-8BA7-236125EEF0F0}" type="pres">
      <dgm:prSet presAssocID="{2539CD31-2669-1F44-A08E-969BD220616C}" presName="desTx" presStyleLbl="alignAccFollowNode1" presStyleIdx="1" presStyleCnt="2" custScaleY="100000" custLinFactNeighborX="4224" custLinFactNeighborY="11562">
        <dgm:presLayoutVars>
          <dgm:bulletEnabled val="1"/>
        </dgm:presLayoutVars>
      </dgm:prSet>
      <dgm:spPr/>
    </dgm:pt>
  </dgm:ptLst>
  <dgm:cxnLst>
    <dgm:cxn modelId="{EE3FBD04-106B-C64B-92DD-1A4A89735D0C}" srcId="{90D557B5-89B7-3841-B55A-A45969B80E2A}" destId="{2539CD31-2669-1F44-A08E-969BD220616C}" srcOrd="1" destOrd="0" parTransId="{8E414296-FF1B-6E48-A206-69CC5831C40E}" sibTransId="{FA2D8FF8-CC40-0B40-821A-3D16AE35CCFF}"/>
    <dgm:cxn modelId="{35FBB612-A9EF-F44F-B7BF-83E40ABF5F30}" type="presOf" srcId="{171404E7-C5C6-DF4B-B6CE-E09BBDD90E93}" destId="{AF078809-2D6E-7749-B19E-4E107B237E86}" srcOrd="0" destOrd="3" presId="urn:microsoft.com/office/officeart/2005/8/layout/hList1"/>
    <dgm:cxn modelId="{4DAD8F18-23DE-DE44-AC1F-1C240088B02F}" type="presOf" srcId="{2539CD31-2669-1F44-A08E-969BD220616C}" destId="{24CB6D4F-0253-9F43-8D85-397FB2D531B2}" srcOrd="0" destOrd="0" presId="urn:microsoft.com/office/officeart/2005/8/layout/hList1"/>
    <dgm:cxn modelId="{FE851B22-0265-DA4E-AC86-4880DF8208DD}" srcId="{289E1681-676F-994A-9CB8-3476E60CE47F}" destId="{171404E7-C5C6-DF4B-B6CE-E09BBDD90E93}" srcOrd="1" destOrd="0" parTransId="{1C0A4B70-9AB7-D74F-BD9C-46C1E33F548E}" sibTransId="{4F504B24-B80D-7B42-91EA-28811C926399}"/>
    <dgm:cxn modelId="{09A32833-931E-AA4E-977B-ACC0A0A78AF3}" srcId="{C8FEF6ED-E5E9-574F-B551-A1020EFF0639}" destId="{A4F45A7E-897B-6E4C-A853-84279E43C0F9}" srcOrd="1" destOrd="0" parTransId="{DA0429F5-5074-574E-8D61-A5330D4E2DA9}" sibTransId="{C7C0B867-F97C-504C-AA77-231A20F64293}"/>
    <dgm:cxn modelId="{5B3D9E68-A025-E44D-A00D-6352FA0E87B6}" srcId="{C8FEF6ED-E5E9-574F-B551-A1020EFF0639}" destId="{85F8D791-146F-5246-B976-893336B802D1}" srcOrd="0" destOrd="0" parTransId="{5F71BCDB-F1BF-CE41-92F0-683B094428B0}" sibTransId="{3C224E7F-E8BB-0B4A-A807-336AD4533D01}"/>
    <dgm:cxn modelId="{FA4AF14E-E5B8-3147-AD9F-A6271CECEEF1}" srcId="{90D557B5-89B7-3841-B55A-A45969B80E2A}" destId="{289E1681-676F-994A-9CB8-3476E60CE47F}" srcOrd="0" destOrd="0" parTransId="{C1284EB7-56FD-A84E-BCB4-238E7C8F3811}" sibTransId="{3902ADB0-DC83-3D4A-B47D-1F848976EF9B}"/>
    <dgm:cxn modelId="{3B159871-026A-954A-963C-E5705B27E935}" type="presOf" srcId="{A4F45A7E-897B-6E4C-A853-84279E43C0F9}" destId="{AF078809-2D6E-7749-B19E-4E107B237E86}" srcOrd="0" destOrd="2" presId="urn:microsoft.com/office/officeart/2005/8/layout/hList1"/>
    <dgm:cxn modelId="{1B47B257-9DE8-D14C-8644-7F87A9776117}" type="presOf" srcId="{C8A6CE07-023A-1142-B219-D6E9EB08A067}" destId="{B52392F9-9AA2-6344-8BA7-236125EEF0F0}" srcOrd="0" destOrd="0" presId="urn:microsoft.com/office/officeart/2005/8/layout/hList1"/>
    <dgm:cxn modelId="{13E9B457-BEDB-674A-9A0B-174DCF6D1C9A}" srcId="{2539CD31-2669-1F44-A08E-969BD220616C}" destId="{405CBD82-EE2B-5348-847D-E4B2510126E3}" srcOrd="1" destOrd="0" parTransId="{46EFFFAC-46EC-3E49-AB18-6BB62FA1AA7B}" sibTransId="{9CFB89A7-1A07-1E42-AEB7-5E877A03EB3E}"/>
    <dgm:cxn modelId="{0E9B9C88-ECC0-B642-BD76-BB5469828C85}" srcId="{289E1681-676F-994A-9CB8-3476E60CE47F}" destId="{C8FEF6ED-E5E9-574F-B551-A1020EFF0639}" srcOrd="0" destOrd="0" parTransId="{4BC476C8-165D-1A4A-80B7-4B35B86B8DB4}" sibTransId="{45790CF2-8775-DD4C-82B3-0E1213993734}"/>
    <dgm:cxn modelId="{D59020A5-7BB8-4040-95E5-11B2645BFC07}" type="presOf" srcId="{85F8D791-146F-5246-B976-893336B802D1}" destId="{AF078809-2D6E-7749-B19E-4E107B237E86}" srcOrd="0" destOrd="1" presId="urn:microsoft.com/office/officeart/2005/8/layout/hList1"/>
    <dgm:cxn modelId="{2633E7B6-AE1A-384D-9839-7AA848D9DF3D}" type="presOf" srcId="{405CBD82-EE2B-5348-847D-E4B2510126E3}" destId="{B52392F9-9AA2-6344-8BA7-236125EEF0F0}" srcOrd="0" destOrd="1" presId="urn:microsoft.com/office/officeart/2005/8/layout/hList1"/>
    <dgm:cxn modelId="{A69E62D6-87D8-8E4D-8FD8-CB8D1EE46434}" type="presOf" srcId="{90D557B5-89B7-3841-B55A-A45969B80E2A}" destId="{FDFC9703-CCFA-F140-AC53-B4D0B08AC7F0}" srcOrd="0" destOrd="0" presId="urn:microsoft.com/office/officeart/2005/8/layout/hList1"/>
    <dgm:cxn modelId="{F52D38D8-3B27-2842-B162-162698CA6C23}" type="presOf" srcId="{289E1681-676F-994A-9CB8-3476E60CE47F}" destId="{6BD05EB0-14C0-D24C-AF87-A87D5DC248CB}" srcOrd="0" destOrd="0" presId="urn:microsoft.com/office/officeart/2005/8/layout/hList1"/>
    <dgm:cxn modelId="{D71B1CDC-8188-C74B-A1A8-5F62D85A3309}" srcId="{2539CD31-2669-1F44-A08E-969BD220616C}" destId="{C8A6CE07-023A-1142-B219-D6E9EB08A067}" srcOrd="0" destOrd="0" parTransId="{678D3A73-9A86-5A46-B38C-8C1104356C45}" sibTransId="{1C68240A-9BFB-C445-9532-DCC0F639ACDA}"/>
    <dgm:cxn modelId="{F3334CF6-4325-024F-8F3C-219350A753B0}" type="presOf" srcId="{C8FEF6ED-E5E9-574F-B551-A1020EFF0639}" destId="{AF078809-2D6E-7749-B19E-4E107B237E86}" srcOrd="0" destOrd="0" presId="urn:microsoft.com/office/officeart/2005/8/layout/hList1"/>
    <dgm:cxn modelId="{1E9D4062-DB19-B946-84FF-774F7FD7A9E7}" type="presParOf" srcId="{FDFC9703-CCFA-F140-AC53-B4D0B08AC7F0}" destId="{A5E8FF8F-C3EE-554D-B543-78E5199DF7EF}" srcOrd="0" destOrd="0" presId="urn:microsoft.com/office/officeart/2005/8/layout/hList1"/>
    <dgm:cxn modelId="{9E38D1DB-037D-C54F-989B-EDD311C7F9A6}" type="presParOf" srcId="{A5E8FF8F-C3EE-554D-B543-78E5199DF7EF}" destId="{6BD05EB0-14C0-D24C-AF87-A87D5DC248CB}" srcOrd="0" destOrd="0" presId="urn:microsoft.com/office/officeart/2005/8/layout/hList1"/>
    <dgm:cxn modelId="{F0AA7878-C751-7343-B66F-2C9B826DAA3C}" type="presParOf" srcId="{A5E8FF8F-C3EE-554D-B543-78E5199DF7EF}" destId="{AF078809-2D6E-7749-B19E-4E107B237E86}" srcOrd="1" destOrd="0" presId="urn:microsoft.com/office/officeart/2005/8/layout/hList1"/>
    <dgm:cxn modelId="{A6CE054E-AED5-1041-AB44-B2D1010DADB0}" type="presParOf" srcId="{FDFC9703-CCFA-F140-AC53-B4D0B08AC7F0}" destId="{3E65CCD6-8ADB-EA47-B8A2-3099036ABF33}" srcOrd="1" destOrd="0" presId="urn:microsoft.com/office/officeart/2005/8/layout/hList1"/>
    <dgm:cxn modelId="{22D39EF6-9A58-6543-8B16-878B68E1262F}" type="presParOf" srcId="{FDFC9703-CCFA-F140-AC53-B4D0B08AC7F0}" destId="{703859B4-80F0-5148-8FE5-241FF9E656A2}" srcOrd="2" destOrd="0" presId="urn:microsoft.com/office/officeart/2005/8/layout/hList1"/>
    <dgm:cxn modelId="{8BC7A9CE-6FDD-C049-9867-241B7F6463AC}" type="presParOf" srcId="{703859B4-80F0-5148-8FE5-241FF9E656A2}" destId="{24CB6D4F-0253-9F43-8D85-397FB2D531B2}" srcOrd="0" destOrd="0" presId="urn:microsoft.com/office/officeart/2005/8/layout/hList1"/>
    <dgm:cxn modelId="{E6D156FF-0DCE-5641-B043-5A739890FA93}" type="presParOf" srcId="{703859B4-80F0-5148-8FE5-241FF9E656A2}" destId="{B52392F9-9AA2-6344-8BA7-236125EEF0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0D11C5-726A-A44F-9B4C-1EFA43E6A9BC}"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zh-CN" altLang="en-US"/>
        </a:p>
      </dgm:t>
    </dgm:pt>
    <dgm:pt modelId="{E0EF4D47-6B12-C441-A3C1-4DCC92D68DDE}">
      <dgm:prSet phldrT="[文本]" custT="1"/>
      <dgm:spPr/>
      <dgm:t>
        <a:bodyPr/>
        <a:lstStyle/>
        <a:p>
          <a:r>
            <a:rPr lang="en-US" altLang="zh-CN" sz="2000">
              <a:latin typeface="+mn-lt"/>
              <a:ea typeface="+mn-ea"/>
              <a:cs typeface="+mn-ea"/>
              <a:sym typeface="+mn-lt"/>
            </a:rPr>
            <a:t>start date : 09.04.2017</a:t>
          </a:r>
        </a:p>
        <a:p>
          <a:r>
            <a:rPr lang="en-US" altLang="zh-CN" sz="1400" i="1">
              <a:latin typeface="+mn-lt"/>
              <a:ea typeface="+mn-ea"/>
              <a:cs typeface="+mn-ea"/>
              <a:sym typeface="+mn-lt"/>
            </a:rPr>
            <a:t>google trend collection systems change, 2016</a:t>
          </a:r>
        </a:p>
        <a:p>
          <a:r>
            <a:rPr lang="en-US" altLang="zh-CN" sz="1400" i="1">
              <a:latin typeface="+mn-lt"/>
              <a:ea typeface="+mn-ea"/>
              <a:cs typeface="+mn-ea"/>
              <a:sym typeface="+mn-lt"/>
            </a:rPr>
            <a:t>zoom release, 2011</a:t>
          </a:r>
        </a:p>
      </dgm:t>
    </dgm:pt>
    <dgm:pt modelId="{1225AF66-6CAB-364F-B6FB-A679275A350F}" type="parTrans" cxnId="{7D8BC056-7281-F447-8455-820BBB622BF2}">
      <dgm:prSet/>
      <dgm:spPr/>
      <dgm:t>
        <a:bodyPr/>
        <a:lstStyle/>
        <a:p>
          <a:endParaRPr lang="zh-CN" altLang="en-US"/>
        </a:p>
      </dgm:t>
    </dgm:pt>
    <dgm:pt modelId="{42DFFB24-996A-6140-AB09-783DE3BEA190}" type="sibTrans" cxnId="{7D8BC056-7281-F447-8455-820BBB622BF2}">
      <dgm:prSet/>
      <dgm:spPr/>
      <dgm:t>
        <a:bodyPr/>
        <a:lstStyle/>
        <a:p>
          <a:endParaRPr lang="zh-CN" altLang="en-US"/>
        </a:p>
      </dgm:t>
    </dgm:pt>
    <dgm:pt modelId="{DA67C88E-E1B7-3940-B486-70D1CD21BDDF}">
      <dgm:prSet phldrT="[文本]" custT="1"/>
      <dgm:spPr/>
      <dgm:t>
        <a:bodyPr/>
        <a:lstStyle/>
        <a:p>
          <a:r>
            <a:rPr lang="en-US" altLang="zh-CN" sz="1800">
              <a:latin typeface="+mn-lt"/>
              <a:ea typeface="+mn-ea"/>
              <a:cs typeface="+mn-ea"/>
              <a:sym typeface="+mn-lt"/>
            </a:rPr>
            <a:t>event date : 16.03.2020</a:t>
          </a:r>
        </a:p>
        <a:p>
          <a:r>
            <a:rPr lang="en-US" altLang="zh-CN" sz="1000">
              <a:latin typeface="+mn-lt"/>
              <a:ea typeface="+mn-ea"/>
              <a:cs typeface="+mn-ea"/>
              <a:sym typeface="+mn-lt"/>
            </a:rPr>
            <a:t>[1]</a:t>
          </a:r>
          <a:endParaRPr lang="zh-CN" altLang="en-US" sz="1000">
            <a:latin typeface="+mn-lt"/>
            <a:ea typeface="+mn-ea"/>
            <a:cs typeface="+mn-ea"/>
            <a:sym typeface="+mn-lt"/>
          </a:endParaRPr>
        </a:p>
      </dgm:t>
    </dgm:pt>
    <dgm:pt modelId="{AB9991C7-894D-F54A-8B4A-84407D7E5C9F}" type="parTrans" cxnId="{33357C94-CDBD-BA45-AD09-451FB5D99809}">
      <dgm:prSet/>
      <dgm:spPr/>
      <dgm:t>
        <a:bodyPr/>
        <a:lstStyle/>
        <a:p>
          <a:endParaRPr lang="zh-CN" altLang="en-US"/>
        </a:p>
      </dgm:t>
    </dgm:pt>
    <dgm:pt modelId="{36B42B08-D05A-F645-897F-192524A7E999}" type="sibTrans" cxnId="{33357C94-CDBD-BA45-AD09-451FB5D99809}">
      <dgm:prSet/>
      <dgm:spPr/>
      <dgm:t>
        <a:bodyPr/>
        <a:lstStyle/>
        <a:p>
          <a:endParaRPr lang="zh-CN" altLang="en-US"/>
        </a:p>
      </dgm:t>
    </dgm:pt>
    <dgm:pt modelId="{7FB5AB62-62C3-C443-997D-53B16FE78ECE}">
      <dgm:prSet phldrT="[文本]" custT="1"/>
      <dgm:spPr/>
      <dgm:t>
        <a:bodyPr/>
        <a:lstStyle/>
        <a:p>
          <a:r>
            <a:rPr lang="en-US" altLang="zh-CN" sz="2000">
              <a:latin typeface="+mn-lt"/>
              <a:ea typeface="+mn-ea"/>
              <a:cs typeface="+mn-ea"/>
              <a:sym typeface="+mn-lt"/>
            </a:rPr>
            <a:t>delay : no delay</a:t>
          </a:r>
        </a:p>
        <a:p>
          <a:r>
            <a:rPr lang="en-US" altLang="zh-CN" sz="1400" i="1">
              <a:latin typeface="+mn-lt"/>
              <a:ea typeface="+mn-ea"/>
              <a:cs typeface="+mn-ea"/>
              <a:sym typeface="+mn-lt"/>
            </a:rPr>
            <a:t>personal experience </a:t>
          </a:r>
          <a:endParaRPr lang="zh-CN" altLang="en-US" sz="1400" i="1">
            <a:latin typeface="+mn-lt"/>
            <a:ea typeface="+mn-ea"/>
            <a:cs typeface="+mn-ea"/>
            <a:sym typeface="+mn-lt"/>
          </a:endParaRPr>
        </a:p>
      </dgm:t>
    </dgm:pt>
    <dgm:pt modelId="{D42B9C61-B16B-3549-A648-DF930C577191}" type="parTrans" cxnId="{FA6C4C35-CFA9-DC4F-8CC5-E413C6E4DC3E}">
      <dgm:prSet/>
      <dgm:spPr/>
      <dgm:t>
        <a:bodyPr/>
        <a:lstStyle/>
        <a:p>
          <a:endParaRPr lang="zh-CN" altLang="en-US"/>
        </a:p>
      </dgm:t>
    </dgm:pt>
    <dgm:pt modelId="{B72BF151-F517-DC4B-A939-26B892163DDA}" type="sibTrans" cxnId="{FA6C4C35-CFA9-DC4F-8CC5-E413C6E4DC3E}">
      <dgm:prSet/>
      <dgm:spPr/>
      <dgm:t>
        <a:bodyPr/>
        <a:lstStyle/>
        <a:p>
          <a:endParaRPr lang="zh-CN" altLang="en-US"/>
        </a:p>
      </dgm:t>
    </dgm:pt>
    <dgm:pt modelId="{96B5727D-0848-4047-9CED-AECA1F208C31}">
      <dgm:prSet phldrT="[文本]" custT="1"/>
      <dgm:spPr/>
      <dgm:t>
        <a:bodyPr/>
        <a:lstStyle/>
        <a:p>
          <a:r>
            <a:rPr lang="en-US" altLang="zh-CN" sz="2000">
              <a:latin typeface="+mn-lt"/>
              <a:ea typeface="+mn-ea"/>
              <a:cs typeface="+mn-ea"/>
              <a:sym typeface="+mn-lt"/>
            </a:rPr>
            <a:t>end date : before 2022</a:t>
          </a:r>
        </a:p>
        <a:p>
          <a:r>
            <a:rPr lang="en-US" altLang="zh-CN" sz="1100">
              <a:latin typeface="+mn-lt"/>
              <a:ea typeface="+mn-ea"/>
              <a:cs typeface="+mn-ea"/>
              <a:sym typeface="+mn-lt"/>
            </a:rPr>
            <a:t>[2,3,4</a:t>
          </a:r>
          <a:r>
            <a:rPr lang="en-US" altLang="zh-CN" sz="1000">
              <a:latin typeface="+mn-lt"/>
              <a:ea typeface="+mn-ea"/>
              <a:cs typeface="+mn-ea"/>
              <a:sym typeface="+mn-lt"/>
            </a:rPr>
            <a:t>] </a:t>
          </a:r>
          <a:endParaRPr lang="zh-CN" altLang="en-US" sz="2000">
            <a:latin typeface="+mn-lt"/>
            <a:ea typeface="+mn-ea"/>
            <a:cs typeface="+mn-ea"/>
            <a:sym typeface="+mn-lt"/>
          </a:endParaRPr>
        </a:p>
      </dgm:t>
    </dgm:pt>
    <dgm:pt modelId="{E02C8933-B8DD-F445-B4D1-62D5A2ED1224}" type="parTrans" cxnId="{FEEB4BA7-DD92-4F43-B078-AD9EB8E6535F}">
      <dgm:prSet/>
      <dgm:spPr/>
      <dgm:t>
        <a:bodyPr/>
        <a:lstStyle/>
        <a:p>
          <a:endParaRPr lang="zh-CN" altLang="en-US"/>
        </a:p>
      </dgm:t>
    </dgm:pt>
    <dgm:pt modelId="{5AA5C7AE-A7C6-704D-BFF7-7149D79FB430}" type="sibTrans" cxnId="{FEEB4BA7-DD92-4F43-B078-AD9EB8E6535F}">
      <dgm:prSet/>
      <dgm:spPr/>
      <dgm:t>
        <a:bodyPr/>
        <a:lstStyle/>
        <a:p>
          <a:endParaRPr lang="zh-CN" altLang="en-US"/>
        </a:p>
      </dgm:t>
    </dgm:pt>
    <dgm:pt modelId="{8CD72FF0-2BA8-004A-B0E8-676E8A2464B8}">
      <dgm:prSet phldrT="[文本]" custT="1"/>
      <dgm:spPr/>
      <dgm:t>
        <a:bodyPr/>
        <a:lstStyle/>
        <a:p>
          <a:r>
            <a:rPr lang="en-US" altLang="zh-CN" sz="2000">
              <a:latin typeface="+mn-lt"/>
              <a:ea typeface="+mn-ea"/>
              <a:cs typeface="+mn-ea"/>
              <a:sym typeface="+mn-lt"/>
            </a:rPr>
            <a:t>granularity : by week</a:t>
          </a:r>
        </a:p>
        <a:p>
          <a:r>
            <a:rPr lang="en-US" altLang="zh-CN" sz="1400" i="1">
              <a:latin typeface="+mn-lt"/>
              <a:ea typeface="+mn-ea"/>
              <a:cs typeface="+mn-ea"/>
              <a:sym typeface="+mn-lt"/>
            </a:rPr>
            <a:t>happen in the middle of March</a:t>
          </a:r>
          <a:endParaRPr lang="zh-CN" altLang="en-US" sz="1400" i="1">
            <a:latin typeface="+mn-lt"/>
            <a:ea typeface="+mn-ea"/>
            <a:cs typeface="+mn-ea"/>
            <a:sym typeface="+mn-lt"/>
          </a:endParaRPr>
        </a:p>
      </dgm:t>
    </dgm:pt>
    <dgm:pt modelId="{5B21FE47-82DE-4B43-9C4E-819BA91B5130}" type="parTrans" cxnId="{CE79E85B-A9CE-0748-B881-AAC67D78E0D4}">
      <dgm:prSet/>
      <dgm:spPr/>
      <dgm:t>
        <a:bodyPr/>
        <a:lstStyle/>
        <a:p>
          <a:endParaRPr lang="zh-CN" altLang="en-US"/>
        </a:p>
      </dgm:t>
    </dgm:pt>
    <dgm:pt modelId="{6D9024F3-7CB5-E441-A883-6B8973781B38}" type="sibTrans" cxnId="{CE79E85B-A9CE-0748-B881-AAC67D78E0D4}">
      <dgm:prSet/>
      <dgm:spPr/>
      <dgm:t>
        <a:bodyPr/>
        <a:lstStyle/>
        <a:p>
          <a:endParaRPr lang="zh-CN" altLang="en-US"/>
        </a:p>
      </dgm:t>
    </dgm:pt>
    <dgm:pt modelId="{D7A698AF-7D0C-8D47-B04D-9A8653824003}">
      <dgm:prSet custT="1"/>
      <dgm:spPr/>
      <dgm:t>
        <a:bodyPr/>
        <a:lstStyle/>
        <a:p>
          <a:r>
            <a:rPr lang="en-US" altLang="zh-CN" sz="2000">
              <a:latin typeface="+mn-lt"/>
              <a:ea typeface="+mn-ea"/>
              <a:cs typeface="+mn-ea"/>
              <a:sym typeface="+mn-lt"/>
            </a:rPr>
            <a:t>location : Switzerland</a:t>
          </a:r>
        </a:p>
        <a:p>
          <a:r>
            <a:rPr lang="en-US" altLang="zh-CN" sz="1400" i="1">
              <a:latin typeface="+mn-lt"/>
              <a:ea typeface="+mn-ea"/>
              <a:cs typeface="+mn-ea"/>
              <a:sym typeface="+mn-lt"/>
            </a:rPr>
            <a:t>consistent policy</a:t>
          </a:r>
          <a:endParaRPr lang="zh-CN" altLang="en-US" sz="1400" i="1">
            <a:latin typeface="+mn-lt"/>
            <a:ea typeface="+mn-ea"/>
            <a:cs typeface="+mn-ea"/>
            <a:sym typeface="+mn-lt"/>
          </a:endParaRPr>
        </a:p>
      </dgm:t>
    </dgm:pt>
    <dgm:pt modelId="{14CACD19-C9EB-694A-A29C-9E337AFD6EA0}" type="parTrans" cxnId="{8CEC392E-E076-BD4B-B8DF-0EBB41E77F4D}">
      <dgm:prSet/>
      <dgm:spPr/>
      <dgm:t>
        <a:bodyPr/>
        <a:lstStyle/>
        <a:p>
          <a:endParaRPr lang="zh-CN" altLang="en-US"/>
        </a:p>
      </dgm:t>
    </dgm:pt>
    <dgm:pt modelId="{EA5A94AA-EDC9-0A4B-86FB-7BCE6F8E6462}" type="sibTrans" cxnId="{8CEC392E-E076-BD4B-B8DF-0EBB41E77F4D}">
      <dgm:prSet/>
      <dgm:spPr/>
      <dgm:t>
        <a:bodyPr/>
        <a:lstStyle/>
        <a:p>
          <a:endParaRPr lang="zh-CN" altLang="en-US"/>
        </a:p>
      </dgm:t>
    </dgm:pt>
    <dgm:pt modelId="{B945879D-9944-754C-A14B-1126C1F3A208}" type="pres">
      <dgm:prSet presAssocID="{0A0D11C5-726A-A44F-9B4C-1EFA43E6A9BC}" presName="diagram" presStyleCnt="0">
        <dgm:presLayoutVars>
          <dgm:dir/>
          <dgm:resizeHandles val="exact"/>
        </dgm:presLayoutVars>
      </dgm:prSet>
      <dgm:spPr/>
    </dgm:pt>
    <dgm:pt modelId="{E74A7366-EAD9-4B42-80A8-68E08E76EF5A}" type="pres">
      <dgm:prSet presAssocID="{E0EF4D47-6B12-C441-A3C1-4DCC92D68DDE}" presName="node" presStyleLbl="node1" presStyleIdx="0" presStyleCnt="6">
        <dgm:presLayoutVars>
          <dgm:bulletEnabled val="1"/>
        </dgm:presLayoutVars>
      </dgm:prSet>
      <dgm:spPr/>
    </dgm:pt>
    <dgm:pt modelId="{EE43797C-F8E2-204B-85D5-CA7D6D6EB89D}" type="pres">
      <dgm:prSet presAssocID="{42DFFB24-996A-6140-AB09-783DE3BEA190}" presName="sibTrans" presStyleCnt="0"/>
      <dgm:spPr/>
    </dgm:pt>
    <dgm:pt modelId="{C58457E8-8703-7B41-8BD8-130D21854FF6}" type="pres">
      <dgm:prSet presAssocID="{DA67C88E-E1B7-3940-B486-70D1CD21BDDF}" presName="node" presStyleLbl="node1" presStyleIdx="1" presStyleCnt="6">
        <dgm:presLayoutVars>
          <dgm:bulletEnabled val="1"/>
        </dgm:presLayoutVars>
      </dgm:prSet>
      <dgm:spPr/>
    </dgm:pt>
    <dgm:pt modelId="{74D4FBB2-6F5A-DD44-AE1A-11D9A6C2AEEB}" type="pres">
      <dgm:prSet presAssocID="{36B42B08-D05A-F645-897F-192524A7E999}" presName="sibTrans" presStyleCnt="0"/>
      <dgm:spPr/>
    </dgm:pt>
    <dgm:pt modelId="{67F8E540-ED7B-D94A-B040-9B1DFFE283B5}" type="pres">
      <dgm:prSet presAssocID="{7FB5AB62-62C3-C443-997D-53B16FE78ECE}" presName="node" presStyleLbl="node1" presStyleIdx="2" presStyleCnt="6">
        <dgm:presLayoutVars>
          <dgm:bulletEnabled val="1"/>
        </dgm:presLayoutVars>
      </dgm:prSet>
      <dgm:spPr/>
    </dgm:pt>
    <dgm:pt modelId="{B9027640-4364-EC4B-82B0-BD54B3D22DB3}" type="pres">
      <dgm:prSet presAssocID="{B72BF151-F517-DC4B-A939-26B892163DDA}" presName="sibTrans" presStyleCnt="0"/>
      <dgm:spPr/>
    </dgm:pt>
    <dgm:pt modelId="{8D26C7F6-A300-5B46-B468-8C763E0E8C3F}" type="pres">
      <dgm:prSet presAssocID="{96B5727D-0848-4047-9CED-AECA1F208C31}" presName="node" presStyleLbl="node1" presStyleIdx="3" presStyleCnt="6">
        <dgm:presLayoutVars>
          <dgm:bulletEnabled val="1"/>
        </dgm:presLayoutVars>
      </dgm:prSet>
      <dgm:spPr/>
    </dgm:pt>
    <dgm:pt modelId="{3845E851-0771-784D-880D-CD323FCAB880}" type="pres">
      <dgm:prSet presAssocID="{5AA5C7AE-A7C6-704D-BFF7-7149D79FB430}" presName="sibTrans" presStyleCnt="0"/>
      <dgm:spPr/>
    </dgm:pt>
    <dgm:pt modelId="{C5B6F381-EE61-814B-9C01-3CCAF45E7D6E}" type="pres">
      <dgm:prSet presAssocID="{8CD72FF0-2BA8-004A-B0E8-676E8A2464B8}" presName="node" presStyleLbl="node1" presStyleIdx="4" presStyleCnt="6">
        <dgm:presLayoutVars>
          <dgm:bulletEnabled val="1"/>
        </dgm:presLayoutVars>
      </dgm:prSet>
      <dgm:spPr/>
    </dgm:pt>
    <dgm:pt modelId="{0B7F316F-85E5-EC43-ADBD-B3D5F6818C0C}" type="pres">
      <dgm:prSet presAssocID="{6D9024F3-7CB5-E441-A883-6B8973781B38}" presName="sibTrans" presStyleCnt="0"/>
      <dgm:spPr/>
    </dgm:pt>
    <dgm:pt modelId="{E75DAB5E-A016-B847-838C-6BE7BEE21899}" type="pres">
      <dgm:prSet presAssocID="{D7A698AF-7D0C-8D47-B04D-9A8653824003}" presName="node" presStyleLbl="node1" presStyleIdx="5" presStyleCnt="6">
        <dgm:presLayoutVars>
          <dgm:bulletEnabled val="1"/>
        </dgm:presLayoutVars>
      </dgm:prSet>
      <dgm:spPr/>
    </dgm:pt>
  </dgm:ptLst>
  <dgm:cxnLst>
    <dgm:cxn modelId="{8CEC392E-E076-BD4B-B8DF-0EBB41E77F4D}" srcId="{0A0D11C5-726A-A44F-9B4C-1EFA43E6A9BC}" destId="{D7A698AF-7D0C-8D47-B04D-9A8653824003}" srcOrd="5" destOrd="0" parTransId="{14CACD19-C9EB-694A-A29C-9E337AFD6EA0}" sibTransId="{EA5A94AA-EDC9-0A4B-86FB-7BCE6F8E6462}"/>
    <dgm:cxn modelId="{FA6C4C35-CFA9-DC4F-8CC5-E413C6E4DC3E}" srcId="{0A0D11C5-726A-A44F-9B4C-1EFA43E6A9BC}" destId="{7FB5AB62-62C3-C443-997D-53B16FE78ECE}" srcOrd="2" destOrd="0" parTransId="{D42B9C61-B16B-3549-A648-DF930C577191}" sibTransId="{B72BF151-F517-DC4B-A939-26B892163DDA}"/>
    <dgm:cxn modelId="{CE79E85B-A9CE-0748-B881-AAC67D78E0D4}" srcId="{0A0D11C5-726A-A44F-9B4C-1EFA43E6A9BC}" destId="{8CD72FF0-2BA8-004A-B0E8-676E8A2464B8}" srcOrd="4" destOrd="0" parTransId="{5B21FE47-82DE-4B43-9C4E-819BA91B5130}" sibTransId="{6D9024F3-7CB5-E441-A883-6B8973781B38}"/>
    <dgm:cxn modelId="{EE2E7845-0564-B04D-B299-EB1358FB5059}" type="presOf" srcId="{E0EF4D47-6B12-C441-A3C1-4DCC92D68DDE}" destId="{E74A7366-EAD9-4B42-80A8-68E08E76EF5A}" srcOrd="0" destOrd="0" presId="urn:microsoft.com/office/officeart/2005/8/layout/default"/>
    <dgm:cxn modelId="{47E85153-75DD-244A-BAD9-A40CFDE19B40}" type="presOf" srcId="{0A0D11C5-726A-A44F-9B4C-1EFA43E6A9BC}" destId="{B945879D-9944-754C-A14B-1126C1F3A208}" srcOrd="0" destOrd="0" presId="urn:microsoft.com/office/officeart/2005/8/layout/default"/>
    <dgm:cxn modelId="{7D8BC056-7281-F447-8455-820BBB622BF2}" srcId="{0A0D11C5-726A-A44F-9B4C-1EFA43E6A9BC}" destId="{E0EF4D47-6B12-C441-A3C1-4DCC92D68DDE}" srcOrd="0" destOrd="0" parTransId="{1225AF66-6CAB-364F-B6FB-A679275A350F}" sibTransId="{42DFFB24-996A-6140-AB09-783DE3BEA190}"/>
    <dgm:cxn modelId="{54961B81-1637-444E-BC82-A771E392F6C9}" type="presOf" srcId="{96B5727D-0848-4047-9CED-AECA1F208C31}" destId="{8D26C7F6-A300-5B46-B468-8C763E0E8C3F}" srcOrd="0" destOrd="0" presId="urn:microsoft.com/office/officeart/2005/8/layout/default"/>
    <dgm:cxn modelId="{4BE34388-4CDC-3847-AFB2-284C0DE7C590}" type="presOf" srcId="{8CD72FF0-2BA8-004A-B0E8-676E8A2464B8}" destId="{C5B6F381-EE61-814B-9C01-3CCAF45E7D6E}" srcOrd="0" destOrd="0" presId="urn:microsoft.com/office/officeart/2005/8/layout/default"/>
    <dgm:cxn modelId="{33357C94-CDBD-BA45-AD09-451FB5D99809}" srcId="{0A0D11C5-726A-A44F-9B4C-1EFA43E6A9BC}" destId="{DA67C88E-E1B7-3940-B486-70D1CD21BDDF}" srcOrd="1" destOrd="0" parTransId="{AB9991C7-894D-F54A-8B4A-84407D7E5C9F}" sibTransId="{36B42B08-D05A-F645-897F-192524A7E999}"/>
    <dgm:cxn modelId="{FEEB4BA7-DD92-4F43-B078-AD9EB8E6535F}" srcId="{0A0D11C5-726A-A44F-9B4C-1EFA43E6A9BC}" destId="{96B5727D-0848-4047-9CED-AECA1F208C31}" srcOrd="3" destOrd="0" parTransId="{E02C8933-B8DD-F445-B4D1-62D5A2ED1224}" sibTransId="{5AA5C7AE-A7C6-704D-BFF7-7149D79FB430}"/>
    <dgm:cxn modelId="{2634C1CC-524C-1746-8F96-3AE144497070}" type="presOf" srcId="{7FB5AB62-62C3-C443-997D-53B16FE78ECE}" destId="{67F8E540-ED7B-D94A-B040-9B1DFFE283B5}" srcOrd="0" destOrd="0" presId="urn:microsoft.com/office/officeart/2005/8/layout/default"/>
    <dgm:cxn modelId="{04C19EDC-88DE-1D43-87E9-FE1D1819AB53}" type="presOf" srcId="{D7A698AF-7D0C-8D47-B04D-9A8653824003}" destId="{E75DAB5E-A016-B847-838C-6BE7BEE21899}" srcOrd="0" destOrd="0" presId="urn:microsoft.com/office/officeart/2005/8/layout/default"/>
    <dgm:cxn modelId="{6E06BFF9-8835-964A-BDDD-46E0836F405E}" type="presOf" srcId="{DA67C88E-E1B7-3940-B486-70D1CD21BDDF}" destId="{C58457E8-8703-7B41-8BD8-130D21854FF6}" srcOrd="0" destOrd="0" presId="urn:microsoft.com/office/officeart/2005/8/layout/default"/>
    <dgm:cxn modelId="{907DF932-A25C-334A-8A93-698D544A809E}" type="presParOf" srcId="{B945879D-9944-754C-A14B-1126C1F3A208}" destId="{E74A7366-EAD9-4B42-80A8-68E08E76EF5A}" srcOrd="0" destOrd="0" presId="urn:microsoft.com/office/officeart/2005/8/layout/default"/>
    <dgm:cxn modelId="{046FF3E9-1683-8049-9489-E9DB006A1193}" type="presParOf" srcId="{B945879D-9944-754C-A14B-1126C1F3A208}" destId="{EE43797C-F8E2-204B-85D5-CA7D6D6EB89D}" srcOrd="1" destOrd="0" presId="urn:microsoft.com/office/officeart/2005/8/layout/default"/>
    <dgm:cxn modelId="{9F5D9016-7E99-3E45-B0AB-DD87F6C05EA0}" type="presParOf" srcId="{B945879D-9944-754C-A14B-1126C1F3A208}" destId="{C58457E8-8703-7B41-8BD8-130D21854FF6}" srcOrd="2" destOrd="0" presId="urn:microsoft.com/office/officeart/2005/8/layout/default"/>
    <dgm:cxn modelId="{198F0EC0-D6D2-4241-A940-A43D1289CDF9}" type="presParOf" srcId="{B945879D-9944-754C-A14B-1126C1F3A208}" destId="{74D4FBB2-6F5A-DD44-AE1A-11D9A6C2AEEB}" srcOrd="3" destOrd="0" presId="urn:microsoft.com/office/officeart/2005/8/layout/default"/>
    <dgm:cxn modelId="{B97AEB3A-3D6F-FB4E-845C-17E8B8FFC0FF}" type="presParOf" srcId="{B945879D-9944-754C-A14B-1126C1F3A208}" destId="{67F8E540-ED7B-D94A-B040-9B1DFFE283B5}" srcOrd="4" destOrd="0" presId="urn:microsoft.com/office/officeart/2005/8/layout/default"/>
    <dgm:cxn modelId="{3D137FC2-BBED-8D40-B22F-1F14A73682D7}" type="presParOf" srcId="{B945879D-9944-754C-A14B-1126C1F3A208}" destId="{B9027640-4364-EC4B-82B0-BD54B3D22DB3}" srcOrd="5" destOrd="0" presId="urn:microsoft.com/office/officeart/2005/8/layout/default"/>
    <dgm:cxn modelId="{FBE11D3D-50AF-6B49-9F2C-E78264580195}" type="presParOf" srcId="{B945879D-9944-754C-A14B-1126C1F3A208}" destId="{8D26C7F6-A300-5B46-B468-8C763E0E8C3F}" srcOrd="6" destOrd="0" presId="urn:microsoft.com/office/officeart/2005/8/layout/default"/>
    <dgm:cxn modelId="{FF6B82FA-43B4-544D-B938-8D8EA1778D8B}" type="presParOf" srcId="{B945879D-9944-754C-A14B-1126C1F3A208}" destId="{3845E851-0771-784D-880D-CD323FCAB880}" srcOrd="7" destOrd="0" presId="urn:microsoft.com/office/officeart/2005/8/layout/default"/>
    <dgm:cxn modelId="{7044E68E-7F65-9A4A-9BA5-0E761C5964D4}" type="presParOf" srcId="{B945879D-9944-754C-A14B-1126C1F3A208}" destId="{C5B6F381-EE61-814B-9C01-3CCAF45E7D6E}" srcOrd="8" destOrd="0" presId="urn:microsoft.com/office/officeart/2005/8/layout/default"/>
    <dgm:cxn modelId="{A9A168D6-52E1-8047-9285-3B9DE33183CD}" type="presParOf" srcId="{B945879D-9944-754C-A14B-1126C1F3A208}" destId="{0B7F316F-85E5-EC43-ADBD-B3D5F6818C0C}" srcOrd="9" destOrd="0" presId="urn:microsoft.com/office/officeart/2005/8/layout/default"/>
    <dgm:cxn modelId="{855F7142-D265-A343-ADF8-1F5673D1D4A3}" type="presParOf" srcId="{B945879D-9944-754C-A14B-1126C1F3A208}" destId="{E75DAB5E-A016-B847-838C-6BE7BEE21899}" srcOrd="10"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0DE9E2-8B1A-7D40-AC9B-989A9C682EB4}"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zh-CN" altLang="en-US"/>
        </a:p>
      </dgm:t>
    </dgm:pt>
    <dgm:pt modelId="{8D9990FF-4911-AA4C-B7A7-D22E9001B843}">
      <dgm:prSet phldrT="[文本]" custT="1"/>
      <dgm:spPr/>
      <dgm:t>
        <a:bodyPr/>
        <a:lstStyle/>
        <a:p>
          <a:r>
            <a:rPr lang="en-US" altLang="zh-CN" sz="1600">
              <a:latin typeface="+mn-lt"/>
              <a:ea typeface="+mn-ea"/>
              <a:cs typeface="+mn-ea"/>
              <a:sym typeface="+mn-lt"/>
            </a:rPr>
            <a:t>Is it appropriate to use ITSA?</a:t>
          </a:r>
          <a:endParaRPr lang="zh-CN" altLang="en-US" sz="1600">
            <a:latin typeface="+mn-lt"/>
            <a:ea typeface="+mn-ea"/>
            <a:cs typeface="+mn-ea"/>
            <a:sym typeface="+mn-lt"/>
          </a:endParaRPr>
        </a:p>
      </dgm:t>
    </dgm:pt>
    <dgm:pt modelId="{08C3B121-A09C-9F46-AD4C-1419EAD3D82A}" type="parTrans" cxnId="{CA99CA43-353D-774A-AE70-41DAFEFF4E99}">
      <dgm:prSet/>
      <dgm:spPr/>
      <dgm:t>
        <a:bodyPr/>
        <a:lstStyle/>
        <a:p>
          <a:endParaRPr lang="zh-CN" altLang="en-US"/>
        </a:p>
      </dgm:t>
    </dgm:pt>
    <dgm:pt modelId="{88B767DC-D564-014D-A1AD-4307AE0C83EC}" type="sibTrans" cxnId="{CA99CA43-353D-774A-AE70-41DAFEFF4E99}">
      <dgm:prSet/>
      <dgm:spPr/>
      <dgm:t>
        <a:bodyPr/>
        <a:lstStyle/>
        <a:p>
          <a:endParaRPr lang="zh-CN" altLang="en-US"/>
        </a:p>
      </dgm:t>
    </dgm:pt>
    <dgm:pt modelId="{4259632B-EA25-B94A-8C2C-FC7FE8D097E9}">
      <dgm:prSet phldrT="[文本]" custT="1"/>
      <dgm:spPr/>
      <dgm:t>
        <a:bodyPr/>
        <a:lstStyle/>
        <a:p>
          <a:r>
            <a:rPr lang="en-US" altLang="zh-CN" sz="1400">
              <a:latin typeface="+mn-lt"/>
              <a:ea typeface="+mn-ea"/>
              <a:cs typeface="+mn-ea"/>
              <a:sym typeface="+mn-lt"/>
            </a:rPr>
            <a:t>clear event date</a:t>
          </a:r>
          <a:endParaRPr lang="zh-CN" altLang="en-US" sz="1400">
            <a:latin typeface="+mn-lt"/>
            <a:ea typeface="+mn-ea"/>
            <a:cs typeface="+mn-ea"/>
            <a:sym typeface="+mn-lt"/>
          </a:endParaRPr>
        </a:p>
      </dgm:t>
    </dgm:pt>
    <dgm:pt modelId="{E596C1FA-714F-E84A-872F-FF554BC35B91}" type="parTrans" cxnId="{E117C8D5-D6DF-4C40-903B-C4AC9A0329C2}">
      <dgm:prSet/>
      <dgm:spPr/>
      <dgm:t>
        <a:bodyPr/>
        <a:lstStyle/>
        <a:p>
          <a:endParaRPr lang="zh-CN" altLang="en-US"/>
        </a:p>
      </dgm:t>
    </dgm:pt>
    <dgm:pt modelId="{22038B7E-7E5F-684F-918C-9C51FDE35DFC}" type="sibTrans" cxnId="{E117C8D5-D6DF-4C40-903B-C4AC9A0329C2}">
      <dgm:prSet/>
      <dgm:spPr/>
      <dgm:t>
        <a:bodyPr/>
        <a:lstStyle/>
        <a:p>
          <a:endParaRPr lang="zh-CN" altLang="en-US"/>
        </a:p>
      </dgm:t>
    </dgm:pt>
    <dgm:pt modelId="{FCF5F9C6-AC85-7F43-A196-1C50E2B0B7DA}">
      <dgm:prSet phldrT="[文本]" custT="1"/>
      <dgm:spPr/>
      <dgm:t>
        <a:bodyPr/>
        <a:lstStyle/>
        <a:p>
          <a:r>
            <a:rPr lang="en-US" altLang="zh-CN" sz="1400">
              <a:latin typeface="+mn-lt"/>
              <a:ea typeface="+mn-ea"/>
              <a:cs typeface="+mn-ea"/>
              <a:sym typeface="+mn-lt"/>
            </a:rPr>
            <a:t>policy researches</a:t>
          </a:r>
          <a:endParaRPr lang="zh-CN" altLang="en-US" sz="1400">
            <a:latin typeface="+mn-lt"/>
            <a:ea typeface="+mn-ea"/>
            <a:cs typeface="+mn-ea"/>
            <a:sym typeface="+mn-lt"/>
          </a:endParaRPr>
        </a:p>
      </dgm:t>
    </dgm:pt>
    <dgm:pt modelId="{C8A4249C-C3EB-5B4D-8174-C20121517516}" type="parTrans" cxnId="{BA85243A-CD31-7D48-B07A-6044CD01DB5D}">
      <dgm:prSet/>
      <dgm:spPr/>
      <dgm:t>
        <a:bodyPr/>
        <a:lstStyle/>
        <a:p>
          <a:endParaRPr lang="zh-CN" altLang="en-US"/>
        </a:p>
      </dgm:t>
    </dgm:pt>
    <dgm:pt modelId="{B72AADE9-4F25-9C46-86C7-1314DEC30652}" type="sibTrans" cxnId="{BA85243A-CD31-7D48-B07A-6044CD01DB5D}">
      <dgm:prSet/>
      <dgm:spPr/>
      <dgm:t>
        <a:bodyPr/>
        <a:lstStyle/>
        <a:p>
          <a:endParaRPr lang="zh-CN" altLang="en-US"/>
        </a:p>
      </dgm:t>
    </dgm:pt>
    <dgm:pt modelId="{1C851366-5278-A840-AE88-93949BB651D3}">
      <dgm:prSet phldrT="[文本]" custT="1"/>
      <dgm:spPr/>
      <dgm:t>
        <a:bodyPr/>
        <a:lstStyle/>
        <a:p>
          <a:r>
            <a:rPr lang="en-US" altLang="zh-CN" sz="1600">
              <a:latin typeface="+mn-lt"/>
              <a:ea typeface="+mn-ea"/>
              <a:cs typeface="+mn-ea"/>
              <a:sym typeface="+mn-lt"/>
            </a:rPr>
            <a:t>What is shape of impact here?</a:t>
          </a:r>
          <a:endParaRPr lang="zh-CN" altLang="en-US" sz="1600">
            <a:latin typeface="+mn-lt"/>
            <a:ea typeface="+mn-ea"/>
            <a:cs typeface="+mn-ea"/>
            <a:sym typeface="+mn-lt"/>
          </a:endParaRPr>
        </a:p>
      </dgm:t>
    </dgm:pt>
    <dgm:pt modelId="{20DE373D-EA0E-7A4F-912B-554C88150803}" type="parTrans" cxnId="{3C20370A-C1F7-5546-97AD-987FAC19BB3A}">
      <dgm:prSet/>
      <dgm:spPr/>
      <dgm:t>
        <a:bodyPr/>
        <a:lstStyle/>
        <a:p>
          <a:endParaRPr lang="zh-CN" altLang="en-US"/>
        </a:p>
      </dgm:t>
    </dgm:pt>
    <dgm:pt modelId="{AC2EC04B-C204-D444-B997-C989B1AAFF86}" type="sibTrans" cxnId="{3C20370A-C1F7-5546-97AD-987FAC19BB3A}">
      <dgm:prSet/>
      <dgm:spPr/>
      <dgm:t>
        <a:bodyPr/>
        <a:lstStyle/>
        <a:p>
          <a:endParaRPr lang="zh-CN" altLang="en-US"/>
        </a:p>
      </dgm:t>
    </dgm:pt>
    <dgm:pt modelId="{2D9F2EEF-1FD8-5D47-A25C-3DBC54C75F10}">
      <dgm:prSet phldrT="[文本]" custT="1"/>
      <dgm:spPr/>
      <dgm:t>
        <a:bodyPr/>
        <a:lstStyle/>
        <a:p>
          <a:r>
            <a:rPr lang="en-US" altLang="zh-CN" sz="1400">
              <a:latin typeface="+mn-lt"/>
              <a:ea typeface="+mn-ea"/>
              <a:cs typeface="+mn-ea"/>
              <a:sym typeface="+mn-lt"/>
            </a:rPr>
            <a:t>step : immediately effective policy with impact on long-term habits</a:t>
          </a:r>
          <a:endParaRPr lang="zh-CN" altLang="en-US" sz="1400">
            <a:latin typeface="+mn-lt"/>
            <a:ea typeface="+mn-ea"/>
            <a:cs typeface="+mn-ea"/>
            <a:sym typeface="+mn-lt"/>
          </a:endParaRPr>
        </a:p>
      </dgm:t>
    </dgm:pt>
    <dgm:pt modelId="{C0E411C6-FA62-F541-B780-E69DBC77363D}" type="parTrans" cxnId="{00F7611D-A2DB-8E4E-BBDA-695FE904D3CB}">
      <dgm:prSet/>
      <dgm:spPr/>
      <dgm:t>
        <a:bodyPr/>
        <a:lstStyle/>
        <a:p>
          <a:endParaRPr lang="zh-CN" altLang="en-US"/>
        </a:p>
      </dgm:t>
    </dgm:pt>
    <dgm:pt modelId="{AE835E5E-669A-494C-9060-C6098279AE4D}" type="sibTrans" cxnId="{00F7611D-A2DB-8E4E-BBDA-695FE904D3CB}">
      <dgm:prSet/>
      <dgm:spPr/>
      <dgm:t>
        <a:bodyPr/>
        <a:lstStyle/>
        <a:p>
          <a:endParaRPr lang="zh-CN" altLang="en-US"/>
        </a:p>
      </dgm:t>
    </dgm:pt>
    <dgm:pt modelId="{D1EFF93A-B5CB-6A4A-A5C9-B35682D4C32F}">
      <dgm:prSet phldrT="[文本]" custT="1"/>
      <dgm:spPr/>
      <dgm:t>
        <a:bodyPr/>
        <a:lstStyle/>
        <a:p>
          <a:r>
            <a:rPr lang="en-US" altLang="zh-CN" sz="1400">
              <a:latin typeface="+mn-lt"/>
              <a:ea typeface="+mn-ea"/>
              <a:cs typeface="+mn-ea"/>
              <a:sym typeface="+mn-lt"/>
            </a:rPr>
            <a:t>ramp : demand for search drops to reasonable value</a:t>
          </a:r>
          <a:endParaRPr lang="zh-CN" altLang="en-US" sz="1400">
            <a:latin typeface="+mn-lt"/>
            <a:ea typeface="+mn-ea"/>
            <a:cs typeface="+mn-ea"/>
            <a:sym typeface="+mn-lt"/>
          </a:endParaRPr>
        </a:p>
      </dgm:t>
    </dgm:pt>
    <dgm:pt modelId="{DD3331D4-E514-3741-884F-4B7DC4202593}" type="parTrans" cxnId="{3548AED5-D4EF-554E-A238-F44C2D76335D}">
      <dgm:prSet/>
      <dgm:spPr/>
      <dgm:t>
        <a:bodyPr/>
        <a:lstStyle/>
        <a:p>
          <a:endParaRPr lang="zh-CN" altLang="en-US"/>
        </a:p>
      </dgm:t>
    </dgm:pt>
    <dgm:pt modelId="{4F642591-6CD9-9E43-BAF3-7D5E145645DA}" type="sibTrans" cxnId="{3548AED5-D4EF-554E-A238-F44C2D76335D}">
      <dgm:prSet/>
      <dgm:spPr/>
      <dgm:t>
        <a:bodyPr/>
        <a:lstStyle/>
        <a:p>
          <a:endParaRPr lang="zh-CN" altLang="en-US"/>
        </a:p>
      </dgm:t>
    </dgm:pt>
    <dgm:pt modelId="{35082E27-FD9A-C443-B769-CADAAB9FBDF0}" type="pres">
      <dgm:prSet presAssocID="{750DE9E2-8B1A-7D40-AC9B-989A9C682EB4}" presName="Name0" presStyleCnt="0">
        <dgm:presLayoutVars>
          <dgm:dir/>
          <dgm:animLvl val="lvl"/>
          <dgm:resizeHandles val="exact"/>
        </dgm:presLayoutVars>
      </dgm:prSet>
      <dgm:spPr/>
    </dgm:pt>
    <dgm:pt modelId="{471497E7-0D06-EE45-9066-4D6AB8F82AA0}" type="pres">
      <dgm:prSet presAssocID="{8D9990FF-4911-AA4C-B7A7-D22E9001B843}" presName="composite" presStyleCnt="0"/>
      <dgm:spPr/>
    </dgm:pt>
    <dgm:pt modelId="{CEAE3647-9028-904A-A5DD-86EC8F88E9F6}" type="pres">
      <dgm:prSet presAssocID="{8D9990FF-4911-AA4C-B7A7-D22E9001B843}" presName="parTx" presStyleLbl="alignNode1" presStyleIdx="0" presStyleCnt="2">
        <dgm:presLayoutVars>
          <dgm:chMax val="0"/>
          <dgm:chPref val="0"/>
          <dgm:bulletEnabled val="1"/>
        </dgm:presLayoutVars>
      </dgm:prSet>
      <dgm:spPr/>
    </dgm:pt>
    <dgm:pt modelId="{7D5A0B0F-8DF7-A84B-B596-3569829226C9}" type="pres">
      <dgm:prSet presAssocID="{8D9990FF-4911-AA4C-B7A7-D22E9001B843}" presName="desTx" presStyleLbl="alignAccFollowNode1" presStyleIdx="0" presStyleCnt="2">
        <dgm:presLayoutVars>
          <dgm:bulletEnabled val="1"/>
        </dgm:presLayoutVars>
      </dgm:prSet>
      <dgm:spPr/>
    </dgm:pt>
    <dgm:pt modelId="{D8FB0BE5-7025-E847-89AA-3AB1DDFF31A7}" type="pres">
      <dgm:prSet presAssocID="{88B767DC-D564-014D-A1AD-4307AE0C83EC}" presName="space" presStyleCnt="0"/>
      <dgm:spPr/>
    </dgm:pt>
    <dgm:pt modelId="{637AF2E0-1E8A-D546-8AD8-0A3D52535365}" type="pres">
      <dgm:prSet presAssocID="{1C851366-5278-A840-AE88-93949BB651D3}" presName="composite" presStyleCnt="0"/>
      <dgm:spPr/>
    </dgm:pt>
    <dgm:pt modelId="{7FA22833-EE10-B045-B616-81CB4F2F03D9}" type="pres">
      <dgm:prSet presAssocID="{1C851366-5278-A840-AE88-93949BB651D3}" presName="parTx" presStyleLbl="alignNode1" presStyleIdx="1" presStyleCnt="2">
        <dgm:presLayoutVars>
          <dgm:chMax val="0"/>
          <dgm:chPref val="0"/>
          <dgm:bulletEnabled val="1"/>
        </dgm:presLayoutVars>
      </dgm:prSet>
      <dgm:spPr/>
    </dgm:pt>
    <dgm:pt modelId="{9DA9168E-0463-4442-8E73-F84BE01FB270}" type="pres">
      <dgm:prSet presAssocID="{1C851366-5278-A840-AE88-93949BB651D3}" presName="desTx" presStyleLbl="alignAccFollowNode1" presStyleIdx="1" presStyleCnt="2">
        <dgm:presLayoutVars>
          <dgm:bulletEnabled val="1"/>
        </dgm:presLayoutVars>
      </dgm:prSet>
      <dgm:spPr/>
    </dgm:pt>
  </dgm:ptLst>
  <dgm:cxnLst>
    <dgm:cxn modelId="{3C20370A-C1F7-5546-97AD-987FAC19BB3A}" srcId="{750DE9E2-8B1A-7D40-AC9B-989A9C682EB4}" destId="{1C851366-5278-A840-AE88-93949BB651D3}" srcOrd="1" destOrd="0" parTransId="{20DE373D-EA0E-7A4F-912B-554C88150803}" sibTransId="{AC2EC04B-C204-D444-B997-C989B1AAFF86}"/>
    <dgm:cxn modelId="{D6C9980A-D7F0-2540-9CE3-D6297E6AFDBD}" type="presOf" srcId="{FCF5F9C6-AC85-7F43-A196-1C50E2B0B7DA}" destId="{7D5A0B0F-8DF7-A84B-B596-3569829226C9}" srcOrd="0" destOrd="1" presId="urn:microsoft.com/office/officeart/2005/8/layout/hList1"/>
    <dgm:cxn modelId="{8D41810D-FF8A-7741-89EF-22E305356DA2}" type="presOf" srcId="{8D9990FF-4911-AA4C-B7A7-D22E9001B843}" destId="{CEAE3647-9028-904A-A5DD-86EC8F88E9F6}" srcOrd="0" destOrd="0" presId="urn:microsoft.com/office/officeart/2005/8/layout/hList1"/>
    <dgm:cxn modelId="{CC27570E-65AF-D64A-850E-D644F36CAD99}" type="presOf" srcId="{750DE9E2-8B1A-7D40-AC9B-989A9C682EB4}" destId="{35082E27-FD9A-C443-B769-CADAAB9FBDF0}" srcOrd="0" destOrd="0" presId="urn:microsoft.com/office/officeart/2005/8/layout/hList1"/>
    <dgm:cxn modelId="{00F7611D-A2DB-8E4E-BBDA-695FE904D3CB}" srcId="{1C851366-5278-A840-AE88-93949BB651D3}" destId="{2D9F2EEF-1FD8-5D47-A25C-3DBC54C75F10}" srcOrd="0" destOrd="0" parTransId="{C0E411C6-FA62-F541-B780-E69DBC77363D}" sibTransId="{AE835E5E-669A-494C-9060-C6098279AE4D}"/>
    <dgm:cxn modelId="{F62E6724-89E9-5540-B0A6-2E9BC125CFDE}" type="presOf" srcId="{D1EFF93A-B5CB-6A4A-A5C9-B35682D4C32F}" destId="{9DA9168E-0463-4442-8E73-F84BE01FB270}" srcOrd="0" destOrd="1" presId="urn:microsoft.com/office/officeart/2005/8/layout/hList1"/>
    <dgm:cxn modelId="{BA85243A-CD31-7D48-B07A-6044CD01DB5D}" srcId="{8D9990FF-4911-AA4C-B7A7-D22E9001B843}" destId="{FCF5F9C6-AC85-7F43-A196-1C50E2B0B7DA}" srcOrd="1" destOrd="0" parTransId="{C8A4249C-C3EB-5B4D-8174-C20121517516}" sibTransId="{B72AADE9-4F25-9C46-86C7-1314DEC30652}"/>
    <dgm:cxn modelId="{7DCAC35E-844A-6A49-A1DD-AE104860898A}" type="presOf" srcId="{4259632B-EA25-B94A-8C2C-FC7FE8D097E9}" destId="{7D5A0B0F-8DF7-A84B-B596-3569829226C9}" srcOrd="0" destOrd="0" presId="urn:microsoft.com/office/officeart/2005/8/layout/hList1"/>
    <dgm:cxn modelId="{CA99CA43-353D-774A-AE70-41DAFEFF4E99}" srcId="{750DE9E2-8B1A-7D40-AC9B-989A9C682EB4}" destId="{8D9990FF-4911-AA4C-B7A7-D22E9001B843}" srcOrd="0" destOrd="0" parTransId="{08C3B121-A09C-9F46-AD4C-1419EAD3D82A}" sibTransId="{88B767DC-D564-014D-A1AD-4307AE0C83EC}"/>
    <dgm:cxn modelId="{C59F176F-A193-0C46-9D7F-3249636A8341}" type="presOf" srcId="{1C851366-5278-A840-AE88-93949BB651D3}" destId="{7FA22833-EE10-B045-B616-81CB4F2F03D9}" srcOrd="0" destOrd="0" presId="urn:microsoft.com/office/officeart/2005/8/layout/hList1"/>
    <dgm:cxn modelId="{7E15D573-FD93-7D49-9C5B-207480DB9DD2}" type="presOf" srcId="{2D9F2EEF-1FD8-5D47-A25C-3DBC54C75F10}" destId="{9DA9168E-0463-4442-8E73-F84BE01FB270}" srcOrd="0" destOrd="0" presId="urn:microsoft.com/office/officeart/2005/8/layout/hList1"/>
    <dgm:cxn modelId="{3548AED5-D4EF-554E-A238-F44C2D76335D}" srcId="{1C851366-5278-A840-AE88-93949BB651D3}" destId="{D1EFF93A-B5CB-6A4A-A5C9-B35682D4C32F}" srcOrd="1" destOrd="0" parTransId="{DD3331D4-E514-3741-884F-4B7DC4202593}" sibTransId="{4F642591-6CD9-9E43-BAF3-7D5E145645DA}"/>
    <dgm:cxn modelId="{E117C8D5-D6DF-4C40-903B-C4AC9A0329C2}" srcId="{8D9990FF-4911-AA4C-B7A7-D22E9001B843}" destId="{4259632B-EA25-B94A-8C2C-FC7FE8D097E9}" srcOrd="0" destOrd="0" parTransId="{E596C1FA-714F-E84A-872F-FF554BC35B91}" sibTransId="{22038B7E-7E5F-684F-918C-9C51FDE35DFC}"/>
    <dgm:cxn modelId="{45303700-F5AF-694E-B9B2-1110E7195768}" type="presParOf" srcId="{35082E27-FD9A-C443-B769-CADAAB9FBDF0}" destId="{471497E7-0D06-EE45-9066-4D6AB8F82AA0}" srcOrd="0" destOrd="0" presId="urn:microsoft.com/office/officeart/2005/8/layout/hList1"/>
    <dgm:cxn modelId="{FFD83C94-21AB-0D42-9020-B440185C890A}" type="presParOf" srcId="{471497E7-0D06-EE45-9066-4D6AB8F82AA0}" destId="{CEAE3647-9028-904A-A5DD-86EC8F88E9F6}" srcOrd="0" destOrd="0" presId="urn:microsoft.com/office/officeart/2005/8/layout/hList1"/>
    <dgm:cxn modelId="{E3E93112-964B-0B4C-B999-280FDEA80078}" type="presParOf" srcId="{471497E7-0D06-EE45-9066-4D6AB8F82AA0}" destId="{7D5A0B0F-8DF7-A84B-B596-3569829226C9}" srcOrd="1" destOrd="0" presId="urn:microsoft.com/office/officeart/2005/8/layout/hList1"/>
    <dgm:cxn modelId="{F006FE0A-8020-E145-A1F3-B2A7D6583272}" type="presParOf" srcId="{35082E27-FD9A-C443-B769-CADAAB9FBDF0}" destId="{D8FB0BE5-7025-E847-89AA-3AB1DDFF31A7}" srcOrd="1" destOrd="0" presId="urn:microsoft.com/office/officeart/2005/8/layout/hList1"/>
    <dgm:cxn modelId="{FDAF6D70-9584-F144-AB04-68C9D3B67EF8}" type="presParOf" srcId="{35082E27-FD9A-C443-B769-CADAAB9FBDF0}" destId="{637AF2E0-1E8A-D546-8AD8-0A3D52535365}" srcOrd="2" destOrd="0" presId="urn:microsoft.com/office/officeart/2005/8/layout/hList1"/>
    <dgm:cxn modelId="{932078E4-BFA2-D845-8C2C-5CF84280D8F6}" type="presParOf" srcId="{637AF2E0-1E8A-D546-8AD8-0A3D52535365}" destId="{7FA22833-EE10-B045-B616-81CB4F2F03D9}" srcOrd="0" destOrd="0" presId="urn:microsoft.com/office/officeart/2005/8/layout/hList1"/>
    <dgm:cxn modelId="{A6A86907-EE79-B648-B1C2-41A167F534C9}" type="presParOf" srcId="{637AF2E0-1E8A-D546-8AD8-0A3D52535365}" destId="{9DA9168E-0463-4442-8E73-F84BE01FB270}" srcOrd="1" destOrd="0" presId="urn:microsoft.com/office/officeart/2005/8/layout/h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AF41F7-BAA7-3D4D-9DA7-E383B739457A}"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zh-CN" altLang="en-US"/>
        </a:p>
      </dgm:t>
    </dgm:pt>
    <dgm:pt modelId="{F88AE306-4779-7D4D-9D47-B414E8DC5241}">
      <dgm:prSet phldrT="[文本]" custT="1"/>
      <dgm:spPr/>
      <dgm:t>
        <a:bodyPr/>
        <a:lstStyle/>
        <a:p>
          <a:r>
            <a:rPr lang="en-US" altLang="zh-CN" sz="2000">
              <a:latin typeface="+mn-lt"/>
              <a:ea typeface="+mn-ea"/>
              <a:cs typeface="+mn-ea"/>
              <a:sym typeface="+mn-lt"/>
            </a:rPr>
            <a:t>Should we apply log-transform? </a:t>
          </a:r>
          <a:endParaRPr lang="zh-CN" altLang="en-US" sz="2000">
            <a:latin typeface="+mn-lt"/>
            <a:ea typeface="+mn-ea"/>
            <a:cs typeface="+mn-ea"/>
            <a:sym typeface="+mn-lt"/>
          </a:endParaRPr>
        </a:p>
      </dgm:t>
    </dgm:pt>
    <dgm:pt modelId="{20431C04-8FC6-7349-9851-E2FAF3AED0FC}" type="parTrans" cxnId="{E25D2DF2-EE4D-8D45-99AA-1806F02F361F}">
      <dgm:prSet/>
      <dgm:spPr/>
      <dgm:t>
        <a:bodyPr/>
        <a:lstStyle/>
        <a:p>
          <a:endParaRPr lang="zh-CN" altLang="en-US"/>
        </a:p>
      </dgm:t>
    </dgm:pt>
    <dgm:pt modelId="{10F51078-8F96-EC46-9F8E-60F5E501103D}" type="sibTrans" cxnId="{E25D2DF2-EE4D-8D45-99AA-1806F02F361F}">
      <dgm:prSet/>
      <dgm:spPr/>
      <dgm:t>
        <a:bodyPr/>
        <a:lstStyle/>
        <a:p>
          <a:endParaRPr lang="zh-CN" altLang="en-US"/>
        </a:p>
      </dgm:t>
    </dgm:pt>
    <dgm:pt modelId="{62A761C3-D3C4-544A-86A3-6D257CE13462}">
      <dgm:prSet phldrT="[文本]" custT="1"/>
      <dgm:spPr/>
      <dgm:t>
        <a:bodyPr/>
        <a:lstStyle/>
        <a:p>
          <a:r>
            <a:rPr lang="de-CH" sz="1600" b="0" i="0">
              <a:latin typeface="+mn-lt"/>
              <a:ea typeface="+mn-ea"/>
              <a:cs typeface="+mn-ea"/>
              <a:sym typeface="+mn-lt"/>
            </a:rPr>
            <a:t>heteroscedasticity </a:t>
          </a:r>
          <a:endParaRPr lang="zh-CN" altLang="en-US" sz="1600">
            <a:latin typeface="+mn-lt"/>
            <a:ea typeface="+mn-ea"/>
            <a:cs typeface="+mn-ea"/>
            <a:sym typeface="+mn-lt"/>
          </a:endParaRPr>
        </a:p>
      </dgm:t>
    </dgm:pt>
    <dgm:pt modelId="{4E9EF9B9-DD2A-E54D-A33D-AC62BA772261}" type="parTrans" cxnId="{BBCA6316-2495-FF41-9000-7735F7DC0075}">
      <dgm:prSet/>
      <dgm:spPr/>
      <dgm:t>
        <a:bodyPr/>
        <a:lstStyle/>
        <a:p>
          <a:endParaRPr lang="zh-CN" altLang="en-US"/>
        </a:p>
      </dgm:t>
    </dgm:pt>
    <dgm:pt modelId="{B0CA97FC-ED52-9647-BD71-EAF46C34B6AE}" type="sibTrans" cxnId="{BBCA6316-2495-FF41-9000-7735F7DC0075}">
      <dgm:prSet/>
      <dgm:spPr/>
      <dgm:t>
        <a:bodyPr/>
        <a:lstStyle/>
        <a:p>
          <a:endParaRPr lang="zh-CN" altLang="en-US"/>
        </a:p>
      </dgm:t>
    </dgm:pt>
    <dgm:pt modelId="{E9941FEB-C3F4-8C4C-A830-2F4F68B0E291}">
      <dgm:prSet phldrT="[文本]" custT="1"/>
      <dgm:spPr/>
      <dgm:t>
        <a:bodyPr/>
        <a:lstStyle/>
        <a:p>
          <a:r>
            <a:rPr lang="en-US" altLang="zh-CN" sz="1600">
              <a:latin typeface="+mn-lt"/>
              <a:ea typeface="+mn-ea"/>
              <a:cs typeface="+mn-ea"/>
              <a:sym typeface="+mn-lt"/>
            </a:rPr>
            <a:t>large absolute difference</a:t>
          </a:r>
          <a:endParaRPr lang="zh-CN" altLang="en-US" sz="1600">
            <a:latin typeface="+mn-lt"/>
            <a:ea typeface="+mn-ea"/>
            <a:cs typeface="+mn-ea"/>
            <a:sym typeface="+mn-lt"/>
          </a:endParaRPr>
        </a:p>
      </dgm:t>
    </dgm:pt>
    <dgm:pt modelId="{A52F0C5E-877E-FC42-83BC-27E2058305F8}" type="parTrans" cxnId="{043C154B-E0CF-2340-9575-28CAAA416A07}">
      <dgm:prSet/>
      <dgm:spPr/>
      <dgm:t>
        <a:bodyPr/>
        <a:lstStyle/>
        <a:p>
          <a:endParaRPr lang="zh-CN" altLang="en-US"/>
        </a:p>
      </dgm:t>
    </dgm:pt>
    <dgm:pt modelId="{65EACA12-F802-8A47-B967-F26D6A22696B}" type="sibTrans" cxnId="{043C154B-E0CF-2340-9575-28CAAA416A07}">
      <dgm:prSet/>
      <dgm:spPr/>
      <dgm:t>
        <a:bodyPr/>
        <a:lstStyle/>
        <a:p>
          <a:endParaRPr lang="zh-CN" altLang="en-US"/>
        </a:p>
      </dgm:t>
    </dgm:pt>
    <dgm:pt modelId="{5F852542-A913-CC49-B830-EE3E4948D48E}">
      <dgm:prSet phldrT="[文本]" custT="1"/>
      <dgm:spPr/>
      <dgm:t>
        <a:bodyPr/>
        <a:lstStyle/>
        <a:p>
          <a:r>
            <a:rPr lang="en-US" altLang="zh-CN" sz="2000">
              <a:latin typeface="+mn-lt"/>
              <a:ea typeface="+mn-ea"/>
              <a:cs typeface="+mn-ea"/>
              <a:sym typeface="+mn-lt"/>
            </a:rPr>
            <a:t>Should we use Gaussian or Poisson distribution for error? </a:t>
          </a:r>
          <a:endParaRPr lang="zh-CN" altLang="en-US" sz="2000">
            <a:latin typeface="+mn-lt"/>
            <a:ea typeface="+mn-ea"/>
            <a:cs typeface="+mn-ea"/>
            <a:sym typeface="+mn-lt"/>
          </a:endParaRPr>
        </a:p>
      </dgm:t>
    </dgm:pt>
    <dgm:pt modelId="{80F49A6A-2800-E14B-986E-A754F241E296}" type="parTrans" cxnId="{8E0DB83A-4D85-F246-BA25-FAEC0F514667}">
      <dgm:prSet/>
      <dgm:spPr/>
      <dgm:t>
        <a:bodyPr/>
        <a:lstStyle/>
        <a:p>
          <a:endParaRPr lang="zh-CN" altLang="en-US"/>
        </a:p>
      </dgm:t>
    </dgm:pt>
    <dgm:pt modelId="{902EAF4D-AC92-264E-A432-431D6A9BB9C9}" type="sibTrans" cxnId="{8E0DB83A-4D85-F246-BA25-FAEC0F514667}">
      <dgm:prSet/>
      <dgm:spPr/>
      <dgm:t>
        <a:bodyPr/>
        <a:lstStyle/>
        <a:p>
          <a:endParaRPr lang="zh-CN" altLang="en-US"/>
        </a:p>
      </dgm:t>
    </dgm:pt>
    <dgm:pt modelId="{5A3B5DF8-3DC4-054D-9B15-D9A09D92EE6B}">
      <dgm:prSet phldrT="[文本]" custT="1"/>
      <dgm:spPr/>
      <dgm:t>
        <a:bodyPr/>
        <a:lstStyle/>
        <a:p>
          <a:r>
            <a:rPr lang="en-US" altLang="zh-CN" sz="1600">
              <a:latin typeface="+mn-lt"/>
              <a:ea typeface="+mn-ea"/>
              <a:cs typeface="+mn-ea"/>
              <a:sym typeface="+mn-lt"/>
            </a:rPr>
            <a:t>log-transformation</a:t>
          </a:r>
          <a:r>
            <a:rPr lang="en-US" altLang="zh-CN" sz="800">
              <a:latin typeface="+mn-lt"/>
              <a:ea typeface="+mn-ea"/>
              <a:cs typeface="+mn-ea"/>
              <a:sym typeface="+mn-lt"/>
            </a:rPr>
            <a:t>(</a:t>
          </a:r>
          <a:r>
            <a:rPr kumimoji="1" lang="de-CH" altLang="zh-CN" sz="800">
              <a:latin typeface="+mn-lt"/>
              <a:ea typeface="+mn-ea"/>
              <a:cs typeface="+mn-ea"/>
              <a:sym typeface="+mn-lt"/>
            </a:rPr>
            <a:t>Introductory Econometrics, Wooldridge</a:t>
          </a:r>
          <a:r>
            <a:rPr lang="en-US" altLang="zh-CN" sz="800">
              <a:latin typeface="+mn-lt"/>
              <a:ea typeface="+mn-ea"/>
              <a:cs typeface="+mn-ea"/>
              <a:sym typeface="+mn-lt"/>
            </a:rPr>
            <a:t>)</a:t>
          </a:r>
          <a:endParaRPr lang="zh-CN" altLang="en-US" sz="800">
            <a:latin typeface="+mn-lt"/>
            <a:ea typeface="+mn-ea"/>
            <a:cs typeface="+mn-ea"/>
            <a:sym typeface="+mn-lt"/>
          </a:endParaRPr>
        </a:p>
      </dgm:t>
    </dgm:pt>
    <dgm:pt modelId="{12AC5716-B55E-1448-9A86-53ED69EA38D2}" type="parTrans" cxnId="{3C2E385D-4860-BD40-9465-C307D9ACB1E1}">
      <dgm:prSet/>
      <dgm:spPr/>
      <dgm:t>
        <a:bodyPr/>
        <a:lstStyle/>
        <a:p>
          <a:endParaRPr lang="zh-CN" altLang="en-US"/>
        </a:p>
      </dgm:t>
    </dgm:pt>
    <dgm:pt modelId="{A5C0DFC7-45B6-EF41-951C-E58552B5A107}" type="sibTrans" cxnId="{3C2E385D-4860-BD40-9465-C307D9ACB1E1}">
      <dgm:prSet/>
      <dgm:spPr/>
      <dgm:t>
        <a:bodyPr/>
        <a:lstStyle/>
        <a:p>
          <a:endParaRPr lang="zh-CN" altLang="en-US"/>
        </a:p>
      </dgm:t>
    </dgm:pt>
    <dgm:pt modelId="{15A79CED-72F9-CB41-BEFE-F5C9E3E3D857}">
      <dgm:prSet phldrT="[文本]" custT="1"/>
      <dgm:spPr/>
      <dgm:t>
        <a:bodyPr/>
        <a:lstStyle/>
        <a:p>
          <a:r>
            <a:rPr lang="en-US" altLang="zh-CN" sz="1600">
              <a:latin typeface="+mn-lt"/>
              <a:ea typeface="+mn-ea"/>
              <a:cs typeface="+mn-ea"/>
              <a:sym typeface="+mn-lt"/>
            </a:rPr>
            <a:t>large enough quantity</a:t>
          </a:r>
          <a:endParaRPr lang="zh-CN" altLang="en-US" sz="1600">
            <a:latin typeface="+mn-lt"/>
            <a:ea typeface="+mn-ea"/>
            <a:cs typeface="+mn-ea"/>
            <a:sym typeface="+mn-lt"/>
          </a:endParaRPr>
        </a:p>
      </dgm:t>
    </dgm:pt>
    <dgm:pt modelId="{5F791533-0C4C-A144-98E1-AA50D22408B7}" type="parTrans" cxnId="{1169B2E2-A686-9141-9009-38651CB38F19}">
      <dgm:prSet/>
      <dgm:spPr/>
      <dgm:t>
        <a:bodyPr/>
        <a:lstStyle/>
        <a:p>
          <a:endParaRPr lang="zh-CN" altLang="en-US"/>
        </a:p>
      </dgm:t>
    </dgm:pt>
    <dgm:pt modelId="{9347F0E2-19EF-8E44-BBA7-85494BA9A2E6}" type="sibTrans" cxnId="{1169B2E2-A686-9141-9009-38651CB38F19}">
      <dgm:prSet/>
      <dgm:spPr/>
      <dgm:t>
        <a:bodyPr/>
        <a:lstStyle/>
        <a:p>
          <a:endParaRPr lang="zh-CN" altLang="en-US"/>
        </a:p>
      </dgm:t>
    </dgm:pt>
    <dgm:pt modelId="{AC82A70B-79AE-9C4B-8DD0-D1F3FB9E24AD}" type="pres">
      <dgm:prSet presAssocID="{5AAF41F7-BAA7-3D4D-9DA7-E383B739457A}" presName="Name0" presStyleCnt="0">
        <dgm:presLayoutVars>
          <dgm:dir/>
          <dgm:animLvl val="lvl"/>
          <dgm:resizeHandles val="exact"/>
        </dgm:presLayoutVars>
      </dgm:prSet>
      <dgm:spPr/>
    </dgm:pt>
    <dgm:pt modelId="{A1A64547-38E1-BD43-9078-266BFCD5C055}" type="pres">
      <dgm:prSet presAssocID="{F88AE306-4779-7D4D-9D47-B414E8DC5241}" presName="composite" presStyleCnt="0"/>
      <dgm:spPr/>
    </dgm:pt>
    <dgm:pt modelId="{CB42D574-5D68-B04F-9BC9-6B4575287972}" type="pres">
      <dgm:prSet presAssocID="{F88AE306-4779-7D4D-9D47-B414E8DC5241}" presName="parTx" presStyleLbl="alignNode1" presStyleIdx="0" presStyleCnt="2">
        <dgm:presLayoutVars>
          <dgm:chMax val="0"/>
          <dgm:chPref val="0"/>
          <dgm:bulletEnabled val="1"/>
        </dgm:presLayoutVars>
      </dgm:prSet>
      <dgm:spPr/>
    </dgm:pt>
    <dgm:pt modelId="{84F024B8-FDA4-0141-9673-FEF266A146CD}" type="pres">
      <dgm:prSet presAssocID="{F88AE306-4779-7D4D-9D47-B414E8DC5241}" presName="desTx" presStyleLbl="alignAccFollowNode1" presStyleIdx="0" presStyleCnt="2">
        <dgm:presLayoutVars>
          <dgm:bulletEnabled val="1"/>
        </dgm:presLayoutVars>
      </dgm:prSet>
      <dgm:spPr/>
    </dgm:pt>
    <dgm:pt modelId="{1ADFACA0-1158-1144-82A6-7A900C658558}" type="pres">
      <dgm:prSet presAssocID="{10F51078-8F96-EC46-9F8E-60F5E501103D}" presName="space" presStyleCnt="0"/>
      <dgm:spPr/>
    </dgm:pt>
    <dgm:pt modelId="{A56392FB-08FF-8B44-9DB2-F9BD7D26D807}" type="pres">
      <dgm:prSet presAssocID="{5F852542-A913-CC49-B830-EE3E4948D48E}" presName="composite" presStyleCnt="0"/>
      <dgm:spPr/>
    </dgm:pt>
    <dgm:pt modelId="{1698A88F-C12B-F147-86A6-41B0059A21C0}" type="pres">
      <dgm:prSet presAssocID="{5F852542-A913-CC49-B830-EE3E4948D48E}" presName="parTx" presStyleLbl="alignNode1" presStyleIdx="1" presStyleCnt="2">
        <dgm:presLayoutVars>
          <dgm:chMax val="0"/>
          <dgm:chPref val="0"/>
          <dgm:bulletEnabled val="1"/>
        </dgm:presLayoutVars>
      </dgm:prSet>
      <dgm:spPr/>
    </dgm:pt>
    <dgm:pt modelId="{2896F883-584B-4A41-A22C-DE26C2277A0E}" type="pres">
      <dgm:prSet presAssocID="{5F852542-A913-CC49-B830-EE3E4948D48E}" presName="desTx" presStyleLbl="alignAccFollowNode1" presStyleIdx="1" presStyleCnt="2">
        <dgm:presLayoutVars>
          <dgm:bulletEnabled val="1"/>
        </dgm:presLayoutVars>
      </dgm:prSet>
      <dgm:spPr/>
    </dgm:pt>
  </dgm:ptLst>
  <dgm:cxnLst>
    <dgm:cxn modelId="{22FD7608-8EB0-944E-B23A-DADA31FF129E}" type="presOf" srcId="{5F852542-A913-CC49-B830-EE3E4948D48E}" destId="{1698A88F-C12B-F147-86A6-41B0059A21C0}" srcOrd="0" destOrd="0" presId="urn:microsoft.com/office/officeart/2005/8/layout/hList1"/>
    <dgm:cxn modelId="{BBCA6316-2495-FF41-9000-7735F7DC0075}" srcId="{F88AE306-4779-7D4D-9D47-B414E8DC5241}" destId="{62A761C3-D3C4-544A-86A3-6D257CE13462}" srcOrd="0" destOrd="0" parTransId="{4E9EF9B9-DD2A-E54D-A33D-AC62BA772261}" sibTransId="{B0CA97FC-ED52-9647-BD71-EAF46C34B6AE}"/>
    <dgm:cxn modelId="{8E0DB83A-4D85-F246-BA25-FAEC0F514667}" srcId="{5AAF41F7-BAA7-3D4D-9DA7-E383B739457A}" destId="{5F852542-A913-CC49-B830-EE3E4948D48E}" srcOrd="1" destOrd="0" parTransId="{80F49A6A-2800-E14B-986E-A754F241E296}" sibTransId="{902EAF4D-AC92-264E-A432-431D6A9BB9C9}"/>
    <dgm:cxn modelId="{3C2E385D-4860-BD40-9465-C307D9ACB1E1}" srcId="{5F852542-A913-CC49-B830-EE3E4948D48E}" destId="{5A3B5DF8-3DC4-054D-9B15-D9A09D92EE6B}" srcOrd="0" destOrd="0" parTransId="{12AC5716-B55E-1448-9A86-53ED69EA38D2}" sibTransId="{A5C0DFC7-45B6-EF41-951C-E58552B5A107}"/>
    <dgm:cxn modelId="{44A0F863-8BF8-C74F-9471-2B736E74440E}" type="presOf" srcId="{15A79CED-72F9-CB41-BEFE-F5C9E3E3D857}" destId="{2896F883-584B-4A41-A22C-DE26C2277A0E}" srcOrd="0" destOrd="1" presId="urn:microsoft.com/office/officeart/2005/8/layout/hList1"/>
    <dgm:cxn modelId="{043C154B-E0CF-2340-9575-28CAAA416A07}" srcId="{F88AE306-4779-7D4D-9D47-B414E8DC5241}" destId="{E9941FEB-C3F4-8C4C-A830-2F4F68B0E291}" srcOrd="1" destOrd="0" parTransId="{A52F0C5E-877E-FC42-83BC-27E2058305F8}" sibTransId="{65EACA12-F802-8A47-B967-F26D6A22696B}"/>
    <dgm:cxn modelId="{66670197-53C0-EE40-8077-F59ED0A3CD34}" type="presOf" srcId="{F88AE306-4779-7D4D-9D47-B414E8DC5241}" destId="{CB42D574-5D68-B04F-9BC9-6B4575287972}" srcOrd="0" destOrd="0" presId="urn:microsoft.com/office/officeart/2005/8/layout/hList1"/>
    <dgm:cxn modelId="{6BDD4EA1-D3E2-3741-9903-C8BD1046C57D}" type="presOf" srcId="{62A761C3-D3C4-544A-86A3-6D257CE13462}" destId="{84F024B8-FDA4-0141-9673-FEF266A146CD}" srcOrd="0" destOrd="0" presId="urn:microsoft.com/office/officeart/2005/8/layout/hList1"/>
    <dgm:cxn modelId="{7C9177C0-9401-DC4E-87CD-ED9BA30BF562}" type="presOf" srcId="{E9941FEB-C3F4-8C4C-A830-2F4F68B0E291}" destId="{84F024B8-FDA4-0141-9673-FEF266A146CD}" srcOrd="0" destOrd="1" presId="urn:microsoft.com/office/officeart/2005/8/layout/hList1"/>
    <dgm:cxn modelId="{B53BD8C1-FFFA-4140-96DA-C7BA38FF4BD9}" type="presOf" srcId="{5AAF41F7-BAA7-3D4D-9DA7-E383B739457A}" destId="{AC82A70B-79AE-9C4B-8DD0-D1F3FB9E24AD}" srcOrd="0" destOrd="0" presId="urn:microsoft.com/office/officeart/2005/8/layout/hList1"/>
    <dgm:cxn modelId="{72C037C3-1D9F-9348-A75D-0ADF7DC8C864}" type="presOf" srcId="{5A3B5DF8-3DC4-054D-9B15-D9A09D92EE6B}" destId="{2896F883-584B-4A41-A22C-DE26C2277A0E}" srcOrd="0" destOrd="0" presId="urn:microsoft.com/office/officeart/2005/8/layout/hList1"/>
    <dgm:cxn modelId="{1169B2E2-A686-9141-9009-38651CB38F19}" srcId="{5F852542-A913-CC49-B830-EE3E4948D48E}" destId="{15A79CED-72F9-CB41-BEFE-F5C9E3E3D857}" srcOrd="1" destOrd="0" parTransId="{5F791533-0C4C-A144-98E1-AA50D22408B7}" sibTransId="{9347F0E2-19EF-8E44-BBA7-85494BA9A2E6}"/>
    <dgm:cxn modelId="{E25D2DF2-EE4D-8D45-99AA-1806F02F361F}" srcId="{5AAF41F7-BAA7-3D4D-9DA7-E383B739457A}" destId="{F88AE306-4779-7D4D-9D47-B414E8DC5241}" srcOrd="0" destOrd="0" parTransId="{20431C04-8FC6-7349-9851-E2FAF3AED0FC}" sibTransId="{10F51078-8F96-EC46-9F8E-60F5E501103D}"/>
    <dgm:cxn modelId="{7B199991-666A-0946-BC52-EBF2DC0B10C6}" type="presParOf" srcId="{AC82A70B-79AE-9C4B-8DD0-D1F3FB9E24AD}" destId="{A1A64547-38E1-BD43-9078-266BFCD5C055}" srcOrd="0" destOrd="0" presId="urn:microsoft.com/office/officeart/2005/8/layout/hList1"/>
    <dgm:cxn modelId="{EF512D23-69FF-1445-B56D-A09C391FC223}" type="presParOf" srcId="{A1A64547-38E1-BD43-9078-266BFCD5C055}" destId="{CB42D574-5D68-B04F-9BC9-6B4575287972}" srcOrd="0" destOrd="0" presId="urn:microsoft.com/office/officeart/2005/8/layout/hList1"/>
    <dgm:cxn modelId="{A7927E46-0B57-4243-A291-AFA67483FEA4}" type="presParOf" srcId="{A1A64547-38E1-BD43-9078-266BFCD5C055}" destId="{84F024B8-FDA4-0141-9673-FEF266A146CD}" srcOrd="1" destOrd="0" presId="urn:microsoft.com/office/officeart/2005/8/layout/hList1"/>
    <dgm:cxn modelId="{258A397F-450C-4944-ABD7-2E74584E33B8}" type="presParOf" srcId="{AC82A70B-79AE-9C4B-8DD0-D1F3FB9E24AD}" destId="{1ADFACA0-1158-1144-82A6-7A900C658558}" srcOrd="1" destOrd="0" presId="urn:microsoft.com/office/officeart/2005/8/layout/hList1"/>
    <dgm:cxn modelId="{49D30EAE-F74B-3440-9E73-FE8E3B8D7B80}" type="presParOf" srcId="{AC82A70B-79AE-9C4B-8DD0-D1F3FB9E24AD}" destId="{A56392FB-08FF-8B44-9DB2-F9BD7D26D807}" srcOrd="2" destOrd="0" presId="urn:microsoft.com/office/officeart/2005/8/layout/hList1"/>
    <dgm:cxn modelId="{91820484-5DE8-0A44-A2F6-3E4C1FFEA90D}" type="presParOf" srcId="{A56392FB-08FF-8B44-9DB2-F9BD7D26D807}" destId="{1698A88F-C12B-F147-86A6-41B0059A21C0}" srcOrd="0" destOrd="0" presId="urn:microsoft.com/office/officeart/2005/8/layout/hList1"/>
    <dgm:cxn modelId="{E6591BCF-50F0-B14C-98BA-5B23F97D2A40}" type="presParOf" srcId="{A56392FB-08FF-8B44-9DB2-F9BD7D26D807}" destId="{2896F883-584B-4A41-A22C-DE26C2277A0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F11F11-FA03-8740-A060-D41F990D08C7}" type="doc">
      <dgm:prSet loTypeId="urn:microsoft.com/office/officeart/2005/8/layout/radial4" loCatId="" qsTypeId="urn:microsoft.com/office/officeart/2005/8/quickstyle/simple1" qsCatId="simple" csTypeId="urn:microsoft.com/office/officeart/2005/8/colors/colorful3" csCatId="colorful" phldr="1"/>
      <dgm:spPr/>
      <dgm:t>
        <a:bodyPr/>
        <a:lstStyle/>
        <a:p>
          <a:endParaRPr lang="zh-CN" altLang="en-US"/>
        </a:p>
      </dgm:t>
    </dgm:pt>
    <dgm:pt modelId="{1B540556-B51E-6E4A-8C95-4FE02507138D}">
      <dgm:prSet phldrT="[文本]" custT="1"/>
      <dgm:spPr/>
      <dgm:t>
        <a:bodyPr/>
        <a:lstStyle/>
        <a:p>
          <a:r>
            <a:rPr lang="en-US" altLang="zh-CN" sz="2000">
              <a:latin typeface="+mn-lt"/>
              <a:ea typeface="+mn-ea"/>
              <a:cs typeface="+mn-ea"/>
              <a:sym typeface="+mn-lt"/>
            </a:rPr>
            <a:t>Box test</a:t>
          </a:r>
          <a:endParaRPr lang="zh-CN" altLang="en-US" sz="2000">
            <a:latin typeface="+mn-lt"/>
            <a:ea typeface="+mn-ea"/>
            <a:cs typeface="+mn-ea"/>
            <a:sym typeface="+mn-lt"/>
          </a:endParaRPr>
        </a:p>
      </dgm:t>
    </dgm:pt>
    <dgm:pt modelId="{949F5C98-B586-B448-BA13-A15955D5A4DF}" type="parTrans" cxnId="{8941D12A-9446-FC45-BFEB-A89C84596DE0}">
      <dgm:prSet/>
      <dgm:spPr/>
      <dgm:t>
        <a:bodyPr/>
        <a:lstStyle/>
        <a:p>
          <a:endParaRPr lang="zh-CN" altLang="en-US"/>
        </a:p>
      </dgm:t>
    </dgm:pt>
    <dgm:pt modelId="{87531DF4-4ADF-FF45-A5EB-D93A2D6CA831}" type="sibTrans" cxnId="{8941D12A-9446-FC45-BFEB-A89C84596DE0}">
      <dgm:prSet/>
      <dgm:spPr/>
      <dgm:t>
        <a:bodyPr/>
        <a:lstStyle/>
        <a:p>
          <a:endParaRPr lang="zh-CN" altLang="en-US"/>
        </a:p>
      </dgm:t>
    </dgm:pt>
    <dgm:pt modelId="{14D32FBD-3D3B-7A43-90A1-A3711E823386}">
      <dgm:prSet phldrT="[文本]" custT="1"/>
      <dgm:spPr/>
      <dgm:t>
        <a:bodyPr/>
        <a:lstStyle/>
        <a:p>
          <a:r>
            <a:rPr lang="en-US" altLang="zh-CN" sz="2000">
              <a:latin typeface="+mn-lt"/>
              <a:ea typeface="+mn-ea"/>
              <a:cs typeface="+mn-ea"/>
              <a:sym typeface="+mn-lt"/>
            </a:rPr>
            <a:t>AIC</a:t>
          </a:r>
          <a:endParaRPr lang="zh-CN" altLang="en-US" sz="2000">
            <a:latin typeface="+mn-lt"/>
            <a:ea typeface="+mn-ea"/>
            <a:cs typeface="+mn-ea"/>
            <a:sym typeface="+mn-lt"/>
          </a:endParaRPr>
        </a:p>
      </dgm:t>
    </dgm:pt>
    <dgm:pt modelId="{87EE3A29-3800-0A44-AEE0-932C575AA202}" type="parTrans" cxnId="{9943EC2C-6CCF-5A4A-89F1-B71F61C2DD1D}">
      <dgm:prSet/>
      <dgm:spPr/>
      <dgm:t>
        <a:bodyPr/>
        <a:lstStyle/>
        <a:p>
          <a:endParaRPr lang="zh-CN" altLang="en-US"/>
        </a:p>
      </dgm:t>
    </dgm:pt>
    <dgm:pt modelId="{4D7A1DCD-C933-D24C-95B4-8C91958FEF66}" type="sibTrans" cxnId="{9943EC2C-6CCF-5A4A-89F1-B71F61C2DD1D}">
      <dgm:prSet/>
      <dgm:spPr/>
      <dgm:t>
        <a:bodyPr/>
        <a:lstStyle/>
        <a:p>
          <a:endParaRPr lang="zh-CN" altLang="en-US"/>
        </a:p>
      </dgm:t>
    </dgm:pt>
    <dgm:pt modelId="{577B52F4-ACF5-A54F-82B2-7F6BCE502F38}">
      <dgm:prSet phldrT="[文本]" custT="1"/>
      <dgm:spPr/>
      <dgm:t>
        <a:bodyPr/>
        <a:lstStyle/>
        <a:p>
          <a:r>
            <a:rPr lang="en-US" sz="2000">
              <a:latin typeface="+mn-lt"/>
              <a:ea typeface="+mn-ea"/>
              <a:cs typeface="+mn-ea"/>
              <a:sym typeface="+mn-lt"/>
            </a:rPr>
            <a:t>parsimony</a:t>
          </a:r>
          <a:endParaRPr lang="zh-CN" altLang="en-US" sz="2000">
            <a:latin typeface="+mn-lt"/>
            <a:ea typeface="+mn-ea"/>
            <a:cs typeface="+mn-ea"/>
            <a:sym typeface="+mn-lt"/>
          </a:endParaRPr>
        </a:p>
      </dgm:t>
    </dgm:pt>
    <dgm:pt modelId="{ADF64E06-BB92-5647-9B41-5B826E62A76E}" type="parTrans" cxnId="{B42A74D1-703F-5C43-B13C-02BEED4A6DE6}">
      <dgm:prSet/>
      <dgm:spPr/>
      <dgm:t>
        <a:bodyPr/>
        <a:lstStyle/>
        <a:p>
          <a:endParaRPr lang="zh-CN" altLang="en-US"/>
        </a:p>
      </dgm:t>
    </dgm:pt>
    <dgm:pt modelId="{49AAEF5E-02CE-A342-A536-62228BADB210}" type="sibTrans" cxnId="{B42A74D1-703F-5C43-B13C-02BEED4A6DE6}">
      <dgm:prSet/>
      <dgm:spPr/>
      <dgm:t>
        <a:bodyPr/>
        <a:lstStyle/>
        <a:p>
          <a:endParaRPr lang="zh-CN" altLang="en-US"/>
        </a:p>
      </dgm:t>
    </dgm:pt>
    <dgm:pt modelId="{B00D539A-E211-F14E-8345-6D0AE6205AA4}">
      <dgm:prSet phldrT="[文本]"/>
      <dgm:spPr/>
      <dgm:t>
        <a:bodyPr/>
        <a:lstStyle/>
        <a:p>
          <a:endParaRPr lang="zh-CN" altLang="en-US">
            <a:latin typeface="+mn-lt"/>
            <a:ea typeface="+mn-ea"/>
            <a:cs typeface="+mn-ea"/>
            <a:sym typeface="+mn-lt"/>
          </a:endParaRPr>
        </a:p>
      </dgm:t>
    </dgm:pt>
    <dgm:pt modelId="{1D5EE41A-9208-7044-81EA-2CA5E6A6FFB2}" type="parTrans" cxnId="{D4022E69-9A1A-2144-86C7-696F28147707}">
      <dgm:prSet/>
      <dgm:spPr/>
      <dgm:t>
        <a:bodyPr/>
        <a:lstStyle/>
        <a:p>
          <a:endParaRPr lang="zh-CN" altLang="en-US"/>
        </a:p>
      </dgm:t>
    </dgm:pt>
    <dgm:pt modelId="{F081F7D6-7535-0848-9B20-7E28AF7C7CA8}" type="sibTrans" cxnId="{D4022E69-9A1A-2144-86C7-696F28147707}">
      <dgm:prSet/>
      <dgm:spPr/>
      <dgm:t>
        <a:bodyPr/>
        <a:lstStyle/>
        <a:p>
          <a:endParaRPr lang="zh-CN" altLang="en-US"/>
        </a:p>
      </dgm:t>
    </dgm:pt>
    <dgm:pt modelId="{BB80B880-619A-5C43-A49D-7E5D2E03BCB3}" type="pres">
      <dgm:prSet presAssocID="{E8F11F11-FA03-8740-A060-D41F990D08C7}" presName="cycle" presStyleCnt="0">
        <dgm:presLayoutVars>
          <dgm:chMax val="1"/>
          <dgm:dir/>
          <dgm:animLvl val="ctr"/>
          <dgm:resizeHandles val="exact"/>
        </dgm:presLayoutVars>
      </dgm:prSet>
      <dgm:spPr/>
    </dgm:pt>
    <dgm:pt modelId="{A5B676D0-5934-CE4F-AC2F-9E99774C1E5E}" type="pres">
      <dgm:prSet presAssocID="{1B540556-B51E-6E4A-8C95-4FE02507138D}" presName="centerShape" presStyleLbl="node0" presStyleIdx="0" presStyleCnt="1"/>
      <dgm:spPr/>
    </dgm:pt>
    <dgm:pt modelId="{7AD9B9A9-64D8-494E-A948-F0736CE7086F}" type="pres">
      <dgm:prSet presAssocID="{87EE3A29-3800-0A44-AEE0-932C575AA202}" presName="parTrans" presStyleLbl="bgSibTrans2D1" presStyleIdx="0" presStyleCnt="2"/>
      <dgm:spPr/>
    </dgm:pt>
    <dgm:pt modelId="{2D559089-F10D-E941-A3B5-2D2C265197E8}" type="pres">
      <dgm:prSet presAssocID="{14D32FBD-3D3B-7A43-90A1-A3711E823386}" presName="node" presStyleLbl="node1" presStyleIdx="0" presStyleCnt="2">
        <dgm:presLayoutVars>
          <dgm:bulletEnabled val="1"/>
        </dgm:presLayoutVars>
      </dgm:prSet>
      <dgm:spPr/>
    </dgm:pt>
    <dgm:pt modelId="{6B23291F-DDC0-8741-8AA0-DB6FBE1FDDDA}" type="pres">
      <dgm:prSet presAssocID="{ADF64E06-BB92-5647-9B41-5B826E62A76E}" presName="parTrans" presStyleLbl="bgSibTrans2D1" presStyleIdx="1" presStyleCnt="2"/>
      <dgm:spPr/>
    </dgm:pt>
    <dgm:pt modelId="{61DF83AB-65F5-A143-913C-5E6D70C3F4D4}" type="pres">
      <dgm:prSet presAssocID="{577B52F4-ACF5-A54F-82B2-7F6BCE502F38}" presName="node" presStyleLbl="node1" presStyleIdx="1" presStyleCnt="2">
        <dgm:presLayoutVars>
          <dgm:bulletEnabled val="1"/>
        </dgm:presLayoutVars>
      </dgm:prSet>
      <dgm:spPr/>
    </dgm:pt>
  </dgm:ptLst>
  <dgm:cxnLst>
    <dgm:cxn modelId="{8941D12A-9446-FC45-BFEB-A89C84596DE0}" srcId="{E8F11F11-FA03-8740-A060-D41F990D08C7}" destId="{1B540556-B51E-6E4A-8C95-4FE02507138D}" srcOrd="0" destOrd="0" parTransId="{949F5C98-B586-B448-BA13-A15955D5A4DF}" sibTransId="{87531DF4-4ADF-FF45-A5EB-D93A2D6CA831}"/>
    <dgm:cxn modelId="{9943EC2C-6CCF-5A4A-89F1-B71F61C2DD1D}" srcId="{1B540556-B51E-6E4A-8C95-4FE02507138D}" destId="{14D32FBD-3D3B-7A43-90A1-A3711E823386}" srcOrd="0" destOrd="0" parTransId="{87EE3A29-3800-0A44-AEE0-932C575AA202}" sibTransId="{4D7A1DCD-C933-D24C-95B4-8C91958FEF66}"/>
    <dgm:cxn modelId="{3F5A6633-36E0-3642-8A0E-D8C26898D255}" type="presOf" srcId="{ADF64E06-BB92-5647-9B41-5B826E62A76E}" destId="{6B23291F-DDC0-8741-8AA0-DB6FBE1FDDDA}" srcOrd="0" destOrd="0" presId="urn:microsoft.com/office/officeart/2005/8/layout/radial4"/>
    <dgm:cxn modelId="{D4022E69-9A1A-2144-86C7-696F28147707}" srcId="{E8F11F11-FA03-8740-A060-D41F990D08C7}" destId="{B00D539A-E211-F14E-8345-6D0AE6205AA4}" srcOrd="1" destOrd="0" parTransId="{1D5EE41A-9208-7044-81EA-2CA5E6A6FFB2}" sibTransId="{F081F7D6-7535-0848-9B20-7E28AF7C7CA8}"/>
    <dgm:cxn modelId="{5E0CA177-D4CB-4D41-8C07-0D2B12870D5D}" type="presOf" srcId="{E8F11F11-FA03-8740-A060-D41F990D08C7}" destId="{BB80B880-619A-5C43-A49D-7E5D2E03BCB3}" srcOrd="0" destOrd="0" presId="urn:microsoft.com/office/officeart/2005/8/layout/radial4"/>
    <dgm:cxn modelId="{1CBFABB2-53B3-F942-A7D2-E93050506A4E}" type="presOf" srcId="{577B52F4-ACF5-A54F-82B2-7F6BCE502F38}" destId="{61DF83AB-65F5-A143-913C-5E6D70C3F4D4}" srcOrd="0" destOrd="0" presId="urn:microsoft.com/office/officeart/2005/8/layout/radial4"/>
    <dgm:cxn modelId="{3C5CC0BB-25C6-5E40-8104-5AB53D74A5DD}" type="presOf" srcId="{1B540556-B51E-6E4A-8C95-4FE02507138D}" destId="{A5B676D0-5934-CE4F-AC2F-9E99774C1E5E}" srcOrd="0" destOrd="0" presId="urn:microsoft.com/office/officeart/2005/8/layout/radial4"/>
    <dgm:cxn modelId="{DC0B31CA-3FF4-DE4C-ACB7-1926968B6E6B}" type="presOf" srcId="{87EE3A29-3800-0A44-AEE0-932C575AA202}" destId="{7AD9B9A9-64D8-494E-A948-F0736CE7086F}" srcOrd="0" destOrd="0" presId="urn:microsoft.com/office/officeart/2005/8/layout/radial4"/>
    <dgm:cxn modelId="{B42A74D1-703F-5C43-B13C-02BEED4A6DE6}" srcId="{1B540556-B51E-6E4A-8C95-4FE02507138D}" destId="{577B52F4-ACF5-A54F-82B2-7F6BCE502F38}" srcOrd="1" destOrd="0" parTransId="{ADF64E06-BB92-5647-9B41-5B826E62A76E}" sibTransId="{49AAEF5E-02CE-A342-A536-62228BADB210}"/>
    <dgm:cxn modelId="{3A2C5EF8-756A-644A-9E4B-C3CE9035313D}" type="presOf" srcId="{14D32FBD-3D3B-7A43-90A1-A3711E823386}" destId="{2D559089-F10D-E941-A3B5-2D2C265197E8}" srcOrd="0" destOrd="0" presId="urn:microsoft.com/office/officeart/2005/8/layout/radial4"/>
    <dgm:cxn modelId="{5D1307EB-967D-AF4A-A80A-7AF91859BF16}" type="presParOf" srcId="{BB80B880-619A-5C43-A49D-7E5D2E03BCB3}" destId="{A5B676D0-5934-CE4F-AC2F-9E99774C1E5E}" srcOrd="0" destOrd="0" presId="urn:microsoft.com/office/officeart/2005/8/layout/radial4"/>
    <dgm:cxn modelId="{EFA176E0-61B7-384B-9191-A27064DAC969}" type="presParOf" srcId="{BB80B880-619A-5C43-A49D-7E5D2E03BCB3}" destId="{7AD9B9A9-64D8-494E-A948-F0736CE7086F}" srcOrd="1" destOrd="0" presId="urn:microsoft.com/office/officeart/2005/8/layout/radial4"/>
    <dgm:cxn modelId="{5699B6D0-1845-BC4E-9E03-E4A6C228D24C}" type="presParOf" srcId="{BB80B880-619A-5C43-A49D-7E5D2E03BCB3}" destId="{2D559089-F10D-E941-A3B5-2D2C265197E8}" srcOrd="2" destOrd="0" presId="urn:microsoft.com/office/officeart/2005/8/layout/radial4"/>
    <dgm:cxn modelId="{E97EE122-401F-2A44-B6D3-E762DA1076C6}" type="presParOf" srcId="{BB80B880-619A-5C43-A49D-7E5D2E03BCB3}" destId="{6B23291F-DDC0-8741-8AA0-DB6FBE1FDDDA}" srcOrd="3" destOrd="0" presId="urn:microsoft.com/office/officeart/2005/8/layout/radial4"/>
    <dgm:cxn modelId="{774D078D-8783-B74E-A84B-425DA358C1F6}" type="presParOf" srcId="{BB80B880-619A-5C43-A49D-7E5D2E03BCB3}" destId="{61DF83AB-65F5-A143-913C-5E6D70C3F4D4}"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7C9279-EF7C-2A47-BBD8-30F28E3D951C}"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zh-CN" altLang="en-US"/>
        </a:p>
      </dgm:t>
    </dgm:pt>
    <dgm:pt modelId="{0471D6DF-55A7-CA42-958C-756A2F5D5170}">
      <dgm:prSet phldrT="[文本]" custT="1"/>
      <dgm:spPr/>
      <dgm:t>
        <a:bodyPr/>
        <a:lstStyle/>
        <a:p>
          <a:r>
            <a:rPr lang="en-US" altLang="zh-CN" sz="2800" b="1">
              <a:latin typeface="+mn-lt"/>
              <a:ea typeface="+mn-ea"/>
              <a:cs typeface="+mn-ea"/>
              <a:sym typeface="+mn-lt"/>
            </a:rPr>
            <a:t>co-intervention</a:t>
          </a:r>
        </a:p>
        <a:p>
          <a:r>
            <a:rPr lang="zh-CN" altLang="en-US" sz="1600" b="0">
              <a:latin typeface="+mn-lt"/>
              <a:ea typeface="+mn-ea"/>
              <a:cs typeface="+mn-ea"/>
              <a:sym typeface="+mn-lt"/>
            </a:rPr>
            <a:t> </a:t>
          </a:r>
          <a:r>
            <a:rPr lang="en-US" altLang="zh-CN" sz="1600" b="0">
              <a:latin typeface="+mn-lt"/>
              <a:ea typeface="+mn-ea"/>
              <a:cs typeface="+mn-ea"/>
              <a:sym typeface="+mn-lt"/>
            </a:rPr>
            <a:t>can be ignored </a:t>
          </a:r>
        </a:p>
        <a:p>
          <a:endParaRPr lang="en-US" altLang="zh-CN" sz="2400" b="1">
            <a:latin typeface="+mn-lt"/>
            <a:ea typeface="+mn-ea"/>
            <a:cs typeface="+mn-ea"/>
            <a:sym typeface="+mn-lt"/>
          </a:endParaRPr>
        </a:p>
        <a:p>
          <a:endParaRPr lang="en-US" altLang="zh-CN" sz="2400" b="1">
            <a:latin typeface="+mn-lt"/>
            <a:ea typeface="+mn-ea"/>
            <a:cs typeface="+mn-ea"/>
            <a:sym typeface="+mn-lt"/>
          </a:endParaRPr>
        </a:p>
      </dgm:t>
    </dgm:pt>
    <dgm:pt modelId="{C5D90DBF-FB0B-EA45-8130-DABAC18A4066}" type="parTrans" cxnId="{5016E135-56F5-3747-8721-5492C16A09CC}">
      <dgm:prSet/>
      <dgm:spPr/>
      <dgm:t>
        <a:bodyPr/>
        <a:lstStyle/>
        <a:p>
          <a:endParaRPr lang="zh-CN" altLang="en-US"/>
        </a:p>
      </dgm:t>
    </dgm:pt>
    <dgm:pt modelId="{25CCBFF0-9E5F-9C4D-9F17-5D065B4DC10A}" type="sibTrans" cxnId="{5016E135-56F5-3747-8721-5492C16A09CC}">
      <dgm:prSet/>
      <dgm:spPr/>
      <dgm:t>
        <a:bodyPr/>
        <a:lstStyle/>
        <a:p>
          <a:endParaRPr lang="zh-CN" altLang="en-US"/>
        </a:p>
      </dgm:t>
    </dgm:pt>
    <dgm:pt modelId="{B8C8EB19-A24C-7644-B14E-761E2E17D4FB}">
      <dgm:prSet phldrT="[文本]" custT="1"/>
      <dgm:spPr/>
      <dgm:t>
        <a:bodyPr/>
        <a:lstStyle/>
        <a:p>
          <a:r>
            <a:rPr lang="en-US" altLang="zh-CN" sz="2800" b="1">
              <a:latin typeface="+mn-lt"/>
              <a:ea typeface="+mn-ea"/>
              <a:cs typeface="+mn-ea"/>
              <a:sym typeface="+mn-lt"/>
            </a:rPr>
            <a:t>total population change</a:t>
          </a:r>
        </a:p>
        <a:p>
          <a:r>
            <a:rPr lang="en-US" altLang="zh-CN" sz="1600" b="0">
              <a:latin typeface="+mn-lt"/>
              <a:ea typeface="+mn-ea"/>
              <a:cs typeface="+mn-ea"/>
              <a:sym typeface="+mn-lt"/>
            </a:rPr>
            <a:t>EG: </a:t>
          </a:r>
          <a:r>
            <a:rPr lang="de-CH" sz="1600" b="0" i="0">
              <a:latin typeface="+mn-lt"/>
              <a:ea typeface="+mn-ea"/>
              <a:cs typeface="+mn-ea"/>
              <a:sym typeface="+mn-lt"/>
            </a:rPr>
            <a:t>Switzerland population + ~0.75% per year</a:t>
          </a:r>
          <a:r>
            <a:rPr lang="de-CH" sz="1000" b="0" i="0">
              <a:latin typeface="+mn-lt"/>
              <a:ea typeface="+mn-ea"/>
              <a:cs typeface="+mn-ea"/>
              <a:sym typeface="+mn-lt"/>
            </a:rPr>
            <a:t>[1]</a:t>
          </a:r>
          <a:r>
            <a:rPr lang="de-CH" sz="1600" b="0" i="0">
              <a:latin typeface="+mn-lt"/>
              <a:ea typeface="+mn-ea"/>
              <a:cs typeface="+mn-ea"/>
              <a:sym typeface="+mn-lt"/>
            </a:rPr>
            <a:t>. </a:t>
          </a:r>
        </a:p>
        <a:p>
          <a:endParaRPr lang="de-CH" altLang="zh-CN" sz="1600" b="0" i="0">
            <a:latin typeface="+mn-lt"/>
            <a:ea typeface="+mn-ea"/>
            <a:cs typeface="+mn-ea"/>
            <a:sym typeface="+mn-lt"/>
          </a:endParaRPr>
        </a:p>
        <a:p>
          <a:endParaRPr lang="zh-CN" altLang="en-US" sz="1600" b="0">
            <a:latin typeface="+mn-lt"/>
            <a:ea typeface="+mn-ea"/>
            <a:cs typeface="+mn-ea"/>
            <a:sym typeface="+mn-lt"/>
          </a:endParaRPr>
        </a:p>
      </dgm:t>
    </dgm:pt>
    <dgm:pt modelId="{6E70F690-225D-C244-A5F7-D396AAC7A073}" type="parTrans" cxnId="{6BC81FB6-E796-A842-834D-A52DF7F69162}">
      <dgm:prSet/>
      <dgm:spPr/>
      <dgm:t>
        <a:bodyPr/>
        <a:lstStyle/>
        <a:p>
          <a:endParaRPr lang="zh-CN" altLang="en-US"/>
        </a:p>
      </dgm:t>
    </dgm:pt>
    <dgm:pt modelId="{E3A01EBB-2A3E-9348-9406-CEA2AF94E4B4}" type="sibTrans" cxnId="{6BC81FB6-E796-A842-834D-A52DF7F69162}">
      <dgm:prSet/>
      <dgm:spPr/>
      <dgm:t>
        <a:bodyPr/>
        <a:lstStyle/>
        <a:p>
          <a:endParaRPr lang="zh-CN" altLang="en-US"/>
        </a:p>
      </dgm:t>
    </dgm:pt>
    <dgm:pt modelId="{641D4B0F-5072-E44D-AA71-B45F2039A998}">
      <dgm:prSet phldrT="[文本]" custT="1"/>
      <dgm:spPr/>
      <dgm:t>
        <a:bodyPr/>
        <a:lstStyle/>
        <a:p>
          <a:r>
            <a:rPr lang="en-US" altLang="zh-CN" sz="2800" b="1">
              <a:latin typeface="+mn-lt"/>
              <a:ea typeface="+mn-ea"/>
              <a:cs typeface="+mn-ea"/>
              <a:sym typeface="+mn-lt"/>
            </a:rPr>
            <a:t>unstable policy &amp; strain</a:t>
          </a:r>
        </a:p>
        <a:p>
          <a:r>
            <a:rPr lang="en-US" altLang="zh-CN" sz="1600" b="0">
              <a:latin typeface="+mn-lt"/>
              <a:ea typeface="+mn-ea"/>
              <a:cs typeface="+mn-ea"/>
              <a:sym typeface="+mn-lt"/>
            </a:rPr>
            <a:t>EG: delta, omicron</a:t>
          </a:r>
        </a:p>
        <a:p>
          <a:r>
            <a:rPr lang="de-CH" sz="1600" b="0" i="0">
              <a:latin typeface="+mn-lt"/>
              <a:ea typeface="+mn-ea"/>
              <a:cs typeface="+mn-ea"/>
              <a:sym typeface="+mn-lt"/>
            </a:rPr>
            <a:t>Switzerland put in place stricter coronavirus measures(13.01.2021) </a:t>
          </a:r>
          <a:r>
            <a:rPr lang="de-CH" sz="1000" b="0" i="0">
              <a:latin typeface="+mn-lt"/>
              <a:ea typeface="+mn-ea"/>
              <a:cs typeface="+mn-ea"/>
              <a:sym typeface="+mn-lt"/>
            </a:rPr>
            <a:t>[2]</a:t>
          </a:r>
        </a:p>
        <a:p>
          <a:r>
            <a:rPr lang="de-CH" altLang="zh-CN" sz="1600" b="0" i="0">
              <a:latin typeface="+mn-lt"/>
              <a:ea typeface="+mn-ea"/>
              <a:cs typeface="+mn-ea"/>
              <a:sym typeface="+mn-lt"/>
            </a:rPr>
            <a:t>Israel partly(03.05.2020), fully)(17.05.2020) open school</a:t>
          </a:r>
          <a:r>
            <a:rPr lang="de-CH" altLang="zh-CN" sz="1000" b="0" i="0">
              <a:latin typeface="+mn-lt"/>
              <a:ea typeface="+mn-ea"/>
              <a:cs typeface="+mn-ea"/>
              <a:sym typeface="+mn-lt"/>
            </a:rPr>
            <a:t>[3]</a:t>
          </a:r>
          <a:endParaRPr lang="en-US" altLang="zh-CN" sz="1000" b="0">
            <a:latin typeface="+mn-lt"/>
            <a:ea typeface="+mn-ea"/>
            <a:cs typeface="+mn-ea"/>
            <a:sym typeface="+mn-lt"/>
          </a:endParaRPr>
        </a:p>
        <a:p>
          <a:endParaRPr lang="zh-CN" altLang="en-US" sz="2400" b="1">
            <a:latin typeface="+mn-lt"/>
            <a:ea typeface="+mn-ea"/>
            <a:cs typeface="+mn-ea"/>
            <a:sym typeface="+mn-lt"/>
          </a:endParaRPr>
        </a:p>
      </dgm:t>
    </dgm:pt>
    <dgm:pt modelId="{2062F88A-F4A2-0845-80E9-A05D84862F9A}" type="parTrans" cxnId="{1B5279BB-E532-164E-B992-5C8F398F39F3}">
      <dgm:prSet/>
      <dgm:spPr/>
      <dgm:t>
        <a:bodyPr/>
        <a:lstStyle/>
        <a:p>
          <a:endParaRPr lang="zh-CN" altLang="en-US"/>
        </a:p>
      </dgm:t>
    </dgm:pt>
    <dgm:pt modelId="{75552333-85BB-DD4E-A2D4-3EA3C55B94C9}" type="sibTrans" cxnId="{1B5279BB-E532-164E-B992-5C8F398F39F3}">
      <dgm:prSet/>
      <dgm:spPr/>
      <dgm:t>
        <a:bodyPr/>
        <a:lstStyle/>
        <a:p>
          <a:endParaRPr lang="zh-CN" altLang="en-US"/>
        </a:p>
      </dgm:t>
    </dgm:pt>
    <dgm:pt modelId="{0ED0D492-DEEF-9B46-803A-5F9C31ED0D5A}">
      <dgm:prSet phldrT="[文本]" custT="1"/>
      <dgm:spPr/>
      <dgm:t>
        <a:bodyPr/>
        <a:lstStyle/>
        <a:p>
          <a:r>
            <a:rPr lang="en-US" altLang="zh-CN" sz="2800" b="1">
              <a:latin typeface="+mn-lt"/>
              <a:ea typeface="+mn-ea"/>
              <a:cs typeface="+mn-ea"/>
              <a:sym typeface="+mn-lt"/>
            </a:rPr>
            <a:t>festivals &amp; holidays</a:t>
          </a:r>
        </a:p>
        <a:p>
          <a:r>
            <a:rPr lang="en-US" altLang="zh-CN" sz="1600" b="0">
              <a:latin typeface="+mn-lt"/>
              <a:ea typeface="+mn-ea"/>
              <a:cs typeface="+mn-ea"/>
              <a:sym typeface="+mn-lt"/>
            </a:rPr>
            <a:t>EG: p9, </a:t>
          </a:r>
          <a:r>
            <a:rPr lang="de-CH" sz="1600" b="0" i="0">
              <a:latin typeface="+mn-lt"/>
              <a:ea typeface="+mn-ea"/>
              <a:cs typeface="+mn-ea"/>
              <a:sym typeface="+mn-lt"/>
            </a:rPr>
            <a:t>Passover(April) </a:t>
          </a:r>
        </a:p>
        <a:p>
          <a:endParaRPr lang="de-CH" altLang="zh-CN" sz="1600" b="0" i="0">
            <a:latin typeface="+mn-lt"/>
            <a:ea typeface="+mn-ea"/>
            <a:cs typeface="+mn-ea"/>
            <a:sym typeface="+mn-lt"/>
          </a:endParaRPr>
        </a:p>
        <a:p>
          <a:endParaRPr lang="zh-CN" altLang="en-US" sz="1600" b="0">
            <a:latin typeface="+mn-lt"/>
            <a:ea typeface="+mn-ea"/>
            <a:cs typeface="+mn-ea"/>
            <a:sym typeface="+mn-lt"/>
          </a:endParaRPr>
        </a:p>
      </dgm:t>
    </dgm:pt>
    <dgm:pt modelId="{64AAE3F4-E1B2-DF4F-8611-F9018B0B7DC0}" type="parTrans" cxnId="{C65A16F6-ACC2-3F44-94E3-A9F568088974}">
      <dgm:prSet/>
      <dgm:spPr/>
      <dgm:t>
        <a:bodyPr/>
        <a:lstStyle/>
        <a:p>
          <a:endParaRPr lang="zh-CN" altLang="en-US"/>
        </a:p>
      </dgm:t>
    </dgm:pt>
    <dgm:pt modelId="{6330CEF7-236E-944F-A2CA-C24FBBF33FAC}" type="sibTrans" cxnId="{C65A16F6-ACC2-3F44-94E3-A9F568088974}">
      <dgm:prSet/>
      <dgm:spPr/>
      <dgm:t>
        <a:bodyPr/>
        <a:lstStyle/>
        <a:p>
          <a:endParaRPr lang="zh-CN" altLang="en-US"/>
        </a:p>
      </dgm:t>
    </dgm:pt>
    <dgm:pt modelId="{5592EE0E-1786-C842-8800-54905E50B1BF}" type="pres">
      <dgm:prSet presAssocID="{3D7C9279-EF7C-2A47-BBD8-30F28E3D951C}" presName="diagram" presStyleCnt="0">
        <dgm:presLayoutVars>
          <dgm:dir/>
          <dgm:resizeHandles val="exact"/>
        </dgm:presLayoutVars>
      </dgm:prSet>
      <dgm:spPr/>
    </dgm:pt>
    <dgm:pt modelId="{68746F03-DFA7-3C4C-81A2-03DF1FDD22C4}" type="pres">
      <dgm:prSet presAssocID="{0471D6DF-55A7-CA42-958C-756A2F5D5170}" presName="node" presStyleLbl="node1" presStyleIdx="0" presStyleCnt="4">
        <dgm:presLayoutVars>
          <dgm:bulletEnabled val="1"/>
        </dgm:presLayoutVars>
      </dgm:prSet>
      <dgm:spPr/>
    </dgm:pt>
    <dgm:pt modelId="{EE3D2C19-10A9-2F4E-9A89-10AB602CD00D}" type="pres">
      <dgm:prSet presAssocID="{25CCBFF0-9E5F-9C4D-9F17-5D065B4DC10A}" presName="sibTrans" presStyleCnt="0"/>
      <dgm:spPr/>
    </dgm:pt>
    <dgm:pt modelId="{B20E6FB5-07AA-6740-BED3-C5DAB0FD2766}" type="pres">
      <dgm:prSet presAssocID="{B8C8EB19-A24C-7644-B14E-761E2E17D4FB}" presName="node" presStyleLbl="node1" presStyleIdx="1" presStyleCnt="4">
        <dgm:presLayoutVars>
          <dgm:bulletEnabled val="1"/>
        </dgm:presLayoutVars>
      </dgm:prSet>
      <dgm:spPr/>
    </dgm:pt>
    <dgm:pt modelId="{9C5BD624-E6F1-AE4E-89B5-A48C396E76FD}" type="pres">
      <dgm:prSet presAssocID="{E3A01EBB-2A3E-9348-9406-CEA2AF94E4B4}" presName="sibTrans" presStyleCnt="0"/>
      <dgm:spPr/>
    </dgm:pt>
    <dgm:pt modelId="{6E6C43C5-AB5F-CC49-BD01-B09402200254}" type="pres">
      <dgm:prSet presAssocID="{641D4B0F-5072-E44D-AA71-B45F2039A998}" presName="node" presStyleLbl="node1" presStyleIdx="2" presStyleCnt="4">
        <dgm:presLayoutVars>
          <dgm:bulletEnabled val="1"/>
        </dgm:presLayoutVars>
      </dgm:prSet>
      <dgm:spPr/>
    </dgm:pt>
    <dgm:pt modelId="{F33A6494-9EF0-BC46-8298-3D68ED518790}" type="pres">
      <dgm:prSet presAssocID="{75552333-85BB-DD4E-A2D4-3EA3C55B94C9}" presName="sibTrans" presStyleCnt="0"/>
      <dgm:spPr/>
    </dgm:pt>
    <dgm:pt modelId="{3BFB95A4-4EEE-F844-A5E5-AA1E3B04AA2D}" type="pres">
      <dgm:prSet presAssocID="{0ED0D492-DEEF-9B46-803A-5F9C31ED0D5A}" presName="node" presStyleLbl="node1" presStyleIdx="3" presStyleCnt="4">
        <dgm:presLayoutVars>
          <dgm:bulletEnabled val="1"/>
        </dgm:presLayoutVars>
      </dgm:prSet>
      <dgm:spPr/>
    </dgm:pt>
  </dgm:ptLst>
  <dgm:cxnLst>
    <dgm:cxn modelId="{C600BA32-25B2-F84C-A8D2-873BC0984FF4}" type="presOf" srcId="{641D4B0F-5072-E44D-AA71-B45F2039A998}" destId="{6E6C43C5-AB5F-CC49-BD01-B09402200254}" srcOrd="0" destOrd="0" presId="urn:microsoft.com/office/officeart/2005/8/layout/default"/>
    <dgm:cxn modelId="{5016E135-56F5-3747-8721-5492C16A09CC}" srcId="{3D7C9279-EF7C-2A47-BBD8-30F28E3D951C}" destId="{0471D6DF-55A7-CA42-958C-756A2F5D5170}" srcOrd="0" destOrd="0" parTransId="{C5D90DBF-FB0B-EA45-8130-DABAC18A4066}" sibTransId="{25CCBFF0-9E5F-9C4D-9F17-5D065B4DC10A}"/>
    <dgm:cxn modelId="{A70C6F3A-AE87-7A4D-8866-0FEBAFA07538}" type="presOf" srcId="{B8C8EB19-A24C-7644-B14E-761E2E17D4FB}" destId="{B20E6FB5-07AA-6740-BED3-C5DAB0FD2766}" srcOrd="0" destOrd="0" presId="urn:microsoft.com/office/officeart/2005/8/layout/default"/>
    <dgm:cxn modelId="{EEDA4151-7DA1-A646-AED9-A18AF1C26FEF}" type="presOf" srcId="{0471D6DF-55A7-CA42-958C-756A2F5D5170}" destId="{68746F03-DFA7-3C4C-81A2-03DF1FDD22C4}" srcOrd="0" destOrd="0" presId="urn:microsoft.com/office/officeart/2005/8/layout/default"/>
    <dgm:cxn modelId="{6BC81FB6-E796-A842-834D-A52DF7F69162}" srcId="{3D7C9279-EF7C-2A47-BBD8-30F28E3D951C}" destId="{B8C8EB19-A24C-7644-B14E-761E2E17D4FB}" srcOrd="1" destOrd="0" parTransId="{6E70F690-225D-C244-A5F7-D396AAC7A073}" sibTransId="{E3A01EBB-2A3E-9348-9406-CEA2AF94E4B4}"/>
    <dgm:cxn modelId="{1B5279BB-E532-164E-B992-5C8F398F39F3}" srcId="{3D7C9279-EF7C-2A47-BBD8-30F28E3D951C}" destId="{641D4B0F-5072-E44D-AA71-B45F2039A998}" srcOrd="2" destOrd="0" parTransId="{2062F88A-F4A2-0845-80E9-A05D84862F9A}" sibTransId="{75552333-85BB-DD4E-A2D4-3EA3C55B94C9}"/>
    <dgm:cxn modelId="{541236E6-5189-104D-BBBE-4F23E1032393}" type="presOf" srcId="{3D7C9279-EF7C-2A47-BBD8-30F28E3D951C}" destId="{5592EE0E-1786-C842-8800-54905E50B1BF}" srcOrd="0" destOrd="0" presId="urn:microsoft.com/office/officeart/2005/8/layout/default"/>
    <dgm:cxn modelId="{3171DAF3-80C2-F94F-AA17-1A5D8B1A027D}" type="presOf" srcId="{0ED0D492-DEEF-9B46-803A-5F9C31ED0D5A}" destId="{3BFB95A4-4EEE-F844-A5E5-AA1E3B04AA2D}" srcOrd="0" destOrd="0" presId="urn:microsoft.com/office/officeart/2005/8/layout/default"/>
    <dgm:cxn modelId="{C65A16F6-ACC2-3F44-94E3-A9F568088974}" srcId="{3D7C9279-EF7C-2A47-BBD8-30F28E3D951C}" destId="{0ED0D492-DEEF-9B46-803A-5F9C31ED0D5A}" srcOrd="3" destOrd="0" parTransId="{64AAE3F4-E1B2-DF4F-8611-F9018B0B7DC0}" sibTransId="{6330CEF7-236E-944F-A2CA-C24FBBF33FAC}"/>
    <dgm:cxn modelId="{D5D5031A-2191-8543-B3C0-9CFB780555B0}" type="presParOf" srcId="{5592EE0E-1786-C842-8800-54905E50B1BF}" destId="{68746F03-DFA7-3C4C-81A2-03DF1FDD22C4}" srcOrd="0" destOrd="0" presId="urn:microsoft.com/office/officeart/2005/8/layout/default"/>
    <dgm:cxn modelId="{49062D6E-540F-C945-B5C9-2968E141A216}" type="presParOf" srcId="{5592EE0E-1786-C842-8800-54905E50B1BF}" destId="{EE3D2C19-10A9-2F4E-9A89-10AB602CD00D}" srcOrd="1" destOrd="0" presId="urn:microsoft.com/office/officeart/2005/8/layout/default"/>
    <dgm:cxn modelId="{4712CA7F-33E5-1B45-880A-A120C1A2DCBE}" type="presParOf" srcId="{5592EE0E-1786-C842-8800-54905E50B1BF}" destId="{B20E6FB5-07AA-6740-BED3-C5DAB0FD2766}" srcOrd="2" destOrd="0" presId="urn:microsoft.com/office/officeart/2005/8/layout/default"/>
    <dgm:cxn modelId="{A5681317-49A5-C345-B927-7A0BC0FAEBF3}" type="presParOf" srcId="{5592EE0E-1786-C842-8800-54905E50B1BF}" destId="{9C5BD624-E6F1-AE4E-89B5-A48C396E76FD}" srcOrd="3" destOrd="0" presId="urn:microsoft.com/office/officeart/2005/8/layout/default"/>
    <dgm:cxn modelId="{54500B50-FDA7-B347-911A-F0A90DF9F4D8}" type="presParOf" srcId="{5592EE0E-1786-C842-8800-54905E50B1BF}" destId="{6E6C43C5-AB5F-CC49-BD01-B09402200254}" srcOrd="4" destOrd="0" presId="urn:microsoft.com/office/officeart/2005/8/layout/default"/>
    <dgm:cxn modelId="{CC6567BC-B0D1-614B-8DB9-BF6D3A58EF08}" type="presParOf" srcId="{5592EE0E-1786-C842-8800-54905E50B1BF}" destId="{F33A6494-9EF0-BC46-8298-3D68ED518790}" srcOrd="5" destOrd="0" presId="urn:microsoft.com/office/officeart/2005/8/layout/default"/>
    <dgm:cxn modelId="{7CAF41A0-9962-2E4E-A982-A64D854C9702}" type="presParOf" srcId="{5592EE0E-1786-C842-8800-54905E50B1BF}" destId="{3BFB95A4-4EEE-F844-A5E5-AA1E3B04AA2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05EB0-14C0-D24C-AF87-A87D5DC248CB}">
      <dsp:nvSpPr>
        <dsp:cNvPr id="0" name=""/>
        <dsp:cNvSpPr/>
      </dsp:nvSpPr>
      <dsp:spPr>
        <a:xfrm>
          <a:off x="1867" y="55499"/>
          <a:ext cx="5126081" cy="1008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altLang="zh-CN" sz="2800" b="1" kern="1200">
              <a:latin typeface="+mn-lt"/>
              <a:ea typeface="+mn-ea"/>
              <a:cs typeface="+mn-ea"/>
              <a:sym typeface="+mn-lt"/>
            </a:rPr>
            <a:t>segment regression</a:t>
          </a:r>
          <a:endParaRPr lang="zh-CN" altLang="en-US" sz="2800" b="1" kern="1200">
            <a:latin typeface="+mn-lt"/>
            <a:ea typeface="+mn-ea"/>
            <a:cs typeface="+mn-ea"/>
            <a:sym typeface="+mn-lt"/>
          </a:endParaRPr>
        </a:p>
      </dsp:txBody>
      <dsp:txXfrm>
        <a:off x="1867" y="55499"/>
        <a:ext cx="5126081" cy="1008000"/>
      </dsp:txXfrm>
    </dsp:sp>
    <dsp:sp modelId="{AF078809-2D6E-7749-B19E-4E107B237E86}">
      <dsp:nvSpPr>
        <dsp:cNvPr id="0" name=""/>
        <dsp:cNvSpPr/>
      </dsp:nvSpPr>
      <dsp:spPr>
        <a:xfrm>
          <a:off x="40980" y="1060372"/>
          <a:ext cx="5093912" cy="15371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a:latin typeface="+mn-lt"/>
              <a:ea typeface="+mn-ea"/>
              <a:cs typeface="+mn-ea"/>
              <a:sym typeface="+mn-lt"/>
            </a:rPr>
            <a:t>type of impact</a:t>
          </a:r>
          <a:endParaRPr lang="zh-CN" altLang="en-US" sz="2000" kern="1200">
            <a:latin typeface="+mn-lt"/>
            <a:ea typeface="+mn-ea"/>
            <a:cs typeface="+mn-ea"/>
            <a:sym typeface="+mn-lt"/>
          </a:endParaRPr>
        </a:p>
        <a:p>
          <a:pPr marL="342900" lvl="2" indent="-171450" algn="l" defTabSz="800100">
            <a:lnSpc>
              <a:spcPct val="90000"/>
            </a:lnSpc>
            <a:spcBef>
              <a:spcPct val="0"/>
            </a:spcBef>
            <a:spcAft>
              <a:spcPct val="15000"/>
            </a:spcAft>
            <a:buChar char="•"/>
          </a:pPr>
          <a:r>
            <a:rPr lang="en-US" altLang="zh-CN" sz="1800" kern="1200">
              <a:latin typeface="+mn-lt"/>
              <a:ea typeface="+mn-ea"/>
              <a:cs typeface="+mn-ea"/>
              <a:sym typeface="+mn-lt"/>
            </a:rPr>
            <a:t>step change</a:t>
          </a:r>
          <a:endParaRPr lang="zh-CN" altLang="en-US" sz="1800" kern="1200">
            <a:latin typeface="+mn-lt"/>
            <a:ea typeface="+mn-ea"/>
            <a:cs typeface="+mn-ea"/>
            <a:sym typeface="+mn-lt"/>
          </a:endParaRPr>
        </a:p>
        <a:p>
          <a:pPr marL="342900" lvl="2" indent="-171450" algn="l" defTabSz="800100">
            <a:lnSpc>
              <a:spcPct val="90000"/>
            </a:lnSpc>
            <a:spcBef>
              <a:spcPct val="0"/>
            </a:spcBef>
            <a:spcAft>
              <a:spcPct val="15000"/>
            </a:spcAft>
            <a:buChar char="•"/>
          </a:pPr>
          <a:r>
            <a:rPr lang="en-US" altLang="zh-CN" sz="1800" kern="1200">
              <a:latin typeface="+mn-lt"/>
              <a:ea typeface="+mn-ea"/>
              <a:cs typeface="+mn-ea"/>
              <a:sym typeface="+mn-lt"/>
            </a:rPr>
            <a:t>ramp</a:t>
          </a:r>
          <a:endParaRPr lang="zh-CN" altLang="en-US" sz="1800" kern="1200">
            <a:latin typeface="+mn-lt"/>
            <a:ea typeface="+mn-ea"/>
            <a:cs typeface="+mn-ea"/>
            <a:sym typeface="+mn-lt"/>
          </a:endParaRPr>
        </a:p>
        <a:p>
          <a:pPr marL="228600" lvl="1" indent="-228600" algn="l" defTabSz="889000">
            <a:lnSpc>
              <a:spcPct val="90000"/>
            </a:lnSpc>
            <a:spcBef>
              <a:spcPct val="0"/>
            </a:spcBef>
            <a:spcAft>
              <a:spcPct val="15000"/>
            </a:spcAft>
            <a:buChar char="•"/>
          </a:pPr>
          <a:r>
            <a:rPr lang="en-US" altLang="zh-CN" sz="2000" kern="1200">
              <a:latin typeface="+mn-lt"/>
              <a:ea typeface="+mn-ea"/>
              <a:cs typeface="+mn-ea"/>
              <a:sym typeface="+mn-lt"/>
            </a:rPr>
            <a:t>time &amp; delay of intervention</a:t>
          </a:r>
          <a:endParaRPr lang="zh-CN" altLang="en-US" sz="2000" kern="1200">
            <a:latin typeface="+mn-lt"/>
            <a:ea typeface="+mn-ea"/>
            <a:cs typeface="+mn-ea"/>
            <a:sym typeface="+mn-lt"/>
          </a:endParaRPr>
        </a:p>
      </dsp:txBody>
      <dsp:txXfrm>
        <a:off x="40980" y="1060372"/>
        <a:ext cx="5093912" cy="1537199"/>
      </dsp:txXfrm>
    </dsp:sp>
    <dsp:sp modelId="{24CB6D4F-0253-9F43-8D85-397FB2D531B2}">
      <dsp:nvSpPr>
        <dsp:cNvPr id="0" name=""/>
        <dsp:cNvSpPr/>
      </dsp:nvSpPr>
      <dsp:spPr>
        <a:xfrm>
          <a:off x="5835024" y="26186"/>
          <a:ext cx="5050177" cy="1008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altLang="zh-CN" sz="2800" b="1" kern="1200">
              <a:latin typeface="+mn-lt"/>
              <a:ea typeface="+mn-ea"/>
              <a:cs typeface="+mn-ea"/>
              <a:sym typeface="+mn-lt"/>
            </a:rPr>
            <a:t>ARIMA</a:t>
          </a:r>
          <a:endParaRPr lang="zh-CN" altLang="en-US" sz="2800" b="1" kern="1200">
            <a:latin typeface="+mn-lt"/>
            <a:ea typeface="+mn-ea"/>
            <a:cs typeface="+mn-ea"/>
            <a:sym typeface="+mn-lt"/>
          </a:endParaRPr>
        </a:p>
      </dsp:txBody>
      <dsp:txXfrm>
        <a:off x="5835024" y="26186"/>
        <a:ext cx="5050177" cy="1008000"/>
      </dsp:txXfrm>
    </dsp:sp>
    <dsp:sp modelId="{B52392F9-9AA2-6344-8BA7-236125EEF0F0}">
      <dsp:nvSpPr>
        <dsp:cNvPr id="0" name=""/>
        <dsp:cNvSpPr/>
      </dsp:nvSpPr>
      <dsp:spPr>
        <a:xfrm>
          <a:off x="5836942" y="1060372"/>
          <a:ext cx="5050177" cy="153719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a:latin typeface="+mn-lt"/>
              <a:ea typeface="+mn-ea"/>
              <a:cs typeface="+mn-ea"/>
              <a:sym typeface="+mn-lt"/>
            </a:rPr>
            <a:t>seasonality</a:t>
          </a:r>
          <a:endParaRPr lang="zh-CN" altLang="en-US" sz="2000" kern="1200">
            <a:latin typeface="+mn-lt"/>
            <a:ea typeface="+mn-ea"/>
            <a:cs typeface="+mn-ea"/>
            <a:sym typeface="+mn-lt"/>
          </a:endParaRPr>
        </a:p>
        <a:p>
          <a:pPr marL="228600" lvl="1" indent="-228600" algn="l" defTabSz="889000">
            <a:lnSpc>
              <a:spcPct val="90000"/>
            </a:lnSpc>
            <a:spcBef>
              <a:spcPct val="0"/>
            </a:spcBef>
            <a:spcAft>
              <a:spcPct val="15000"/>
            </a:spcAft>
            <a:buChar char="•"/>
          </a:pPr>
          <a:r>
            <a:rPr lang="en-US" altLang="zh-CN" sz="2000" kern="1200">
              <a:latin typeface="+mn-lt"/>
              <a:ea typeface="+mn-ea"/>
              <a:cs typeface="+mn-ea"/>
              <a:sym typeface="+mn-lt"/>
            </a:rPr>
            <a:t>autocorrelation</a:t>
          </a:r>
          <a:endParaRPr lang="zh-CN" altLang="en-US" sz="2000" kern="1200">
            <a:latin typeface="+mn-lt"/>
            <a:ea typeface="+mn-ea"/>
            <a:cs typeface="+mn-ea"/>
            <a:sym typeface="+mn-lt"/>
          </a:endParaRPr>
        </a:p>
      </dsp:txBody>
      <dsp:txXfrm>
        <a:off x="5836942" y="1060372"/>
        <a:ext cx="5050177" cy="1537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A7366-EAD9-4B42-80A8-68E08E76EF5A}">
      <dsp:nvSpPr>
        <dsp:cNvPr id="0" name=""/>
        <dsp:cNvSpPr/>
      </dsp:nvSpPr>
      <dsp:spPr>
        <a:xfrm>
          <a:off x="1227648" y="810"/>
          <a:ext cx="2692905" cy="1615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latin typeface="+mn-lt"/>
              <a:ea typeface="+mn-ea"/>
              <a:cs typeface="+mn-ea"/>
              <a:sym typeface="+mn-lt"/>
            </a:rPr>
            <a:t>start date : 09.04.2017</a:t>
          </a:r>
        </a:p>
        <a:p>
          <a:pPr marL="0" lvl="0" indent="0" algn="ctr" defTabSz="889000">
            <a:lnSpc>
              <a:spcPct val="90000"/>
            </a:lnSpc>
            <a:spcBef>
              <a:spcPct val="0"/>
            </a:spcBef>
            <a:spcAft>
              <a:spcPct val="35000"/>
            </a:spcAft>
            <a:buNone/>
          </a:pPr>
          <a:r>
            <a:rPr lang="en-US" altLang="zh-CN" sz="1400" i="1" kern="1200">
              <a:latin typeface="+mn-lt"/>
              <a:ea typeface="+mn-ea"/>
              <a:cs typeface="+mn-ea"/>
              <a:sym typeface="+mn-lt"/>
            </a:rPr>
            <a:t>google trend collection systems change, 2016</a:t>
          </a:r>
        </a:p>
        <a:p>
          <a:pPr marL="0" lvl="0" indent="0" algn="ctr" defTabSz="889000">
            <a:lnSpc>
              <a:spcPct val="90000"/>
            </a:lnSpc>
            <a:spcBef>
              <a:spcPct val="0"/>
            </a:spcBef>
            <a:spcAft>
              <a:spcPct val="35000"/>
            </a:spcAft>
            <a:buNone/>
          </a:pPr>
          <a:r>
            <a:rPr lang="en-US" altLang="zh-CN" sz="1400" i="1" kern="1200">
              <a:latin typeface="+mn-lt"/>
              <a:ea typeface="+mn-ea"/>
              <a:cs typeface="+mn-ea"/>
              <a:sym typeface="+mn-lt"/>
            </a:rPr>
            <a:t>zoom release, 2011</a:t>
          </a:r>
        </a:p>
      </dsp:txBody>
      <dsp:txXfrm>
        <a:off x="1227648" y="810"/>
        <a:ext cx="2692905" cy="1615743"/>
      </dsp:txXfrm>
    </dsp:sp>
    <dsp:sp modelId="{C58457E8-8703-7B41-8BD8-130D21854FF6}">
      <dsp:nvSpPr>
        <dsp:cNvPr id="0" name=""/>
        <dsp:cNvSpPr/>
      </dsp:nvSpPr>
      <dsp:spPr>
        <a:xfrm>
          <a:off x="4189844" y="810"/>
          <a:ext cx="2692905" cy="1615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a:latin typeface="+mn-lt"/>
              <a:ea typeface="+mn-ea"/>
              <a:cs typeface="+mn-ea"/>
              <a:sym typeface="+mn-lt"/>
            </a:rPr>
            <a:t>event date : 16.03.2020</a:t>
          </a:r>
        </a:p>
        <a:p>
          <a:pPr marL="0" lvl="0" indent="0" algn="ctr" defTabSz="800100">
            <a:lnSpc>
              <a:spcPct val="90000"/>
            </a:lnSpc>
            <a:spcBef>
              <a:spcPct val="0"/>
            </a:spcBef>
            <a:spcAft>
              <a:spcPct val="35000"/>
            </a:spcAft>
            <a:buNone/>
          </a:pPr>
          <a:r>
            <a:rPr lang="en-US" altLang="zh-CN" sz="1000" kern="1200">
              <a:latin typeface="+mn-lt"/>
              <a:ea typeface="+mn-ea"/>
              <a:cs typeface="+mn-ea"/>
              <a:sym typeface="+mn-lt"/>
            </a:rPr>
            <a:t>[1]</a:t>
          </a:r>
          <a:endParaRPr lang="zh-CN" altLang="en-US" sz="1000" kern="1200">
            <a:latin typeface="+mn-lt"/>
            <a:ea typeface="+mn-ea"/>
            <a:cs typeface="+mn-ea"/>
            <a:sym typeface="+mn-lt"/>
          </a:endParaRPr>
        </a:p>
      </dsp:txBody>
      <dsp:txXfrm>
        <a:off x="4189844" y="810"/>
        <a:ext cx="2692905" cy="1615743"/>
      </dsp:txXfrm>
    </dsp:sp>
    <dsp:sp modelId="{67F8E540-ED7B-D94A-B040-9B1DFFE283B5}">
      <dsp:nvSpPr>
        <dsp:cNvPr id="0" name=""/>
        <dsp:cNvSpPr/>
      </dsp:nvSpPr>
      <dsp:spPr>
        <a:xfrm>
          <a:off x="1227648" y="1885844"/>
          <a:ext cx="2692905" cy="1615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latin typeface="+mn-lt"/>
              <a:ea typeface="+mn-ea"/>
              <a:cs typeface="+mn-ea"/>
              <a:sym typeface="+mn-lt"/>
            </a:rPr>
            <a:t>delay : no delay</a:t>
          </a:r>
        </a:p>
        <a:p>
          <a:pPr marL="0" lvl="0" indent="0" algn="ctr" defTabSz="889000">
            <a:lnSpc>
              <a:spcPct val="90000"/>
            </a:lnSpc>
            <a:spcBef>
              <a:spcPct val="0"/>
            </a:spcBef>
            <a:spcAft>
              <a:spcPct val="35000"/>
            </a:spcAft>
            <a:buNone/>
          </a:pPr>
          <a:r>
            <a:rPr lang="en-US" altLang="zh-CN" sz="1400" i="1" kern="1200">
              <a:latin typeface="+mn-lt"/>
              <a:ea typeface="+mn-ea"/>
              <a:cs typeface="+mn-ea"/>
              <a:sym typeface="+mn-lt"/>
            </a:rPr>
            <a:t>personal experience </a:t>
          </a:r>
          <a:endParaRPr lang="zh-CN" altLang="en-US" sz="1400" i="1" kern="1200">
            <a:latin typeface="+mn-lt"/>
            <a:ea typeface="+mn-ea"/>
            <a:cs typeface="+mn-ea"/>
            <a:sym typeface="+mn-lt"/>
          </a:endParaRPr>
        </a:p>
      </dsp:txBody>
      <dsp:txXfrm>
        <a:off x="1227648" y="1885844"/>
        <a:ext cx="2692905" cy="1615743"/>
      </dsp:txXfrm>
    </dsp:sp>
    <dsp:sp modelId="{8D26C7F6-A300-5B46-B468-8C763E0E8C3F}">
      <dsp:nvSpPr>
        <dsp:cNvPr id="0" name=""/>
        <dsp:cNvSpPr/>
      </dsp:nvSpPr>
      <dsp:spPr>
        <a:xfrm>
          <a:off x="4189844" y="1885844"/>
          <a:ext cx="2692905" cy="16157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latin typeface="+mn-lt"/>
              <a:ea typeface="+mn-ea"/>
              <a:cs typeface="+mn-ea"/>
              <a:sym typeface="+mn-lt"/>
            </a:rPr>
            <a:t>end date : before 2022</a:t>
          </a:r>
        </a:p>
        <a:p>
          <a:pPr marL="0" lvl="0" indent="0" algn="ctr" defTabSz="889000">
            <a:lnSpc>
              <a:spcPct val="90000"/>
            </a:lnSpc>
            <a:spcBef>
              <a:spcPct val="0"/>
            </a:spcBef>
            <a:spcAft>
              <a:spcPct val="35000"/>
            </a:spcAft>
            <a:buNone/>
          </a:pPr>
          <a:r>
            <a:rPr lang="en-US" altLang="zh-CN" sz="1100" kern="1200">
              <a:latin typeface="+mn-lt"/>
              <a:ea typeface="+mn-ea"/>
              <a:cs typeface="+mn-ea"/>
              <a:sym typeface="+mn-lt"/>
            </a:rPr>
            <a:t>[2,3,4</a:t>
          </a:r>
          <a:r>
            <a:rPr lang="en-US" altLang="zh-CN" sz="1000" kern="1200">
              <a:latin typeface="+mn-lt"/>
              <a:ea typeface="+mn-ea"/>
              <a:cs typeface="+mn-ea"/>
              <a:sym typeface="+mn-lt"/>
            </a:rPr>
            <a:t>] </a:t>
          </a:r>
          <a:endParaRPr lang="zh-CN" altLang="en-US" sz="2000" kern="1200">
            <a:latin typeface="+mn-lt"/>
            <a:ea typeface="+mn-ea"/>
            <a:cs typeface="+mn-ea"/>
            <a:sym typeface="+mn-lt"/>
          </a:endParaRPr>
        </a:p>
      </dsp:txBody>
      <dsp:txXfrm>
        <a:off x="4189844" y="1885844"/>
        <a:ext cx="2692905" cy="1615743"/>
      </dsp:txXfrm>
    </dsp:sp>
    <dsp:sp modelId="{C5B6F381-EE61-814B-9C01-3CCAF45E7D6E}">
      <dsp:nvSpPr>
        <dsp:cNvPr id="0" name=""/>
        <dsp:cNvSpPr/>
      </dsp:nvSpPr>
      <dsp:spPr>
        <a:xfrm>
          <a:off x="1227648" y="3770878"/>
          <a:ext cx="2692905" cy="161574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latin typeface="+mn-lt"/>
              <a:ea typeface="+mn-ea"/>
              <a:cs typeface="+mn-ea"/>
              <a:sym typeface="+mn-lt"/>
            </a:rPr>
            <a:t>granularity : by week</a:t>
          </a:r>
        </a:p>
        <a:p>
          <a:pPr marL="0" lvl="0" indent="0" algn="ctr" defTabSz="889000">
            <a:lnSpc>
              <a:spcPct val="90000"/>
            </a:lnSpc>
            <a:spcBef>
              <a:spcPct val="0"/>
            </a:spcBef>
            <a:spcAft>
              <a:spcPct val="35000"/>
            </a:spcAft>
            <a:buNone/>
          </a:pPr>
          <a:r>
            <a:rPr lang="en-US" altLang="zh-CN" sz="1400" i="1" kern="1200">
              <a:latin typeface="+mn-lt"/>
              <a:ea typeface="+mn-ea"/>
              <a:cs typeface="+mn-ea"/>
              <a:sym typeface="+mn-lt"/>
            </a:rPr>
            <a:t>happen in the middle of March</a:t>
          </a:r>
          <a:endParaRPr lang="zh-CN" altLang="en-US" sz="1400" i="1" kern="1200">
            <a:latin typeface="+mn-lt"/>
            <a:ea typeface="+mn-ea"/>
            <a:cs typeface="+mn-ea"/>
            <a:sym typeface="+mn-lt"/>
          </a:endParaRPr>
        </a:p>
      </dsp:txBody>
      <dsp:txXfrm>
        <a:off x="1227648" y="3770878"/>
        <a:ext cx="2692905" cy="1615743"/>
      </dsp:txXfrm>
    </dsp:sp>
    <dsp:sp modelId="{E75DAB5E-A016-B847-838C-6BE7BEE21899}">
      <dsp:nvSpPr>
        <dsp:cNvPr id="0" name=""/>
        <dsp:cNvSpPr/>
      </dsp:nvSpPr>
      <dsp:spPr>
        <a:xfrm>
          <a:off x="4189844" y="3770878"/>
          <a:ext cx="2692905" cy="1615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latin typeface="+mn-lt"/>
              <a:ea typeface="+mn-ea"/>
              <a:cs typeface="+mn-ea"/>
              <a:sym typeface="+mn-lt"/>
            </a:rPr>
            <a:t>location : Switzerland</a:t>
          </a:r>
        </a:p>
        <a:p>
          <a:pPr marL="0" lvl="0" indent="0" algn="ctr" defTabSz="889000">
            <a:lnSpc>
              <a:spcPct val="90000"/>
            </a:lnSpc>
            <a:spcBef>
              <a:spcPct val="0"/>
            </a:spcBef>
            <a:spcAft>
              <a:spcPct val="35000"/>
            </a:spcAft>
            <a:buNone/>
          </a:pPr>
          <a:r>
            <a:rPr lang="en-US" altLang="zh-CN" sz="1400" i="1" kern="1200">
              <a:latin typeface="+mn-lt"/>
              <a:ea typeface="+mn-ea"/>
              <a:cs typeface="+mn-ea"/>
              <a:sym typeface="+mn-lt"/>
            </a:rPr>
            <a:t>consistent policy</a:t>
          </a:r>
          <a:endParaRPr lang="zh-CN" altLang="en-US" sz="1400" i="1" kern="1200">
            <a:latin typeface="+mn-lt"/>
            <a:ea typeface="+mn-ea"/>
            <a:cs typeface="+mn-ea"/>
            <a:sym typeface="+mn-lt"/>
          </a:endParaRPr>
        </a:p>
      </dsp:txBody>
      <dsp:txXfrm>
        <a:off x="4189844" y="3770878"/>
        <a:ext cx="2692905" cy="16157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E3647-9028-904A-A5DD-86EC8F88E9F6}">
      <dsp:nvSpPr>
        <dsp:cNvPr id="0" name=""/>
        <dsp:cNvSpPr/>
      </dsp:nvSpPr>
      <dsp:spPr>
        <a:xfrm>
          <a:off x="30" y="5906"/>
          <a:ext cx="2890724" cy="633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altLang="zh-CN" sz="1600" kern="1200">
              <a:latin typeface="+mn-lt"/>
              <a:ea typeface="+mn-ea"/>
              <a:cs typeface="+mn-ea"/>
              <a:sym typeface="+mn-lt"/>
            </a:rPr>
            <a:t>Is it appropriate to use ITSA?</a:t>
          </a:r>
          <a:endParaRPr lang="zh-CN" altLang="en-US" sz="1600" kern="1200">
            <a:latin typeface="+mn-lt"/>
            <a:ea typeface="+mn-ea"/>
            <a:cs typeface="+mn-ea"/>
            <a:sym typeface="+mn-lt"/>
          </a:endParaRPr>
        </a:p>
      </dsp:txBody>
      <dsp:txXfrm>
        <a:off x="30" y="5906"/>
        <a:ext cx="2890724" cy="633600"/>
      </dsp:txXfrm>
    </dsp:sp>
    <dsp:sp modelId="{7D5A0B0F-8DF7-A84B-B596-3569829226C9}">
      <dsp:nvSpPr>
        <dsp:cNvPr id="0" name=""/>
        <dsp:cNvSpPr/>
      </dsp:nvSpPr>
      <dsp:spPr>
        <a:xfrm>
          <a:off x="30" y="639506"/>
          <a:ext cx="2890724" cy="114740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a:latin typeface="+mn-lt"/>
              <a:ea typeface="+mn-ea"/>
              <a:cs typeface="+mn-ea"/>
              <a:sym typeface="+mn-lt"/>
            </a:rPr>
            <a:t>clear event date</a:t>
          </a:r>
          <a:endParaRPr lang="zh-CN" altLang="en-US" sz="1400" kern="1200">
            <a:latin typeface="+mn-lt"/>
            <a:ea typeface="+mn-ea"/>
            <a:cs typeface="+mn-ea"/>
            <a:sym typeface="+mn-lt"/>
          </a:endParaRPr>
        </a:p>
        <a:p>
          <a:pPr marL="114300" lvl="1" indent="-114300" algn="l" defTabSz="622300">
            <a:lnSpc>
              <a:spcPct val="90000"/>
            </a:lnSpc>
            <a:spcBef>
              <a:spcPct val="0"/>
            </a:spcBef>
            <a:spcAft>
              <a:spcPct val="15000"/>
            </a:spcAft>
            <a:buChar char="•"/>
          </a:pPr>
          <a:r>
            <a:rPr lang="en-US" altLang="zh-CN" sz="1400" kern="1200">
              <a:latin typeface="+mn-lt"/>
              <a:ea typeface="+mn-ea"/>
              <a:cs typeface="+mn-ea"/>
              <a:sym typeface="+mn-lt"/>
            </a:rPr>
            <a:t>policy researches</a:t>
          </a:r>
          <a:endParaRPr lang="zh-CN" altLang="en-US" sz="1400" kern="1200">
            <a:latin typeface="+mn-lt"/>
            <a:ea typeface="+mn-ea"/>
            <a:cs typeface="+mn-ea"/>
            <a:sym typeface="+mn-lt"/>
          </a:endParaRPr>
        </a:p>
      </dsp:txBody>
      <dsp:txXfrm>
        <a:off x="30" y="639506"/>
        <a:ext cx="2890724" cy="1147409"/>
      </dsp:txXfrm>
    </dsp:sp>
    <dsp:sp modelId="{7FA22833-EE10-B045-B616-81CB4F2F03D9}">
      <dsp:nvSpPr>
        <dsp:cNvPr id="0" name=""/>
        <dsp:cNvSpPr/>
      </dsp:nvSpPr>
      <dsp:spPr>
        <a:xfrm>
          <a:off x="3295455" y="5906"/>
          <a:ext cx="2890724" cy="6336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altLang="zh-CN" sz="1600" kern="1200">
              <a:latin typeface="+mn-lt"/>
              <a:ea typeface="+mn-ea"/>
              <a:cs typeface="+mn-ea"/>
              <a:sym typeface="+mn-lt"/>
            </a:rPr>
            <a:t>What is shape of impact here?</a:t>
          </a:r>
          <a:endParaRPr lang="zh-CN" altLang="en-US" sz="1600" kern="1200">
            <a:latin typeface="+mn-lt"/>
            <a:ea typeface="+mn-ea"/>
            <a:cs typeface="+mn-ea"/>
            <a:sym typeface="+mn-lt"/>
          </a:endParaRPr>
        </a:p>
      </dsp:txBody>
      <dsp:txXfrm>
        <a:off x="3295455" y="5906"/>
        <a:ext cx="2890724" cy="633600"/>
      </dsp:txXfrm>
    </dsp:sp>
    <dsp:sp modelId="{9DA9168E-0463-4442-8E73-F84BE01FB270}">
      <dsp:nvSpPr>
        <dsp:cNvPr id="0" name=""/>
        <dsp:cNvSpPr/>
      </dsp:nvSpPr>
      <dsp:spPr>
        <a:xfrm>
          <a:off x="3295455" y="639506"/>
          <a:ext cx="2890724" cy="114740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a:latin typeface="+mn-lt"/>
              <a:ea typeface="+mn-ea"/>
              <a:cs typeface="+mn-ea"/>
              <a:sym typeface="+mn-lt"/>
            </a:rPr>
            <a:t>step : immediately effective policy with impact on long-term habits</a:t>
          </a:r>
          <a:endParaRPr lang="zh-CN" altLang="en-US" sz="1400" kern="1200">
            <a:latin typeface="+mn-lt"/>
            <a:ea typeface="+mn-ea"/>
            <a:cs typeface="+mn-ea"/>
            <a:sym typeface="+mn-lt"/>
          </a:endParaRPr>
        </a:p>
        <a:p>
          <a:pPr marL="114300" lvl="1" indent="-114300" algn="l" defTabSz="622300">
            <a:lnSpc>
              <a:spcPct val="90000"/>
            </a:lnSpc>
            <a:spcBef>
              <a:spcPct val="0"/>
            </a:spcBef>
            <a:spcAft>
              <a:spcPct val="15000"/>
            </a:spcAft>
            <a:buChar char="•"/>
          </a:pPr>
          <a:r>
            <a:rPr lang="en-US" altLang="zh-CN" sz="1400" kern="1200">
              <a:latin typeface="+mn-lt"/>
              <a:ea typeface="+mn-ea"/>
              <a:cs typeface="+mn-ea"/>
              <a:sym typeface="+mn-lt"/>
            </a:rPr>
            <a:t>ramp : demand for search drops to reasonable value</a:t>
          </a:r>
          <a:endParaRPr lang="zh-CN" altLang="en-US" sz="1400" kern="1200">
            <a:latin typeface="+mn-lt"/>
            <a:ea typeface="+mn-ea"/>
            <a:cs typeface="+mn-ea"/>
            <a:sym typeface="+mn-lt"/>
          </a:endParaRPr>
        </a:p>
      </dsp:txBody>
      <dsp:txXfrm>
        <a:off x="3295455" y="639506"/>
        <a:ext cx="2890724" cy="11474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2D574-5D68-B04F-9BC9-6B4575287972}">
      <dsp:nvSpPr>
        <dsp:cNvPr id="0" name=""/>
        <dsp:cNvSpPr/>
      </dsp:nvSpPr>
      <dsp:spPr>
        <a:xfrm>
          <a:off x="39" y="5566"/>
          <a:ext cx="3798093" cy="777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altLang="zh-CN" sz="2000" kern="1200">
              <a:latin typeface="+mn-lt"/>
              <a:ea typeface="+mn-ea"/>
              <a:cs typeface="+mn-ea"/>
              <a:sym typeface="+mn-lt"/>
            </a:rPr>
            <a:t>Should we apply log-transform? </a:t>
          </a:r>
          <a:endParaRPr lang="zh-CN" altLang="en-US" sz="2000" kern="1200">
            <a:latin typeface="+mn-lt"/>
            <a:ea typeface="+mn-ea"/>
            <a:cs typeface="+mn-ea"/>
            <a:sym typeface="+mn-lt"/>
          </a:endParaRPr>
        </a:p>
      </dsp:txBody>
      <dsp:txXfrm>
        <a:off x="39" y="5566"/>
        <a:ext cx="3798093" cy="777600"/>
      </dsp:txXfrm>
    </dsp:sp>
    <dsp:sp modelId="{84F024B8-FDA4-0141-9673-FEF266A146CD}">
      <dsp:nvSpPr>
        <dsp:cNvPr id="0" name=""/>
        <dsp:cNvSpPr/>
      </dsp:nvSpPr>
      <dsp:spPr>
        <a:xfrm>
          <a:off x="39" y="783166"/>
          <a:ext cx="3798093" cy="118584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de-CH" sz="1600" b="0" i="0" kern="1200">
              <a:latin typeface="+mn-lt"/>
              <a:ea typeface="+mn-ea"/>
              <a:cs typeface="+mn-ea"/>
              <a:sym typeface="+mn-lt"/>
            </a:rPr>
            <a:t>heteroscedasticity </a:t>
          </a:r>
          <a:endParaRPr lang="zh-CN" altLang="en-US" sz="1600" kern="1200">
            <a:latin typeface="+mn-lt"/>
            <a:ea typeface="+mn-ea"/>
            <a:cs typeface="+mn-ea"/>
            <a:sym typeface="+mn-lt"/>
          </a:endParaRPr>
        </a:p>
        <a:p>
          <a:pPr marL="171450" lvl="1" indent="-171450" algn="l" defTabSz="711200">
            <a:lnSpc>
              <a:spcPct val="90000"/>
            </a:lnSpc>
            <a:spcBef>
              <a:spcPct val="0"/>
            </a:spcBef>
            <a:spcAft>
              <a:spcPct val="15000"/>
            </a:spcAft>
            <a:buChar char="•"/>
          </a:pPr>
          <a:r>
            <a:rPr lang="en-US" altLang="zh-CN" sz="1600" kern="1200">
              <a:latin typeface="+mn-lt"/>
              <a:ea typeface="+mn-ea"/>
              <a:cs typeface="+mn-ea"/>
              <a:sym typeface="+mn-lt"/>
            </a:rPr>
            <a:t>large absolute difference</a:t>
          </a:r>
          <a:endParaRPr lang="zh-CN" altLang="en-US" sz="1600" kern="1200">
            <a:latin typeface="+mn-lt"/>
            <a:ea typeface="+mn-ea"/>
            <a:cs typeface="+mn-ea"/>
            <a:sym typeface="+mn-lt"/>
          </a:endParaRPr>
        </a:p>
      </dsp:txBody>
      <dsp:txXfrm>
        <a:off x="39" y="783166"/>
        <a:ext cx="3798093" cy="1185840"/>
      </dsp:txXfrm>
    </dsp:sp>
    <dsp:sp modelId="{1698A88F-C12B-F147-86A6-41B0059A21C0}">
      <dsp:nvSpPr>
        <dsp:cNvPr id="0" name=""/>
        <dsp:cNvSpPr/>
      </dsp:nvSpPr>
      <dsp:spPr>
        <a:xfrm>
          <a:off x="4329866" y="5566"/>
          <a:ext cx="3798093" cy="7776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altLang="zh-CN" sz="2000" kern="1200">
              <a:latin typeface="+mn-lt"/>
              <a:ea typeface="+mn-ea"/>
              <a:cs typeface="+mn-ea"/>
              <a:sym typeface="+mn-lt"/>
            </a:rPr>
            <a:t>Should we use Gaussian or Poisson distribution for error? </a:t>
          </a:r>
          <a:endParaRPr lang="zh-CN" altLang="en-US" sz="2000" kern="1200">
            <a:latin typeface="+mn-lt"/>
            <a:ea typeface="+mn-ea"/>
            <a:cs typeface="+mn-ea"/>
            <a:sym typeface="+mn-lt"/>
          </a:endParaRPr>
        </a:p>
      </dsp:txBody>
      <dsp:txXfrm>
        <a:off x="4329866" y="5566"/>
        <a:ext cx="3798093" cy="777600"/>
      </dsp:txXfrm>
    </dsp:sp>
    <dsp:sp modelId="{2896F883-584B-4A41-A22C-DE26C2277A0E}">
      <dsp:nvSpPr>
        <dsp:cNvPr id="0" name=""/>
        <dsp:cNvSpPr/>
      </dsp:nvSpPr>
      <dsp:spPr>
        <a:xfrm>
          <a:off x="4329866" y="783166"/>
          <a:ext cx="3798093" cy="118584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a:latin typeface="+mn-lt"/>
              <a:ea typeface="+mn-ea"/>
              <a:cs typeface="+mn-ea"/>
              <a:sym typeface="+mn-lt"/>
            </a:rPr>
            <a:t>log-transformation</a:t>
          </a:r>
          <a:r>
            <a:rPr lang="en-US" altLang="zh-CN" sz="800" kern="1200">
              <a:latin typeface="+mn-lt"/>
              <a:ea typeface="+mn-ea"/>
              <a:cs typeface="+mn-ea"/>
              <a:sym typeface="+mn-lt"/>
            </a:rPr>
            <a:t>(</a:t>
          </a:r>
          <a:r>
            <a:rPr kumimoji="1" lang="de-CH" altLang="zh-CN" sz="800" kern="1200">
              <a:latin typeface="+mn-lt"/>
              <a:ea typeface="+mn-ea"/>
              <a:cs typeface="+mn-ea"/>
              <a:sym typeface="+mn-lt"/>
            </a:rPr>
            <a:t>Introductory Econometrics, Wooldridge</a:t>
          </a:r>
          <a:r>
            <a:rPr lang="en-US" altLang="zh-CN" sz="800" kern="1200">
              <a:latin typeface="+mn-lt"/>
              <a:ea typeface="+mn-ea"/>
              <a:cs typeface="+mn-ea"/>
              <a:sym typeface="+mn-lt"/>
            </a:rPr>
            <a:t>)</a:t>
          </a:r>
          <a:endParaRPr lang="zh-CN" altLang="en-US" sz="800" kern="1200">
            <a:latin typeface="+mn-lt"/>
            <a:ea typeface="+mn-ea"/>
            <a:cs typeface="+mn-ea"/>
            <a:sym typeface="+mn-lt"/>
          </a:endParaRPr>
        </a:p>
        <a:p>
          <a:pPr marL="171450" lvl="1" indent="-171450" algn="l" defTabSz="711200">
            <a:lnSpc>
              <a:spcPct val="90000"/>
            </a:lnSpc>
            <a:spcBef>
              <a:spcPct val="0"/>
            </a:spcBef>
            <a:spcAft>
              <a:spcPct val="15000"/>
            </a:spcAft>
            <a:buChar char="•"/>
          </a:pPr>
          <a:r>
            <a:rPr lang="en-US" altLang="zh-CN" sz="1600" kern="1200">
              <a:latin typeface="+mn-lt"/>
              <a:ea typeface="+mn-ea"/>
              <a:cs typeface="+mn-ea"/>
              <a:sym typeface="+mn-lt"/>
            </a:rPr>
            <a:t>large enough quantity</a:t>
          </a:r>
          <a:endParaRPr lang="zh-CN" altLang="en-US" sz="1600" kern="1200">
            <a:latin typeface="+mn-lt"/>
            <a:ea typeface="+mn-ea"/>
            <a:cs typeface="+mn-ea"/>
            <a:sym typeface="+mn-lt"/>
          </a:endParaRPr>
        </a:p>
      </dsp:txBody>
      <dsp:txXfrm>
        <a:off x="4329866" y="783166"/>
        <a:ext cx="3798093" cy="11858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676D0-5934-CE4F-AC2F-9E99774C1E5E}">
      <dsp:nvSpPr>
        <dsp:cNvPr id="0" name=""/>
        <dsp:cNvSpPr/>
      </dsp:nvSpPr>
      <dsp:spPr>
        <a:xfrm>
          <a:off x="1526691" y="1255445"/>
          <a:ext cx="1408181" cy="140818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a:latin typeface="+mn-lt"/>
              <a:ea typeface="+mn-ea"/>
              <a:cs typeface="+mn-ea"/>
              <a:sym typeface="+mn-lt"/>
            </a:rPr>
            <a:t>Box test</a:t>
          </a:r>
          <a:endParaRPr lang="zh-CN" altLang="en-US" sz="2000" kern="1200">
            <a:latin typeface="+mn-lt"/>
            <a:ea typeface="+mn-ea"/>
            <a:cs typeface="+mn-ea"/>
            <a:sym typeface="+mn-lt"/>
          </a:endParaRPr>
        </a:p>
      </dsp:txBody>
      <dsp:txXfrm>
        <a:off x="1732914" y="1461668"/>
        <a:ext cx="995735" cy="995735"/>
      </dsp:txXfrm>
    </dsp:sp>
    <dsp:sp modelId="{7AD9B9A9-64D8-494E-A948-F0736CE7086F}">
      <dsp:nvSpPr>
        <dsp:cNvPr id="0" name=""/>
        <dsp:cNvSpPr/>
      </dsp:nvSpPr>
      <dsp:spPr>
        <a:xfrm rot="12900000">
          <a:off x="571112" y="992819"/>
          <a:ext cx="1131272" cy="401331"/>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559089-F10D-E941-A3B5-2D2C265197E8}">
      <dsp:nvSpPr>
        <dsp:cNvPr id="0" name=""/>
        <dsp:cNvSpPr/>
      </dsp:nvSpPr>
      <dsp:spPr>
        <a:xfrm>
          <a:off x="4520" y="333941"/>
          <a:ext cx="1337772" cy="10702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altLang="zh-CN" sz="2000" kern="1200">
              <a:latin typeface="+mn-lt"/>
              <a:ea typeface="+mn-ea"/>
              <a:cs typeface="+mn-ea"/>
              <a:sym typeface="+mn-lt"/>
            </a:rPr>
            <a:t>AIC</a:t>
          </a:r>
          <a:endParaRPr lang="zh-CN" altLang="en-US" sz="2000" kern="1200">
            <a:latin typeface="+mn-lt"/>
            <a:ea typeface="+mn-ea"/>
            <a:cs typeface="+mn-ea"/>
            <a:sym typeface="+mn-lt"/>
          </a:endParaRPr>
        </a:p>
      </dsp:txBody>
      <dsp:txXfrm>
        <a:off x="35866" y="365287"/>
        <a:ext cx="1275080" cy="1007525"/>
      </dsp:txXfrm>
    </dsp:sp>
    <dsp:sp modelId="{6B23291F-DDC0-8741-8AA0-DB6FBE1FDDDA}">
      <dsp:nvSpPr>
        <dsp:cNvPr id="0" name=""/>
        <dsp:cNvSpPr/>
      </dsp:nvSpPr>
      <dsp:spPr>
        <a:xfrm rot="19500000">
          <a:off x="2759179" y="992819"/>
          <a:ext cx="1131272" cy="401331"/>
        </a:xfrm>
        <a:prstGeom prst="leftArrow">
          <a:avLst>
            <a:gd name="adj1" fmla="val 60000"/>
            <a:gd name="adj2" fmla="val 50000"/>
          </a:avLst>
        </a:prstGeom>
        <a:solidFill>
          <a:schemeClr val="accent3">
            <a:hueOff val="-7016309"/>
            <a:satOff val="47748"/>
            <a:lumOff val="1019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DF83AB-65F5-A143-913C-5E6D70C3F4D4}">
      <dsp:nvSpPr>
        <dsp:cNvPr id="0" name=""/>
        <dsp:cNvSpPr/>
      </dsp:nvSpPr>
      <dsp:spPr>
        <a:xfrm>
          <a:off x="3119271" y="333941"/>
          <a:ext cx="1337772" cy="1070217"/>
        </a:xfrm>
        <a:prstGeom prst="roundRect">
          <a:avLst>
            <a:gd name="adj" fmla="val 10000"/>
          </a:avLst>
        </a:prstGeom>
        <a:solidFill>
          <a:schemeClr val="accent3">
            <a:hueOff val="-7016309"/>
            <a:satOff val="47748"/>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a:latin typeface="+mn-lt"/>
              <a:ea typeface="+mn-ea"/>
              <a:cs typeface="+mn-ea"/>
              <a:sym typeface="+mn-lt"/>
            </a:rPr>
            <a:t>parsimony</a:t>
          </a:r>
          <a:endParaRPr lang="zh-CN" altLang="en-US" sz="2000" kern="1200">
            <a:latin typeface="+mn-lt"/>
            <a:ea typeface="+mn-ea"/>
            <a:cs typeface="+mn-ea"/>
            <a:sym typeface="+mn-lt"/>
          </a:endParaRPr>
        </a:p>
      </dsp:txBody>
      <dsp:txXfrm>
        <a:off x="3150617" y="365287"/>
        <a:ext cx="1275080" cy="10075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46F03-DFA7-3C4C-81A2-03DF1FDD22C4}">
      <dsp:nvSpPr>
        <dsp:cNvPr id="0" name=""/>
        <dsp:cNvSpPr/>
      </dsp:nvSpPr>
      <dsp:spPr>
        <a:xfrm>
          <a:off x="1100" y="67696"/>
          <a:ext cx="4292005" cy="25752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latin typeface="+mn-lt"/>
              <a:ea typeface="+mn-ea"/>
              <a:cs typeface="+mn-ea"/>
              <a:sym typeface="+mn-lt"/>
            </a:rPr>
            <a:t>co-intervention</a:t>
          </a:r>
        </a:p>
        <a:p>
          <a:pPr marL="0" lvl="0" indent="0" algn="ctr" defTabSz="1244600">
            <a:lnSpc>
              <a:spcPct val="90000"/>
            </a:lnSpc>
            <a:spcBef>
              <a:spcPct val="0"/>
            </a:spcBef>
            <a:spcAft>
              <a:spcPct val="35000"/>
            </a:spcAft>
            <a:buNone/>
          </a:pPr>
          <a:r>
            <a:rPr lang="zh-CN" altLang="en-US" sz="1600" b="0" kern="1200">
              <a:latin typeface="+mn-lt"/>
              <a:ea typeface="+mn-ea"/>
              <a:cs typeface="+mn-ea"/>
              <a:sym typeface="+mn-lt"/>
            </a:rPr>
            <a:t> </a:t>
          </a:r>
          <a:r>
            <a:rPr lang="en-US" altLang="zh-CN" sz="1600" b="0" kern="1200">
              <a:latin typeface="+mn-lt"/>
              <a:ea typeface="+mn-ea"/>
              <a:cs typeface="+mn-ea"/>
              <a:sym typeface="+mn-lt"/>
            </a:rPr>
            <a:t>can be ignored </a:t>
          </a:r>
        </a:p>
        <a:p>
          <a:pPr marL="0" lvl="0" indent="0" algn="ctr" defTabSz="1244600">
            <a:lnSpc>
              <a:spcPct val="90000"/>
            </a:lnSpc>
            <a:spcBef>
              <a:spcPct val="0"/>
            </a:spcBef>
            <a:spcAft>
              <a:spcPct val="35000"/>
            </a:spcAft>
            <a:buNone/>
          </a:pPr>
          <a:endParaRPr lang="en-US" altLang="zh-CN" sz="2400" b="1" kern="1200">
            <a:latin typeface="+mn-lt"/>
            <a:ea typeface="+mn-ea"/>
            <a:cs typeface="+mn-ea"/>
            <a:sym typeface="+mn-lt"/>
          </a:endParaRPr>
        </a:p>
        <a:p>
          <a:pPr marL="0" lvl="0" indent="0" algn="ctr" defTabSz="1244600">
            <a:lnSpc>
              <a:spcPct val="90000"/>
            </a:lnSpc>
            <a:spcBef>
              <a:spcPct val="0"/>
            </a:spcBef>
            <a:spcAft>
              <a:spcPct val="35000"/>
            </a:spcAft>
            <a:buNone/>
          </a:pPr>
          <a:endParaRPr lang="en-US" altLang="zh-CN" sz="2400" b="1" kern="1200">
            <a:latin typeface="+mn-lt"/>
            <a:ea typeface="+mn-ea"/>
            <a:cs typeface="+mn-ea"/>
            <a:sym typeface="+mn-lt"/>
          </a:endParaRPr>
        </a:p>
      </dsp:txBody>
      <dsp:txXfrm>
        <a:off x="1100" y="67696"/>
        <a:ext cx="4292005" cy="2575203"/>
      </dsp:txXfrm>
    </dsp:sp>
    <dsp:sp modelId="{B20E6FB5-07AA-6740-BED3-C5DAB0FD2766}">
      <dsp:nvSpPr>
        <dsp:cNvPr id="0" name=""/>
        <dsp:cNvSpPr/>
      </dsp:nvSpPr>
      <dsp:spPr>
        <a:xfrm>
          <a:off x="4722306" y="67696"/>
          <a:ext cx="4292005" cy="25752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latin typeface="+mn-lt"/>
              <a:ea typeface="+mn-ea"/>
              <a:cs typeface="+mn-ea"/>
              <a:sym typeface="+mn-lt"/>
            </a:rPr>
            <a:t>total population change</a:t>
          </a:r>
        </a:p>
        <a:p>
          <a:pPr marL="0" lvl="0" indent="0" algn="ctr" defTabSz="1244600">
            <a:lnSpc>
              <a:spcPct val="90000"/>
            </a:lnSpc>
            <a:spcBef>
              <a:spcPct val="0"/>
            </a:spcBef>
            <a:spcAft>
              <a:spcPct val="35000"/>
            </a:spcAft>
            <a:buNone/>
          </a:pPr>
          <a:r>
            <a:rPr lang="en-US" altLang="zh-CN" sz="1600" b="0" kern="1200">
              <a:latin typeface="+mn-lt"/>
              <a:ea typeface="+mn-ea"/>
              <a:cs typeface="+mn-ea"/>
              <a:sym typeface="+mn-lt"/>
            </a:rPr>
            <a:t>EG: </a:t>
          </a:r>
          <a:r>
            <a:rPr lang="de-CH" sz="1600" b="0" i="0" kern="1200">
              <a:latin typeface="+mn-lt"/>
              <a:ea typeface="+mn-ea"/>
              <a:cs typeface="+mn-ea"/>
              <a:sym typeface="+mn-lt"/>
            </a:rPr>
            <a:t>Switzerland population + ~0.75% per year</a:t>
          </a:r>
          <a:r>
            <a:rPr lang="de-CH" sz="1000" b="0" i="0" kern="1200">
              <a:latin typeface="+mn-lt"/>
              <a:ea typeface="+mn-ea"/>
              <a:cs typeface="+mn-ea"/>
              <a:sym typeface="+mn-lt"/>
            </a:rPr>
            <a:t>[1]</a:t>
          </a:r>
          <a:r>
            <a:rPr lang="de-CH" sz="1600" b="0" i="0" kern="1200">
              <a:latin typeface="+mn-lt"/>
              <a:ea typeface="+mn-ea"/>
              <a:cs typeface="+mn-ea"/>
              <a:sym typeface="+mn-lt"/>
            </a:rPr>
            <a:t>. </a:t>
          </a:r>
        </a:p>
        <a:p>
          <a:pPr marL="0" lvl="0" indent="0" algn="ctr" defTabSz="1244600">
            <a:lnSpc>
              <a:spcPct val="90000"/>
            </a:lnSpc>
            <a:spcBef>
              <a:spcPct val="0"/>
            </a:spcBef>
            <a:spcAft>
              <a:spcPct val="35000"/>
            </a:spcAft>
            <a:buNone/>
          </a:pPr>
          <a:endParaRPr lang="de-CH" altLang="zh-CN" sz="1600" b="0" i="0" kern="1200">
            <a:latin typeface="+mn-lt"/>
            <a:ea typeface="+mn-ea"/>
            <a:cs typeface="+mn-ea"/>
            <a:sym typeface="+mn-lt"/>
          </a:endParaRPr>
        </a:p>
        <a:p>
          <a:pPr marL="0" lvl="0" indent="0" algn="ctr" defTabSz="1244600">
            <a:lnSpc>
              <a:spcPct val="90000"/>
            </a:lnSpc>
            <a:spcBef>
              <a:spcPct val="0"/>
            </a:spcBef>
            <a:spcAft>
              <a:spcPct val="35000"/>
            </a:spcAft>
            <a:buNone/>
          </a:pPr>
          <a:endParaRPr lang="zh-CN" altLang="en-US" sz="1600" b="0" kern="1200">
            <a:latin typeface="+mn-lt"/>
            <a:ea typeface="+mn-ea"/>
            <a:cs typeface="+mn-ea"/>
            <a:sym typeface="+mn-lt"/>
          </a:endParaRPr>
        </a:p>
      </dsp:txBody>
      <dsp:txXfrm>
        <a:off x="4722306" y="67696"/>
        <a:ext cx="4292005" cy="2575203"/>
      </dsp:txXfrm>
    </dsp:sp>
    <dsp:sp modelId="{6E6C43C5-AB5F-CC49-BD01-B09402200254}">
      <dsp:nvSpPr>
        <dsp:cNvPr id="0" name=""/>
        <dsp:cNvSpPr/>
      </dsp:nvSpPr>
      <dsp:spPr>
        <a:xfrm>
          <a:off x="1100" y="3072100"/>
          <a:ext cx="4292005" cy="25752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latin typeface="+mn-lt"/>
              <a:ea typeface="+mn-ea"/>
              <a:cs typeface="+mn-ea"/>
              <a:sym typeface="+mn-lt"/>
            </a:rPr>
            <a:t>unstable policy &amp; strain</a:t>
          </a:r>
        </a:p>
        <a:p>
          <a:pPr marL="0" lvl="0" indent="0" algn="ctr" defTabSz="1244600">
            <a:lnSpc>
              <a:spcPct val="90000"/>
            </a:lnSpc>
            <a:spcBef>
              <a:spcPct val="0"/>
            </a:spcBef>
            <a:spcAft>
              <a:spcPct val="35000"/>
            </a:spcAft>
            <a:buNone/>
          </a:pPr>
          <a:r>
            <a:rPr lang="en-US" altLang="zh-CN" sz="1600" b="0" kern="1200">
              <a:latin typeface="+mn-lt"/>
              <a:ea typeface="+mn-ea"/>
              <a:cs typeface="+mn-ea"/>
              <a:sym typeface="+mn-lt"/>
            </a:rPr>
            <a:t>EG: delta, omicron</a:t>
          </a:r>
        </a:p>
        <a:p>
          <a:pPr marL="0" lvl="0" indent="0" algn="ctr" defTabSz="1244600">
            <a:lnSpc>
              <a:spcPct val="90000"/>
            </a:lnSpc>
            <a:spcBef>
              <a:spcPct val="0"/>
            </a:spcBef>
            <a:spcAft>
              <a:spcPct val="35000"/>
            </a:spcAft>
            <a:buNone/>
          </a:pPr>
          <a:r>
            <a:rPr lang="de-CH" sz="1600" b="0" i="0" kern="1200">
              <a:latin typeface="+mn-lt"/>
              <a:ea typeface="+mn-ea"/>
              <a:cs typeface="+mn-ea"/>
              <a:sym typeface="+mn-lt"/>
            </a:rPr>
            <a:t>Switzerland put in place stricter coronavirus measures(13.01.2021) </a:t>
          </a:r>
          <a:r>
            <a:rPr lang="de-CH" sz="1000" b="0" i="0" kern="1200">
              <a:latin typeface="+mn-lt"/>
              <a:ea typeface="+mn-ea"/>
              <a:cs typeface="+mn-ea"/>
              <a:sym typeface="+mn-lt"/>
            </a:rPr>
            <a:t>[2]</a:t>
          </a:r>
        </a:p>
        <a:p>
          <a:pPr marL="0" lvl="0" indent="0" algn="ctr" defTabSz="1244600">
            <a:lnSpc>
              <a:spcPct val="90000"/>
            </a:lnSpc>
            <a:spcBef>
              <a:spcPct val="0"/>
            </a:spcBef>
            <a:spcAft>
              <a:spcPct val="35000"/>
            </a:spcAft>
            <a:buNone/>
          </a:pPr>
          <a:r>
            <a:rPr lang="de-CH" altLang="zh-CN" sz="1600" b="0" i="0" kern="1200">
              <a:latin typeface="+mn-lt"/>
              <a:ea typeface="+mn-ea"/>
              <a:cs typeface="+mn-ea"/>
              <a:sym typeface="+mn-lt"/>
            </a:rPr>
            <a:t>Israel partly(03.05.2020), fully)(17.05.2020) open school</a:t>
          </a:r>
          <a:r>
            <a:rPr lang="de-CH" altLang="zh-CN" sz="1000" b="0" i="0" kern="1200">
              <a:latin typeface="+mn-lt"/>
              <a:ea typeface="+mn-ea"/>
              <a:cs typeface="+mn-ea"/>
              <a:sym typeface="+mn-lt"/>
            </a:rPr>
            <a:t>[3]</a:t>
          </a:r>
          <a:endParaRPr lang="en-US" altLang="zh-CN" sz="1000" b="0" kern="1200">
            <a:latin typeface="+mn-lt"/>
            <a:ea typeface="+mn-ea"/>
            <a:cs typeface="+mn-ea"/>
            <a:sym typeface="+mn-lt"/>
          </a:endParaRPr>
        </a:p>
        <a:p>
          <a:pPr marL="0" lvl="0" indent="0" algn="ctr" defTabSz="1244600">
            <a:lnSpc>
              <a:spcPct val="90000"/>
            </a:lnSpc>
            <a:spcBef>
              <a:spcPct val="0"/>
            </a:spcBef>
            <a:spcAft>
              <a:spcPct val="35000"/>
            </a:spcAft>
            <a:buNone/>
          </a:pPr>
          <a:endParaRPr lang="zh-CN" altLang="en-US" sz="2400" b="1" kern="1200">
            <a:latin typeface="+mn-lt"/>
            <a:ea typeface="+mn-ea"/>
            <a:cs typeface="+mn-ea"/>
            <a:sym typeface="+mn-lt"/>
          </a:endParaRPr>
        </a:p>
      </dsp:txBody>
      <dsp:txXfrm>
        <a:off x="1100" y="3072100"/>
        <a:ext cx="4292005" cy="2575203"/>
      </dsp:txXfrm>
    </dsp:sp>
    <dsp:sp modelId="{3BFB95A4-4EEE-F844-A5E5-AA1E3B04AA2D}">
      <dsp:nvSpPr>
        <dsp:cNvPr id="0" name=""/>
        <dsp:cNvSpPr/>
      </dsp:nvSpPr>
      <dsp:spPr>
        <a:xfrm>
          <a:off x="4722306" y="3072100"/>
          <a:ext cx="4292005" cy="25752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latin typeface="+mn-lt"/>
              <a:ea typeface="+mn-ea"/>
              <a:cs typeface="+mn-ea"/>
              <a:sym typeface="+mn-lt"/>
            </a:rPr>
            <a:t>festivals &amp; holidays</a:t>
          </a:r>
        </a:p>
        <a:p>
          <a:pPr marL="0" lvl="0" indent="0" algn="ctr" defTabSz="1244600">
            <a:lnSpc>
              <a:spcPct val="90000"/>
            </a:lnSpc>
            <a:spcBef>
              <a:spcPct val="0"/>
            </a:spcBef>
            <a:spcAft>
              <a:spcPct val="35000"/>
            </a:spcAft>
            <a:buNone/>
          </a:pPr>
          <a:r>
            <a:rPr lang="en-US" altLang="zh-CN" sz="1600" b="0" kern="1200">
              <a:latin typeface="+mn-lt"/>
              <a:ea typeface="+mn-ea"/>
              <a:cs typeface="+mn-ea"/>
              <a:sym typeface="+mn-lt"/>
            </a:rPr>
            <a:t>EG: p9, </a:t>
          </a:r>
          <a:r>
            <a:rPr lang="de-CH" sz="1600" b="0" i="0" kern="1200">
              <a:latin typeface="+mn-lt"/>
              <a:ea typeface="+mn-ea"/>
              <a:cs typeface="+mn-ea"/>
              <a:sym typeface="+mn-lt"/>
            </a:rPr>
            <a:t>Passover(April) </a:t>
          </a:r>
        </a:p>
        <a:p>
          <a:pPr marL="0" lvl="0" indent="0" algn="ctr" defTabSz="1244600">
            <a:lnSpc>
              <a:spcPct val="90000"/>
            </a:lnSpc>
            <a:spcBef>
              <a:spcPct val="0"/>
            </a:spcBef>
            <a:spcAft>
              <a:spcPct val="35000"/>
            </a:spcAft>
            <a:buNone/>
          </a:pPr>
          <a:endParaRPr lang="de-CH" altLang="zh-CN" sz="1600" b="0" i="0" kern="1200">
            <a:latin typeface="+mn-lt"/>
            <a:ea typeface="+mn-ea"/>
            <a:cs typeface="+mn-ea"/>
            <a:sym typeface="+mn-lt"/>
          </a:endParaRPr>
        </a:p>
        <a:p>
          <a:pPr marL="0" lvl="0" indent="0" algn="ctr" defTabSz="1244600">
            <a:lnSpc>
              <a:spcPct val="90000"/>
            </a:lnSpc>
            <a:spcBef>
              <a:spcPct val="0"/>
            </a:spcBef>
            <a:spcAft>
              <a:spcPct val="35000"/>
            </a:spcAft>
            <a:buNone/>
          </a:pPr>
          <a:endParaRPr lang="zh-CN" altLang="en-US" sz="1600" b="0" kern="1200">
            <a:latin typeface="+mn-lt"/>
            <a:ea typeface="+mn-ea"/>
            <a:cs typeface="+mn-ea"/>
            <a:sym typeface="+mn-lt"/>
          </a:endParaRPr>
        </a:p>
      </dsp:txBody>
      <dsp:txXfrm>
        <a:off x="4722306" y="3072100"/>
        <a:ext cx="4292005" cy="257520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Other parameters will be estimated by fitting the model with the data.</a:t>
            </a:r>
          </a:p>
        </p:txBody>
      </p:sp>
    </p:spTree>
    <p:extLst>
      <p:ext uri="{BB962C8B-B14F-4D97-AF65-F5344CB8AC3E}">
        <p14:creationId xmlns:p14="http://schemas.microsoft.com/office/powerpoint/2010/main" val="2179589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a:solidFill>
                  <a:srgbClr val="000000"/>
                </a:solidFill>
                <a:latin typeface="Calibri" panose="020F0502020204030204" pitchFamily="34" charset="0"/>
              </a:rPr>
              <a:t>so here we can see the equations of different kinds of compartmental models in epidemiology:</a:t>
            </a:r>
          </a:p>
          <a:p>
            <a:r>
              <a:rPr lang="en-US" sz="1800">
                <a:solidFill>
                  <a:srgbClr val="000000"/>
                </a:solidFill>
                <a:latin typeface="Calibri" panose="020F0502020204030204" pitchFamily="34" charset="0"/>
              </a:rPr>
              <a:t>The most basic one is SI model, which only consider the susceptible and infectious groups, so people who are infected cannot recover. some </a:t>
            </a:r>
            <a:r>
              <a:rPr lang="en-US" sz="1800" err="1">
                <a:solidFill>
                  <a:srgbClr val="000000"/>
                </a:solidFill>
                <a:latin typeface="Calibri" panose="020F0502020204030204" pitchFamily="34" charset="0"/>
              </a:rPr>
              <a:t>deseases</a:t>
            </a:r>
            <a:r>
              <a:rPr lang="en-US" sz="1800">
                <a:solidFill>
                  <a:srgbClr val="000000"/>
                </a:solidFill>
                <a:latin typeface="Calibri" panose="020F0502020204030204" pitchFamily="34" charset="0"/>
              </a:rPr>
              <a:t> like HIV are suitable for this model. as for the equation: so we can see that derivative of S with respect to time t is equal to negative beta S I, and beta is the rate of infectious.</a:t>
            </a:r>
          </a:p>
          <a:p>
            <a:r>
              <a:rPr lang="en-US" sz="1800">
                <a:solidFill>
                  <a:srgbClr val="000000"/>
                </a:solidFill>
                <a:latin typeface="Calibri" panose="020F0502020204030204" pitchFamily="34" charset="0"/>
              </a:rPr>
              <a:t>and then the derivative of I with respect to t is equal to positive beta S I, which is the people who transfer from S group to I group.</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then we come to SIS model, here we considered that infectious people can still recovered to susceptible. so the derivative will plus  I multiplied by gamma, which is the recover rate. </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but we understand that people who already recovered are often immune to this disease, therefore we come to the SIR model: here we have R group which means recovered. so the pipeline will become S to I to R, with beta as infectious rate and gamma as recover rate.</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but we also know that bacteria and virus are quite tricky, for many important infections, there is a significant latency period during which individuals have been infected but are not yet infectious themselves. For example covid-19. So we assign these people to compartment Exposed and come to the SEIR model. here the pipeline changes to S to E to I to R. with alpha as the inverse of average latency </a:t>
            </a:r>
            <a:r>
              <a:rPr lang="en-US" sz="1800" err="1">
                <a:solidFill>
                  <a:srgbClr val="000000"/>
                </a:solidFill>
                <a:latin typeface="Calibri" panose="020F0502020204030204" pitchFamily="34" charset="0"/>
              </a:rPr>
              <a:t>period,and</a:t>
            </a:r>
            <a:r>
              <a:rPr lang="en-US" sz="1800">
                <a:solidFill>
                  <a:srgbClr val="000000"/>
                </a:solidFill>
                <a:latin typeface="Calibri" panose="020F0502020204030204" pitchFamily="34" charset="0"/>
              </a:rPr>
              <a:t> gamma1 gamma2 are recover rate of group E and group I. </a:t>
            </a:r>
          </a:p>
          <a:p>
            <a:r>
              <a:rPr lang="en-US" sz="1800">
                <a:solidFill>
                  <a:srgbClr val="000000"/>
                </a:solidFill>
                <a:latin typeface="Calibri" panose="020F0502020204030204" pitchFamily="34" charset="0"/>
              </a:rPr>
              <a:t>Since we are study covid-19, it's reasonable to use SEIR as our model.</a:t>
            </a: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p:txBody>
      </p:sp>
    </p:spTree>
    <p:extLst>
      <p:ext uri="{BB962C8B-B14F-4D97-AF65-F5344CB8AC3E}">
        <p14:creationId xmlns:p14="http://schemas.microsoft.com/office/powerpoint/2010/main" val="1651652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a:solidFill>
                  <a:srgbClr val="000000"/>
                </a:solidFill>
                <a:latin typeface="Calibri" panose="020F0502020204030204" pitchFamily="34" charset="0"/>
              </a:rPr>
              <a:t>in our study, we make slight modification for seir. we separate susceptible people into separate groups: </a:t>
            </a:r>
            <a:r>
              <a:rPr lang="en-US" sz="1800" err="1">
                <a:solidFill>
                  <a:srgbClr val="000000"/>
                </a:solidFill>
                <a:latin typeface="Calibri" panose="020F0502020204030204" pitchFamily="34" charset="0"/>
              </a:rPr>
              <a:t>Su</a:t>
            </a:r>
            <a:r>
              <a:rPr lang="en-US" sz="1800">
                <a:solidFill>
                  <a:srgbClr val="000000"/>
                </a:solidFill>
                <a:latin typeface="Calibri" panose="020F0502020204030204" pitchFamily="34" charset="0"/>
              </a:rPr>
              <a:t> and Sa. </a:t>
            </a:r>
            <a:r>
              <a:rPr lang="en-US" sz="1800" err="1">
                <a:solidFill>
                  <a:srgbClr val="000000"/>
                </a:solidFill>
                <a:latin typeface="Calibri" panose="020F0502020204030204" pitchFamily="34" charset="0"/>
              </a:rPr>
              <a:t>Su</a:t>
            </a:r>
            <a:r>
              <a:rPr lang="en-US" sz="1800">
                <a:solidFill>
                  <a:srgbClr val="000000"/>
                </a:solidFill>
                <a:latin typeface="Calibri" panose="020F0502020204030204" pitchFamily="34" charset="0"/>
              </a:rPr>
              <a:t> is people who don't protect themself in a proper way, Sa represent people who protect themself in a proper way. in this way, we will have beta1 to beta 4 represent different transmission probability. others stay the same.</a:t>
            </a:r>
          </a:p>
          <a:p>
            <a:pPr algn="l"/>
            <a:endParaRPr lang="en-US" altLang="zh-CN"/>
          </a:p>
          <a:p>
            <a:pPr algn="l"/>
            <a:r>
              <a:rPr lang="en-US" altLang="zh-CN"/>
              <a:t>E: Individuals who have been exposed to the virus but have not started spreading infection.</a:t>
            </a:r>
          </a:p>
          <a:p>
            <a:pPr algn="l"/>
            <a:r>
              <a:rPr lang="en-US" altLang="zh-CN" err="1"/>
              <a:t>Su</a:t>
            </a:r>
            <a:r>
              <a:rPr lang="en-US" altLang="zh-CN"/>
              <a:t>: Susceptible people who don't protect themself in a proper way</a:t>
            </a:r>
          </a:p>
          <a:p>
            <a:pPr algn="l"/>
            <a:r>
              <a:rPr lang="en-US" altLang="zh-CN">
                <a:sym typeface="+mn-ea"/>
              </a:rPr>
              <a:t>Sa: Susceptible people who protect themself in a proper way</a:t>
            </a:r>
            <a:r>
              <a:rPr lang="en-US" altLang="zh-CN"/>
              <a:t> </a:t>
            </a:r>
          </a:p>
          <a:p>
            <a:pPr algn="l"/>
            <a:r>
              <a:rPr lang="en-US" altLang="zh-CN"/>
              <a:t>I: Infectious</a:t>
            </a:r>
          </a:p>
          <a:p>
            <a:pPr algn="l"/>
            <a:r>
              <a:rPr lang="en-US" altLang="zh-CN"/>
              <a:t>R: Recovered</a:t>
            </a:r>
          </a:p>
          <a:p>
            <a:pPr algn="l"/>
            <a:r>
              <a:rPr lang="en-US" altLang="zh-CN"/>
              <a:t>β1</a:t>
            </a:r>
            <a:r>
              <a:rPr lang="zh-CN" altLang="en-US"/>
              <a:t>：</a:t>
            </a:r>
            <a:r>
              <a:rPr lang="en-US" altLang="zh-CN"/>
              <a:t>Parameter that measure the probability of transmission from </a:t>
            </a:r>
            <a:r>
              <a:rPr lang="en-US" altLang="zh-CN" err="1"/>
              <a:t>Su</a:t>
            </a:r>
            <a:r>
              <a:rPr lang="en-US" altLang="zh-CN"/>
              <a:t> TO E</a:t>
            </a:r>
          </a:p>
          <a:p>
            <a:pPr algn="l"/>
            <a:r>
              <a:rPr lang="en-US" altLang="zh-CN">
                <a:sym typeface="+mn-ea"/>
              </a:rPr>
              <a:t>β2</a:t>
            </a:r>
            <a:r>
              <a:rPr lang="zh-CN" altLang="en-US">
                <a:sym typeface="+mn-ea"/>
              </a:rPr>
              <a:t>：</a:t>
            </a:r>
            <a:r>
              <a:rPr lang="en-US" altLang="zh-CN">
                <a:sym typeface="+mn-ea"/>
              </a:rPr>
              <a:t>Parameter that measure the probability of transmission from </a:t>
            </a:r>
            <a:r>
              <a:rPr lang="en-US" altLang="zh-CN" err="1">
                <a:sym typeface="+mn-ea"/>
              </a:rPr>
              <a:t>Su</a:t>
            </a:r>
            <a:r>
              <a:rPr lang="en-US" altLang="zh-CN">
                <a:sym typeface="+mn-ea"/>
              </a:rPr>
              <a:t> TO I</a:t>
            </a:r>
            <a:endParaRPr lang="en-US" altLang="zh-CN"/>
          </a:p>
          <a:p>
            <a:pPr algn="l"/>
            <a:r>
              <a:rPr lang="en-US" altLang="zh-CN">
                <a:sym typeface="+mn-ea"/>
              </a:rPr>
              <a:t>β3</a:t>
            </a:r>
            <a:r>
              <a:rPr lang="zh-CN" altLang="en-US">
                <a:sym typeface="+mn-ea"/>
              </a:rPr>
              <a:t>：</a:t>
            </a:r>
            <a:r>
              <a:rPr lang="en-US" altLang="zh-CN">
                <a:sym typeface="+mn-ea"/>
              </a:rPr>
              <a:t>Parameter that measure the probability of transmission from Sa TO E</a:t>
            </a:r>
            <a:endParaRPr lang="en-US" altLang="zh-CN"/>
          </a:p>
          <a:p>
            <a:pPr algn="l"/>
            <a:r>
              <a:rPr lang="en-US" altLang="zh-CN">
                <a:sym typeface="+mn-ea"/>
              </a:rPr>
              <a:t>β4</a:t>
            </a:r>
            <a:r>
              <a:rPr lang="zh-CN" altLang="en-US">
                <a:sym typeface="+mn-ea"/>
              </a:rPr>
              <a:t>：</a:t>
            </a:r>
            <a:r>
              <a:rPr lang="en-US" altLang="zh-CN">
                <a:sym typeface="+mn-ea"/>
              </a:rPr>
              <a:t>Parameter that measure the probability of transmission from Sa TO I</a:t>
            </a:r>
          </a:p>
          <a:p>
            <a:pPr algn="l"/>
            <a:r>
              <a:rPr lang="en-US" altLang="zh-CN">
                <a:sym typeface="+mn-ea"/>
              </a:rPr>
              <a:t>α</a:t>
            </a:r>
            <a:r>
              <a:rPr lang="zh-CN" altLang="en-US">
                <a:sym typeface="+mn-ea"/>
              </a:rPr>
              <a:t>：</a:t>
            </a:r>
            <a:r>
              <a:rPr lang="en-US" altLang="zh-CN">
                <a:sym typeface="+mn-ea"/>
              </a:rPr>
              <a:t>Parameter that measure the probability of transmission from E to I</a:t>
            </a:r>
          </a:p>
          <a:p>
            <a:pPr algn="l"/>
            <a:r>
              <a:rPr lang="en-US" altLang="zh-CN">
                <a:sym typeface="+mn-ea"/>
              </a:rPr>
              <a:t>γ</a:t>
            </a:r>
            <a:r>
              <a:rPr lang="zh-CN" altLang="en-US">
                <a:sym typeface="+mn-ea"/>
              </a:rPr>
              <a:t>：</a:t>
            </a:r>
            <a:r>
              <a:rPr lang="en-US" altLang="zh-CN">
                <a:sym typeface="+mn-ea"/>
              </a:rPr>
              <a:t>Parameter that measure the probability of transmission from I to R</a:t>
            </a:r>
          </a:p>
          <a:p>
            <a:pPr algn="l"/>
            <a:endParaRPr lang="en-US" altLang="zh-CN"/>
          </a:p>
          <a:p>
            <a:pPr algn="l"/>
            <a:endParaRPr lang="en-US" altLang="zh-CN"/>
          </a:p>
          <a:p>
            <a:pPr algn="l"/>
            <a:endParaRPr lang="en-US" altLang="zh-CN"/>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219821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latin typeface="Calibri"/>
                <a:cs typeface="Calibri"/>
              </a:rPr>
              <a:t>The modified model equation is shown here.</a:t>
            </a:r>
          </a:p>
          <a:p>
            <a:r>
              <a:rPr lang="en-US" sz="1800">
                <a:solidFill>
                  <a:srgbClr val="000000"/>
                </a:solidFill>
                <a:latin typeface="Calibri"/>
                <a:cs typeface="Calibri"/>
              </a:rPr>
              <a:t>so its a bit more complex than the original SEIR model, but we can see its just because we separate S into </a:t>
            </a:r>
            <a:r>
              <a:rPr lang="en-US" sz="1800" err="1">
                <a:solidFill>
                  <a:srgbClr val="000000"/>
                </a:solidFill>
                <a:latin typeface="Calibri"/>
                <a:cs typeface="Calibri"/>
              </a:rPr>
              <a:t>Su</a:t>
            </a:r>
            <a:r>
              <a:rPr lang="en-US" sz="1800">
                <a:solidFill>
                  <a:srgbClr val="000000"/>
                </a:solidFill>
                <a:latin typeface="Calibri"/>
                <a:cs typeface="Calibri"/>
              </a:rPr>
              <a:t> and Sa, therefore all formula will consider different </a:t>
            </a:r>
            <a:r>
              <a:rPr lang="en-US" sz="1800" err="1">
                <a:solidFill>
                  <a:srgbClr val="000000"/>
                </a:solidFill>
                <a:latin typeface="Calibri"/>
                <a:cs typeface="Calibri"/>
              </a:rPr>
              <a:t>transimission</a:t>
            </a:r>
            <a:r>
              <a:rPr lang="en-US" sz="1800">
                <a:solidFill>
                  <a:srgbClr val="000000"/>
                </a:solidFill>
                <a:latin typeface="Calibri"/>
                <a:cs typeface="Calibri"/>
              </a:rPr>
              <a:t> rate. especially beta1 to beta4. but in principle its just SEIR.</a:t>
            </a:r>
          </a:p>
          <a:p>
            <a:r>
              <a:rPr lang="en-US" sz="1800">
                <a:cs typeface="Calibri"/>
              </a:rPr>
              <a:t>Gamma1-gamma4 is ratio!!!</a:t>
            </a:r>
          </a:p>
          <a:p>
            <a:endParaRPr lang="en-US" sz="180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40353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a:solidFill>
                  <a:srgbClr val="000000"/>
                </a:solidFill>
                <a:latin typeface="Calibri" panose="020F0502020204030204" pitchFamily="34" charset="0"/>
              </a:rPr>
              <a:t>here is the parameter setting in our model.</a:t>
            </a:r>
          </a:p>
          <a:p>
            <a:r>
              <a:rPr lang="en-US" sz="1800">
                <a:solidFill>
                  <a:srgbClr val="000000"/>
                </a:solidFill>
                <a:latin typeface="Calibri" panose="020F0502020204030204" pitchFamily="34" charset="0"/>
              </a:rPr>
              <a:t>the first is alpha, which represent the probability of </a:t>
            </a:r>
            <a:r>
              <a:rPr lang="en-US" sz="1800" err="1">
                <a:solidFill>
                  <a:srgbClr val="000000"/>
                </a:solidFill>
                <a:latin typeface="Calibri" panose="020F0502020204030204" pitchFamily="34" charset="0"/>
              </a:rPr>
              <a:t>transimission</a:t>
            </a:r>
            <a:r>
              <a:rPr lang="en-US" sz="1800">
                <a:solidFill>
                  <a:srgbClr val="000000"/>
                </a:solidFill>
                <a:latin typeface="Calibri" panose="020F0502020204030204" pitchFamily="34" charset="0"/>
              </a:rPr>
              <a:t> from E to I, according to yang2020, alpha should be 0.787.</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we also refer to yang2020 for beta, since we separate beta into beta1 to beta4, we have the equation that average of beta1 and beta3 should equal to the average of beta2 and beta4 and equal to 0.157.</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The active cases refer to Infectious group. since john </a:t>
            </a:r>
            <a:r>
              <a:rPr lang="en-US" sz="1800" err="1">
                <a:solidFill>
                  <a:srgbClr val="000000"/>
                </a:solidFill>
                <a:latin typeface="Calibri" panose="020F0502020204030204" pitchFamily="34" charset="0"/>
              </a:rPr>
              <a:t>hopkins</a:t>
            </a:r>
            <a:r>
              <a:rPr lang="en-US" sz="1800">
                <a:solidFill>
                  <a:srgbClr val="000000"/>
                </a:solidFill>
                <a:latin typeface="Calibri" panose="020F0502020204030204" pitchFamily="34" charset="0"/>
              </a:rPr>
              <a:t> data source do not provide this kind of data since2021 </a:t>
            </a:r>
            <a:r>
              <a:rPr lang="en-US" sz="1800" err="1">
                <a:solidFill>
                  <a:srgbClr val="000000"/>
                </a:solidFill>
                <a:latin typeface="Calibri" panose="020F0502020204030204" pitchFamily="34" charset="0"/>
              </a:rPr>
              <a:t>aug</a:t>
            </a:r>
            <a:r>
              <a:rPr lang="en-US" sz="1800">
                <a:solidFill>
                  <a:srgbClr val="000000"/>
                </a:solidFill>
                <a:latin typeface="Calibri" panose="020F0502020204030204" pitchFamily="34" charset="0"/>
              </a:rPr>
              <a:t>, we refer to 2 report which classified patients who were infected for 1 to 5 days as active. there are still different </a:t>
            </a:r>
            <a:r>
              <a:rPr lang="en-US" sz="1800" err="1">
                <a:solidFill>
                  <a:srgbClr val="000000"/>
                </a:solidFill>
                <a:latin typeface="Calibri" panose="020F0502020204030204" pitchFamily="34" charset="0"/>
              </a:rPr>
              <a:t>estimatation</a:t>
            </a:r>
            <a:r>
              <a:rPr lang="en-US" sz="1800">
                <a:solidFill>
                  <a:srgbClr val="000000"/>
                </a:solidFill>
                <a:latin typeface="Calibri" panose="020F0502020204030204" pitchFamily="34" charset="0"/>
              </a:rPr>
              <a:t> for this period, this place should have more future work to do.</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finally, we consider the real infected cases which should be much more than the reported cases according to irons2021. the ratio of real infected cases compare to reported cases should be around 1.66</a:t>
            </a:r>
          </a:p>
          <a:p>
            <a:endParaRPr lang="en-US" sz="1800">
              <a:solidFill>
                <a:srgbClr val="000000"/>
              </a:solidFill>
              <a:latin typeface="Calibri" panose="020F0502020204030204" pitchFamily="34" charset="0"/>
            </a:endParaRPr>
          </a:p>
          <a:p>
            <a:endParaRPr lang="zh-CN" altLang="en-US" sz="1800">
              <a:solidFill>
                <a:srgbClr val="000000"/>
              </a:solidFill>
              <a:latin typeface="Microsoft YaHei" panose="020B0503020204020204" pitchFamily="34" charset="-122"/>
              <a:ea typeface="Microsoft YaHei" panose="020B0503020204020204" pitchFamily="34" charset="-122"/>
            </a:endParaRPr>
          </a:p>
          <a:p>
            <a:endParaRPr lang="en-US" sz="1800">
              <a:solidFill>
                <a:srgbClr val="000000"/>
              </a:solidFill>
              <a:latin typeface="Segoe UI" panose="020B0502040204020203" pitchFamily="34" charset="0"/>
              <a:ea typeface="Microsoft YaHei" panose="020B0503020204020204" pitchFamily="34" charset="-122"/>
            </a:endParaRPr>
          </a:p>
          <a:p>
            <a:endParaRPr lang="en-US" sz="1800">
              <a:solidFill>
                <a:srgbClr val="000000"/>
              </a:solidFill>
              <a:latin typeface="Segoe UI" panose="020B0502040204020203" pitchFamily="34" charset="0"/>
              <a:ea typeface="Microsoft YaHei" panose="020B0503020204020204" pitchFamily="34" charset="-122"/>
            </a:endParaRPr>
          </a:p>
          <a:p>
            <a:endParaRPr lang="en-US" sz="1800">
              <a:solidFill>
                <a:srgbClr val="000000"/>
              </a:solidFill>
              <a:latin typeface="Calibri" panose="020F0502020204030204" pitchFamily="34" charset="0"/>
              <a:ea typeface="Microsoft YaHei" panose="020B0503020204020204" pitchFamily="34" charset="-122"/>
            </a:endParaRPr>
          </a:p>
          <a:p>
            <a:endParaRPr lang="en-US" altLang="zh-CN"/>
          </a:p>
          <a:p>
            <a:r>
              <a:rPr lang="en-US" altLang="zh-CN"/>
              <a:t>Other parameters will be estimated by fitting the model with the data.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We present the active cases graph on the left which corresponds to infectious group.</a:t>
            </a:r>
          </a:p>
          <a:p>
            <a:r>
              <a:rPr lang="en-US" altLang="zh-CN"/>
              <a:t>On the right is the SEIR model prediction, the blue line represent susceptible, orange represent exposed, grey is infectious,  yellow is recovered</a:t>
            </a:r>
          </a:p>
          <a:p>
            <a:r>
              <a:rPr lang="en-US" altLang="zh-CN"/>
              <a:t>The data range in the left hand side is September 1</a:t>
            </a:r>
            <a:r>
              <a:rPr lang="en-US" altLang="zh-CN" baseline="30000"/>
              <a:t>st</a:t>
            </a:r>
            <a:r>
              <a:rPr lang="en-US" altLang="zh-CN"/>
              <a:t> 2021 to march 19</a:t>
            </a:r>
            <a:r>
              <a:rPr lang="en-US" altLang="zh-CN" baseline="30000"/>
              <a:t>th</a:t>
            </a:r>
            <a:r>
              <a:rPr lang="en-US" altLang="zh-CN"/>
              <a:t>,2022,which represent one wave of covid-19 spread.</a:t>
            </a:r>
          </a:p>
          <a:p>
            <a:r>
              <a:rPr lang="en-US" altLang="zh-CN"/>
              <a:t>We set the starting point as November 10</a:t>
            </a:r>
            <a:r>
              <a:rPr lang="en-US" altLang="zh-CN" baseline="30000"/>
              <a:t>th</a:t>
            </a:r>
            <a:r>
              <a:rPr lang="en-US" altLang="zh-CN"/>
              <a:t> according to the real data and generate the prediction result.</a:t>
            </a:r>
          </a:p>
          <a:p>
            <a:r>
              <a:rPr lang="en-US" altLang="zh-CN"/>
              <a:t>The peak in the left hand side is January 28</a:t>
            </a:r>
            <a:r>
              <a:rPr lang="en-US" altLang="zh-CN" baseline="30000"/>
              <a:t>th</a:t>
            </a:r>
            <a:r>
              <a:rPr lang="en-US" altLang="zh-CN"/>
              <a:t> 2022, and the predicted peak is February 3</a:t>
            </a:r>
            <a:r>
              <a:rPr lang="en-US" altLang="zh-CN" baseline="30000"/>
              <a:t>rd</a:t>
            </a:r>
            <a:r>
              <a:rPr lang="en-US" altLang="zh-CN"/>
              <a:t> 2022, which is very similar.</a:t>
            </a:r>
          </a:p>
          <a:p>
            <a:r>
              <a:rPr lang="en-US" altLang="zh-CN"/>
              <a:t>The peak case number in real data is 2handred and fifty thousands, the predicted value is around 4hundred twenty five thousands, and the ratio is 1.689 which is fairly close to 1.66.</a:t>
            </a:r>
          </a:p>
          <a:p>
            <a:endParaRPr lang="en-US" altLang="zh-CN"/>
          </a:p>
          <a:p>
            <a:r>
              <a:rPr lang="en-US" altLang="zh-CN"/>
              <a:t>However, we find a rebound trend in real data at February 27</a:t>
            </a:r>
            <a:r>
              <a:rPr lang="en-US" altLang="zh-CN" baseline="30000"/>
              <a:t>th</a:t>
            </a:r>
            <a:r>
              <a:rPr lang="en-US" altLang="zh-CN"/>
              <a:t> 2022, which cannot reflected in our model. Which may due to social effect.</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notice that </a:t>
            </a:r>
            <a:r>
              <a:rPr lang="en-US" err="1"/>
              <a:t>swiss</a:t>
            </a:r>
            <a:r>
              <a:rPr lang="en-US"/>
              <a:t> have lifts a lot of restrictions from February 17, including mask requirement in shops, access restrictions regulated by certificate and restrictions on private gatherings. This policy is likely to cause the active case of covid-19 to rebound.</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01422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estimated parameters are listed as above, here we find the susceptible ratio among whole country is around 0.4, which is similar to 0.5 as stated in Li2020.</a:t>
            </a:r>
          </a:p>
          <a:p>
            <a:r>
              <a:rPr lang="en-US" altLang="zh-CN"/>
              <a:t>We find beta1 and 2 should be dramatically lower than beta3 and 4 ,which means people who well protect themselves have dramatically lower infectious rate than people who do not take care of the pandemic.</a:t>
            </a:r>
          </a:p>
          <a:p>
            <a:r>
              <a:rPr lang="en-US" altLang="zh-CN"/>
              <a:t>The recover rate estimated is around 0.3 which is also similar to li2020.</a:t>
            </a:r>
          </a:p>
          <a:p>
            <a:r>
              <a:rPr lang="en-US" altLang="zh-CN"/>
              <a:t>We also find that there is an upward trend in the average number of contacts per person, since the initial contact number is 20.23, and in the end, the contact number increase to 39, as estimated by our model.</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To test our parameter in a general way, we also do prediction based on Israel data. Israel have similar amount of population compares with </a:t>
            </a:r>
            <a:r>
              <a:rPr lang="en-US" altLang="zh-CN" err="1"/>
              <a:t>swiss</a:t>
            </a:r>
            <a:r>
              <a:rPr lang="en-US" altLang="zh-CN"/>
              <a:t>, which make it a good control sample.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Similar to </a:t>
            </a:r>
            <a:r>
              <a:rPr lang="en-US" altLang="zh-CN" err="1"/>
              <a:t>swiss</a:t>
            </a:r>
            <a:r>
              <a:rPr lang="en-US" altLang="zh-CN"/>
              <a:t> model, we present the active cases graph on the left which corresponds to infectious group.</a:t>
            </a:r>
          </a:p>
          <a:p>
            <a:r>
              <a:rPr lang="en-US" altLang="zh-CN"/>
              <a:t> On the right is the SEIR model prediction.</a:t>
            </a:r>
          </a:p>
          <a:p>
            <a:r>
              <a:rPr lang="en-US" altLang="zh-CN"/>
              <a:t>The data range in the left hand side is September 1</a:t>
            </a:r>
            <a:r>
              <a:rPr lang="en-US" altLang="zh-CN" baseline="30000"/>
              <a:t>st</a:t>
            </a:r>
            <a:r>
              <a:rPr lang="en-US" altLang="zh-CN"/>
              <a:t> 2021 to march 19</a:t>
            </a:r>
            <a:r>
              <a:rPr lang="en-US" altLang="zh-CN" baseline="30000"/>
              <a:t>th</a:t>
            </a:r>
            <a:r>
              <a:rPr lang="en-US" altLang="zh-CN"/>
              <a:t>,2022,which represent one wave of covid-19 spread.</a:t>
            </a:r>
          </a:p>
          <a:p>
            <a:r>
              <a:rPr lang="en-US" altLang="zh-CN"/>
              <a:t>We set the starting point as December 14</a:t>
            </a:r>
            <a:r>
              <a:rPr lang="en-US" altLang="zh-CN" baseline="30000"/>
              <a:t>th</a:t>
            </a:r>
            <a:r>
              <a:rPr lang="en-US" altLang="zh-CN"/>
              <a:t> according to the real data and generate the prediction result.</a:t>
            </a:r>
          </a:p>
          <a:p>
            <a:r>
              <a:rPr lang="en-US" altLang="zh-CN"/>
              <a:t>The peak in the left hand side is January 28</a:t>
            </a:r>
            <a:r>
              <a:rPr lang="en-US" altLang="zh-CN" baseline="30000"/>
              <a:t>th</a:t>
            </a:r>
            <a:r>
              <a:rPr lang="en-US" altLang="zh-CN"/>
              <a:t> 2022, and the predicted peak is January 31</a:t>
            </a:r>
            <a:r>
              <a:rPr lang="en-US" altLang="zh-CN" baseline="30000"/>
              <a:t>st</a:t>
            </a:r>
            <a:r>
              <a:rPr lang="en-US" altLang="zh-CN"/>
              <a:t>  2022, which is very close.</a:t>
            </a:r>
          </a:p>
          <a:p>
            <a:r>
              <a:rPr lang="en-US" altLang="zh-CN"/>
              <a:t>The peak case number in real data is 4handred and ninety thousands, the predicted value is around 8hundred thousands, and the ratio is 1.626 which is fairly close to 1.66.</a:t>
            </a:r>
          </a:p>
          <a:p>
            <a:endParaRPr lang="en-US" altLang="zh-CN"/>
          </a:p>
          <a:p>
            <a:r>
              <a:rPr lang="en-US" altLang="zh-CN"/>
              <a:t>There is no rebound in both the real data and the prediction, we can see the trend was predicted in a fairly good way.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estimated parameters are listed as above, here all parameters are remain the same as the </a:t>
            </a:r>
            <a:r>
              <a:rPr lang="en-US" altLang="zh-CN" err="1"/>
              <a:t>swiss</a:t>
            </a:r>
            <a:r>
              <a:rPr lang="en-US" altLang="zh-CN"/>
              <a:t> model except contact number, which means our parameters may have the potential of applying to general cases.</a:t>
            </a:r>
          </a:p>
          <a:p>
            <a:r>
              <a:rPr lang="en-US" altLang="zh-CN"/>
              <a:t>The estimated contact2 parameter here is 10.23, which is lower than contact1, which means there is a downward trend in the average number of contacts per person in Israel.</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what has been discussed above, we may come to the conclusion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1.</a:t>
            </a:r>
            <a:r>
              <a:rPr lang="en-US" sz="1200">
                <a:solidFill>
                  <a:srgbClr val="000000"/>
                </a:solidFill>
                <a:latin typeface="Calibri" panose="020F0502020204030204" charset="0"/>
                <a:ea typeface="Microsoft YaHei" panose="020B0503020204020204" charset="-122"/>
                <a:sym typeface="+mn-ea"/>
              </a:rPr>
              <a:t> Both </a:t>
            </a:r>
            <a:r>
              <a:rPr lang="en-US" sz="1200" err="1">
                <a:solidFill>
                  <a:srgbClr val="000000"/>
                </a:solidFill>
                <a:latin typeface="Calibri" panose="020F0502020204030204" charset="0"/>
                <a:ea typeface="Microsoft YaHei" panose="020B0503020204020204" charset="-122"/>
                <a:sym typeface="+mn-ea"/>
              </a:rPr>
              <a:t>swiss</a:t>
            </a:r>
            <a:r>
              <a:rPr lang="en-US" sz="1200">
                <a:solidFill>
                  <a:srgbClr val="000000"/>
                </a:solidFill>
                <a:latin typeface="Calibri" panose="020F0502020204030204" charset="0"/>
                <a:ea typeface="Microsoft YaHei" panose="020B0503020204020204" charset="-122"/>
                <a:sym typeface="+mn-ea"/>
              </a:rPr>
              <a:t> and Israel model predict the peak date and peak case number in a roughly accurate way.</a:t>
            </a:r>
            <a:endParaRPr kumimoji="1" lang="en-US" altLang="zh-CN" sz="1200">
              <a:solidFill>
                <a:srgbClr val="000000"/>
              </a:solidFill>
              <a:latin typeface="Calibri" panose="020F0502020204030204" charset="0"/>
              <a:ea typeface="Microsoft YaHei"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2. As for the parameter contact2: </a:t>
            </a:r>
            <a:r>
              <a:rPr lang="en-US" sz="1200">
                <a:solidFill>
                  <a:srgbClr val="000000"/>
                </a:solidFill>
                <a:latin typeface="Calibri" panose="020F0502020204030204" charset="0"/>
                <a:ea typeface="Microsoft YaHei" panose="020B0503020204020204" charset="-122"/>
                <a:sym typeface="+mn-ea"/>
              </a:rPr>
              <a:t>Both model have similar parameters except contact2, which indicate that Israel successfully restrict patients to contact with other people. </a:t>
            </a:r>
            <a:endParaRPr lang="en-US" sz="1200">
              <a:solidFill>
                <a:srgbClr val="000000"/>
              </a:solidFill>
              <a:latin typeface="Calibri" panose="020F0502020204030204" charset="0"/>
              <a:ea typeface="Microsoft YaHei"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3. For other parameters, we validate it with 2 countries’ data, it may </a:t>
            </a:r>
            <a:r>
              <a:rPr lang="en-US" sz="1200">
                <a:solidFill>
                  <a:srgbClr val="000000"/>
                </a:solidFill>
                <a:latin typeface="Calibri" panose="020F0502020204030204" charset="0"/>
                <a:ea typeface="Microsoft YaHei" panose="020B0503020204020204" charset="-122"/>
                <a:sym typeface="+mn-ea"/>
              </a:rPr>
              <a:t>provide reference for subsequent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a:solidFill>
                  <a:srgbClr val="000000"/>
                </a:solidFill>
                <a:latin typeface="Calibri" panose="020F0502020204030204" charset="0"/>
                <a:ea typeface="Microsoft YaHei" panose="020B0503020204020204" charset="-122"/>
                <a:sym typeface="+mn-ea"/>
              </a:rPr>
              <a:t>4. For limitations of our model: we can see that </a:t>
            </a:r>
            <a:r>
              <a:rPr lang="en-US" sz="1200">
                <a:solidFill>
                  <a:srgbClr val="000000"/>
                </a:solidFill>
                <a:latin typeface="Calibri" panose="020F0502020204030204" charset="0"/>
                <a:ea typeface="Microsoft YaHei" panose="020B0503020204020204" charset="-122"/>
                <a:sym typeface="+mn-ea"/>
              </a:rPr>
              <a:t>Swiss model fail to predict rebound point, which may due to </a:t>
            </a:r>
            <a:r>
              <a:rPr lang="en-US" sz="1200" err="1">
                <a:solidFill>
                  <a:srgbClr val="000000"/>
                </a:solidFill>
                <a:latin typeface="Calibri" panose="020F0502020204030204" charset="0"/>
                <a:ea typeface="Microsoft YaHei" panose="020B0503020204020204" charset="-122"/>
                <a:sym typeface="+mn-ea"/>
              </a:rPr>
              <a:t>swiss</a:t>
            </a:r>
            <a:r>
              <a:rPr lang="en-US" sz="1200">
                <a:solidFill>
                  <a:srgbClr val="000000"/>
                </a:solidFill>
                <a:latin typeface="Calibri" panose="020F0502020204030204" charset="0"/>
                <a:ea typeface="Microsoft YaHei" panose="020B0503020204020204" charset="-122"/>
                <a:sym typeface="+mn-ea"/>
              </a:rPr>
              <a:t> policy of releasing restriction of quarantine or the limitations of SEIR model.</a:t>
            </a:r>
            <a:endParaRPr lang="en-US" sz="1200">
              <a:solidFill>
                <a:srgbClr val="000000"/>
              </a:solidFill>
              <a:latin typeface="Calibri" panose="020F0502020204030204" charset="0"/>
              <a:ea typeface="Microsoft YaHei"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a:solidFill>
                <a:srgbClr val="000000"/>
              </a:solidFill>
              <a:latin typeface="Calibri" panose="020F0502020204030204" charset="0"/>
              <a:ea typeface="Microsoft YaHei" panose="020B0503020204020204" charset="-122"/>
              <a:sym typeface="+mn-ea"/>
            </a:endParaRPr>
          </a:p>
          <a:p>
            <a:endParaRPr lang="en-US"/>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444972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a:t>
            </a:fld>
            <a:endParaRPr kumimoji="1" lang="zh-CN" altLang="en-US"/>
          </a:p>
        </p:txBody>
      </p:sp>
    </p:spTree>
    <p:extLst>
      <p:ext uri="{BB962C8B-B14F-4D97-AF65-F5344CB8AC3E}">
        <p14:creationId xmlns:p14="http://schemas.microsoft.com/office/powerpoint/2010/main" val="2531790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Prophet is an open source framework of Facebook for time series forecasting based on additive model which is opened up to the public in 2017 [13], [22]. The non-linear trends of Prophet are fitted with yearly, weekly, and daily seasonality, plus holiday effects</a:t>
            </a:r>
          </a:p>
          <a:p>
            <a:r>
              <a:rPr lang="zh-CN" altLang="en-US"/>
              <a:t>Prophet allows you to make forecasts using a logistic growth trend model, with a specified carrying capacity.</a:t>
            </a:r>
          </a:p>
          <a:p>
            <a:endParaRPr lang="zh-CN" altLang="en-US"/>
          </a:p>
          <a:p>
            <a:r>
              <a:rPr lang="zh-CN" altLang="en-US"/>
              <a:t>where g(t) is a trend function used to analyze the non-periodic changes of time series. s(t) a periodic term, reflecting the periodic change, such as the periodicity of a week or a year. h(t) is the influence of an occasional day or days, such as a holiday. ϵt is an error term, on behalf of the failed to consider the effect of the error of the model. Here in our research, we only consider about the non-periodic changes of time series.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a:p>
            <a:r>
              <a:rPr lang="en-US" altLang="zh-CN"/>
              <a:t>//</a:t>
            </a:r>
            <a:r>
              <a:rPr lang="en-US" altLang="zh-CN">
                <a:sym typeface="+mn-ea"/>
              </a:rPr>
              <a:t>S</a:t>
            </a:r>
            <a:r>
              <a:rPr lang="zh-CN" altLang="en-US">
                <a:sym typeface="+mn-ea"/>
              </a:rPr>
              <a:t>ARIMA</a:t>
            </a:r>
            <a:r>
              <a:rPr lang="en-US" altLang="zh-CN">
                <a:sym typeface="+mn-ea"/>
              </a:rPr>
              <a:t>(p,d,q)(P,D,Q)m</a:t>
            </a:r>
          </a:p>
          <a:p>
            <a:r>
              <a:rPr lang="en-US" altLang="zh-CN"/>
              <a:t>// lowercase Non-seasonal part	uppercase Seasonal part of</a:t>
            </a:r>
          </a:p>
          <a:p>
            <a:r>
              <a:rPr lang="en-US" altLang="zh-CN"/>
              <a:t>of the model	of the model</a:t>
            </a:r>
          </a:p>
          <a:p>
            <a:r>
              <a:rPr lang="en-US" altLang="zh-CN"/>
              <a:t>//  m=  number of observations per year</a:t>
            </a:r>
          </a:p>
          <a:p>
            <a:r>
              <a:rPr lang="en-US" altLang="zh-CN"/>
              <a:t>//The seasonal part of the model consists of terms that are similar to the non-seasonal components of the model, but involve backshifts of the seasonal period. </a:t>
            </a:r>
          </a:p>
          <a:p>
            <a:r>
              <a:rPr lang="en-US" altLang="zh-CN"/>
              <a:t>//m=12 monthly data</a:t>
            </a:r>
          </a:p>
          <a:p>
            <a:endParaRPr lang="en-US" altLang="zh-CN"/>
          </a:p>
          <a:p>
            <a:endParaRPr lang="en-US" altLang="zh-CN"/>
          </a:p>
          <a:p>
            <a:endParaRPr lang="en-US" altLang="zh-CN"/>
          </a:p>
          <a:p>
            <a:r>
              <a:rPr lang="en-US" altLang="zh-CN"/>
              <a:t>///</a:t>
            </a:r>
            <a:r>
              <a:rPr lang="zh-CN" altLang="en-US"/>
              <a:t>In an autoregression model, we forecast the variable of interest using a linear combination of past values of the variable.  </a:t>
            </a:r>
            <a:r>
              <a:rPr lang="en-US" altLang="zh-CN"/>
              <a:t>(</a:t>
            </a:r>
          </a:p>
          <a:p>
            <a:r>
              <a:rPr lang="en-US" altLang="zh-CN"/>
              <a:t>using past values of the forecast variable in a regression,</a:t>
            </a:r>
          </a:p>
          <a:p>
            <a:r>
              <a:rPr lang="zh-CN" altLang="en-US"/>
              <a:t>The term autoregression indicates that it is a regression of the variable against itself.</a:t>
            </a:r>
          </a:p>
          <a:p>
            <a:r>
              <a:rPr lang="en-US" altLang="zh-CN"/>
              <a:t>E_t white noise </a:t>
            </a:r>
          </a:p>
          <a:p>
            <a:r>
              <a:rPr lang="en-US" altLang="zh-CN"/>
              <a:t>lagged values of y_t </a:t>
            </a:r>
          </a:p>
          <a:p>
            <a:r>
              <a:rPr lang="en-US" altLang="zh-CN"/>
              <a:t>c constant</a:t>
            </a:r>
          </a:p>
          <a:p>
            <a:r>
              <a:rPr lang="en-US" altLang="zh-CN"/>
              <a:t>like a muultiple regression with lagged values of y_t as predictor </a:t>
            </a:r>
          </a:p>
          <a:p>
            <a:r>
              <a:rPr lang="en-US" altLang="zh-CN"/>
              <a:t>AR(p)</a:t>
            </a:r>
            <a:endParaRPr lang="zh-CN" altLang="en-US"/>
          </a:p>
          <a:p>
            <a:endParaRPr lang="zh-CN" altLang="en-US"/>
          </a:p>
          <a:p>
            <a:endParaRPr lang="zh-CN" altLang="en-US"/>
          </a:p>
          <a:p>
            <a:r>
              <a:rPr lang="en-US" altLang="zh-CN"/>
              <a:t>//</a:t>
            </a:r>
            <a:r>
              <a:rPr lang="zh-CN" altLang="en-US"/>
              <a:t>a moving average model uses past forecast errors in a regression-like model.</a:t>
            </a:r>
          </a:p>
          <a:p>
            <a:r>
              <a:rPr lang="en-US" altLang="zh-CN"/>
              <a:t>MA(q)</a:t>
            </a:r>
            <a:endParaRPr lang="zh-CN" altLang="en-US"/>
          </a:p>
          <a:p>
            <a:endParaRPr lang="zh-CN" altLang="en-US"/>
          </a:p>
          <a:p>
            <a:r>
              <a:rPr lang="en-US" altLang="zh-CN"/>
              <a:t>//</a:t>
            </a:r>
            <a:r>
              <a:rPr lang="zh-CN" altLang="en-US"/>
              <a:t> combine differencing with autoregression and a moving average model, we obtain a non-seasonal ARIMA model.</a:t>
            </a:r>
          </a:p>
          <a:p>
            <a:r>
              <a:rPr lang="en-US" altLang="zh-CN"/>
              <a:t>y't is the differenced series </a:t>
            </a:r>
          </a:p>
          <a:p>
            <a:r>
              <a:rPr lang="zh-CN" altLang="en-US"/>
              <a:t>The “predictors” on the right hand side include both lagged values of  </a:t>
            </a:r>
            <a:r>
              <a:rPr lang="en-US" altLang="zh-CN"/>
              <a:t>y_t</a:t>
            </a:r>
            <a:r>
              <a:rPr lang="zh-CN" altLang="en-US"/>
              <a:t> and lagged errors</a:t>
            </a:r>
          </a:p>
          <a:p>
            <a:r>
              <a:rPr lang="en-US" altLang="zh-CN"/>
              <a:t>ARIMA(p,d,q)</a:t>
            </a:r>
          </a:p>
          <a:p>
            <a:r>
              <a:rPr lang="en-US" altLang="zh-CN"/>
              <a:t>p</a:t>
            </a:r>
          </a:p>
          <a:p>
            <a:r>
              <a:rPr lang="en-US" altLang="zh-CN"/>
              <a:t>=</a:t>
            </a:r>
          </a:p>
          <a:p>
            <a:r>
              <a:rPr lang="en-US" altLang="zh-CN"/>
              <a:t> 	order of the autoregressive part;</a:t>
            </a:r>
          </a:p>
          <a:p>
            <a:r>
              <a:rPr lang="en-US" altLang="zh-CN"/>
              <a:t>d</a:t>
            </a:r>
          </a:p>
          <a:p>
            <a:r>
              <a:rPr lang="en-US" altLang="zh-CN"/>
              <a:t>=</a:t>
            </a:r>
          </a:p>
          <a:p>
            <a:r>
              <a:rPr lang="en-US" altLang="zh-CN"/>
              <a:t>degree of first differencing involved;</a:t>
            </a:r>
          </a:p>
          <a:p>
            <a:r>
              <a:rPr lang="en-US" altLang="zh-CN"/>
              <a:t>q</a:t>
            </a:r>
          </a:p>
          <a:p>
            <a:r>
              <a:rPr lang="en-US" altLang="zh-CN"/>
              <a:t>=</a:t>
            </a:r>
          </a:p>
          <a:p>
            <a:r>
              <a:rPr lang="en-US" altLang="zh-CN"/>
              <a:t>order of the moving average part.</a:t>
            </a:r>
          </a:p>
          <a:p>
            <a:r>
              <a:rPr lang="zh-CN" altLang="en-US"/>
              <a:t>Forecast for y at time t = constant</a:t>
            </a:r>
          </a:p>
          <a:p>
            <a:r>
              <a:rPr lang="zh-CN" altLang="en-US"/>
              <a:t>+ weighted sum of the last p values of y</a:t>
            </a:r>
          </a:p>
          <a:p>
            <a:r>
              <a:rPr lang="zh-CN" altLang="en-US"/>
              <a:t>+ weighted sum of the last q forecast errors</a:t>
            </a:r>
          </a:p>
          <a:p>
            <a:endParaRPr lang="zh-CN" altLang="en-US"/>
          </a:p>
          <a:p>
            <a:endParaRPr lang="zh-CN" altLang="en-US"/>
          </a:p>
          <a:p>
            <a:r>
              <a:rPr lang="zh-CN" altLang="en-US"/>
              <a:t>MA is the present value of a series, which is defined as a linear combination of past errors</a:t>
            </a:r>
          </a:p>
          <a:p>
            <a:endParaRPr lang="zh-CN" altLang="en-US"/>
          </a:p>
          <a:p>
            <a:endParaRPr lang="zh-CN" altLang="en-US"/>
          </a:p>
          <a:p>
            <a:r>
              <a:rPr lang="en-US" altLang="zh-CN"/>
              <a:t>\\The SARIMA extension of ARIMA that explicitly models the seasonal element in univariate data.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data used in this work refer the daily and cumulative number of confirmed COVID-19 cases in Saudi Arabia, and are collected from the official website of Saudi Ministry of Health (https://covid19.moh.gov.sa). They contain information about the daily and cumulative number of infected cases in Saudi Arabia from March 2, 2020 to April 20, 2020. </a:t>
            </a:r>
          </a:p>
          <a:p>
            <a:endParaRPr lang="zh-CN" altLang="en-US"/>
          </a:p>
          <a:p>
            <a:r>
              <a:rPr lang="zh-CN" altLang="en-US"/>
              <a:t>data from COVID-19 Data Repository by the Center for Systems Science and Engineering (CSSE) at Johns Hopkins University (https://github.com/CSSEGISandData/COVID-19). It provides cleaned time series data (one case report per day) for covid-19 confirmed, covered, and deaths in Switzerland since Feb 14, 2020, till now. The data is relatively reliable since it is scrapped from the Switzerland Federal Office of Public Health FOPH(https://www.covid19.admin.ch/en/overview).</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autocorrelation plot tells</a:t>
            </a:r>
          </a:p>
          <a:p>
            <a:r>
              <a:rPr lang="en-US" altLang="zh-CN"/>
              <a:t>stationary &amp;not random, no apparent seasonality </a:t>
            </a:r>
          </a:p>
          <a:p>
            <a:r>
              <a:rPr lang="en-US" altLang="zh-CN">
                <a:sym typeface="+mn-ea"/>
              </a:rPr>
              <a:t>AR: Alternating positive and negative, decaying to zero</a:t>
            </a:r>
            <a:endParaRPr lang="en-US" altLang="zh-CN"/>
          </a:p>
          <a:p>
            <a:r>
              <a:rPr lang="en-US" altLang="zh-CN"/>
              <a:t>AR, ARMA , good fit </a:t>
            </a:r>
          </a:p>
          <a:p>
            <a:r>
              <a:rPr lang="en-US" altLang="zh-CN"/>
              <a:t>MA not </a:t>
            </a:r>
          </a:p>
          <a:p>
            <a:r>
              <a:rPr lang="en-US" altLang="zh-CN"/>
              <a:t>decay to zero , Series is stationary.</a:t>
            </a:r>
          </a:p>
          <a:p>
            <a:endParaRPr lang="en-US" altLang="zh-CN"/>
          </a:p>
          <a:p>
            <a:endParaRPr lang="en-US" altLang="zh-CN"/>
          </a:p>
          <a:p>
            <a:r>
              <a:rPr lang="en-US" altLang="zh-CN"/>
              <a:t>the p-value obtained was less than the significance level (p  &lt; 0.05) and the statistical ADF is lower than  the critical values at 10% ,so null hypothesis was rejected., no transformation on the original dataset is necessary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order p and q can be determined using the sample autocorrelation function (ACF), partial autocorrelation function (PACF),</a:t>
            </a:r>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ARIMA order selection based on AIC approach.</a:t>
            </a:r>
          </a:p>
          <a:p>
            <a:r>
              <a:rPr lang="zh-CN" altLang="en-US"/>
              <a:t>The parameters of ARIMA model were chosen based on the value of Akaike information criterion (AIC) which is given by (7)</a:t>
            </a:r>
          </a:p>
          <a:p>
            <a:r>
              <a:rPr lang="zh-CN" altLang="en-US"/>
              <a:t>where n is the number of data observations, 𝑟=𝑝+𝑞+1 and 𝜎ˆ2𝑎 is the maximum likelihood prediction.</a:t>
            </a:r>
          </a:p>
          <a:p>
            <a:r>
              <a:rPr lang="zh-CN" altLang="en-US"/>
              <a:t>the residuals of our model are uncorrelated and normally distributed with  </a:t>
            </a:r>
            <a:r>
              <a:rPr lang="en-US" altLang="zh-CN"/>
              <a:t>slightly less than </a:t>
            </a:r>
            <a:r>
              <a:rPr lang="zh-CN" altLang="en-US"/>
              <a:t> zero-mean. I </a:t>
            </a:r>
          </a:p>
          <a:p>
            <a:endParaRPr lang="zh-CN" altLang="en-US"/>
          </a:p>
          <a:p>
            <a:r>
              <a:rPr lang="zh-CN" altLang="en-US"/>
              <a:t>The normal distribution is symmetric, so it has no skew (the mean is equal to the median).</a:t>
            </a:r>
            <a:r>
              <a:rPr lang="en-US" altLang="zh-CN"/>
              <a:t>a llittle bit skewed to the right </a:t>
            </a:r>
            <a:endParaRPr lang="zh-CN" altLang="en-US"/>
          </a:p>
          <a:p>
            <a:r>
              <a:rPr lang="zh-CN" altLang="en-US"/>
              <a:t>On a Q-Q plot normally distributed data appears as roughly a straight line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tansform: dftest = adfuller((log_series.diff().diff()).dropna(), autolag='AIC')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Compartmental models are a very general modelling technique. They are often applied to the mathematical modelling of infectious diseases. The population is assigned to compartments with labels – for example, S, I, or R, (Susceptible, Infectious, or Recovered).</a:t>
            </a:r>
          </a:p>
        </p:txBody>
      </p:sp>
    </p:spTree>
    <p:extLst>
      <p:ext uri="{BB962C8B-B14F-4D97-AF65-F5344CB8AC3E}">
        <p14:creationId xmlns:p14="http://schemas.microsoft.com/office/powerpoint/2010/main" val="3314273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34</a:t>
            </a:fld>
            <a:endParaRPr kumimoji="1" lang="zh-CN" altLang="en-US"/>
          </a:p>
        </p:txBody>
      </p:sp>
    </p:spTree>
    <p:extLst>
      <p:ext uri="{BB962C8B-B14F-4D97-AF65-F5344CB8AC3E}">
        <p14:creationId xmlns:p14="http://schemas.microsoft.com/office/powerpoint/2010/main" val="3199564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To study the impact of the COVID epidemic on society, we have to distinguish two opinions about COVID data.</a:t>
            </a:r>
          </a:p>
          <a:p>
            <a:r>
              <a:rPr kumimoji="1" lang="de-CH" altLang="zh-CN"/>
              <a:t>First, we regard COVID as an intervention or event. That is to say, we don’t really care about the new cases, the death every day. What really matters for us is when the intervention have an effect on target social indicator. In this scenario</a:t>
            </a:r>
            <a:r>
              <a:rPr kumimoji="1" lang="zh-CN" altLang="en-US"/>
              <a:t>， </a:t>
            </a:r>
            <a:r>
              <a:rPr kumimoji="1" lang="en-US" altLang="zh-CN"/>
              <a:t>we use interrupted time series method.</a:t>
            </a:r>
          </a:p>
          <a:p>
            <a:r>
              <a:rPr kumimoji="1" lang="en-US" altLang="zh-CN"/>
              <a:t>Second, we really care about the new cases, death, vaccination each day. They are more like independent variables and have a direct impact on social indicator.</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35</a:t>
            </a:fld>
            <a:endParaRPr kumimoji="1" lang="zh-CN" altLang="en-US"/>
          </a:p>
        </p:txBody>
      </p:sp>
    </p:spTree>
    <p:extLst>
      <p:ext uri="{BB962C8B-B14F-4D97-AF65-F5344CB8AC3E}">
        <p14:creationId xmlns:p14="http://schemas.microsoft.com/office/powerpoint/2010/main" val="398780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Interrupted time series analysis doesn’t have much more things than ordinary time series analysis.</a:t>
            </a:r>
          </a:p>
          <a:p>
            <a:r>
              <a:rPr kumimoji="1" lang="en-US" altLang="zh-CN"/>
              <a:t>It’s used to analyze long-term trend change for a time analysis.</a:t>
            </a:r>
          </a:p>
          <a:p>
            <a:r>
              <a:rPr kumimoji="1" lang="en-US" altLang="zh-CN"/>
              <a:t>Notice the point of intervention is emphasized in the definition.</a:t>
            </a:r>
          </a:p>
          <a:p>
            <a:endParaRPr kumimoji="1" lang="en-US" altLang="zh-CN"/>
          </a:p>
          <a:p>
            <a:r>
              <a:rPr kumimoji="1" lang="en-US" altLang="zh-CN"/>
              <a:t>interrupted time series analysis is always used in policy research, such as health intervention. Just</a:t>
            </a:r>
            <a:r>
              <a:rPr kumimoji="1" lang="zh-CN" altLang="en-US"/>
              <a:t> </a:t>
            </a:r>
            <a:r>
              <a:rPr kumimoji="1" lang="en-US" altLang="zh-CN"/>
              <a:t>like the questions we‘re interested in here.</a:t>
            </a:r>
          </a:p>
          <a:p>
            <a:r>
              <a:rPr lang="de-CH" altLang="zh-CN" sz="1200" b="0" i="0" kern="1200">
                <a:solidFill>
                  <a:schemeClr val="tx1"/>
                </a:solidFill>
                <a:effectLst/>
                <a:latin typeface="+mn-lt"/>
                <a:ea typeface="+mn-ea"/>
                <a:cs typeface="+mn-cs"/>
              </a:rPr>
              <a:t>ITSA is considered one of the best designs for establishing causality when RCT are feasible.</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36</a:t>
            </a:fld>
            <a:endParaRPr kumimoji="1" lang="zh-CN" altLang="en-US"/>
          </a:p>
        </p:txBody>
      </p:sp>
    </p:spTree>
    <p:extLst>
      <p:ext uri="{BB962C8B-B14F-4D97-AF65-F5344CB8AC3E}">
        <p14:creationId xmlns:p14="http://schemas.microsoft.com/office/powerpoint/2010/main" val="2718833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a:latin typeface="Cambria Math" panose="02040503050406030204" pitchFamily="18" charset="0"/>
              </a:rPr>
              <a:t>In our discussion, we only use the basic tools for interrupted time series analysis. We use 2 components: segment regression &amp; ARIMA. </a:t>
            </a:r>
          </a:p>
          <a:p>
            <a:endParaRPr lang="en-US" altLang="zh-CN" sz="1200" b="0" i="0">
              <a:latin typeface="Cambria Math" panose="02040503050406030204" pitchFamily="18" charset="0"/>
            </a:endParaRPr>
          </a:p>
          <a:p>
            <a:r>
              <a:rPr lang="en-US" altLang="zh-CN" sz="1200" b="0" i="0">
                <a:latin typeface="Cambria Math" panose="02040503050406030204" pitchFamily="18" charset="0"/>
              </a:rPr>
              <a:t>segment regression reflects the long-term trends.It needs to define type of impact and the exact intervention time.</a:t>
            </a:r>
          </a:p>
          <a:p>
            <a:r>
              <a:rPr lang="en-US" altLang="zh-CN" sz="1200" b="0" i="0">
                <a:latin typeface="Cambria Math" panose="02040503050406030204" pitchFamily="18" charset="0"/>
              </a:rPr>
              <a:t>For the type of impact, the two most commonly used are step change and ramp, as shown here. The first one is the step, add a level forever. The second one is the ramp, change the slope. </a:t>
            </a:r>
          </a:p>
          <a:p>
            <a:r>
              <a:rPr lang="en-US" altLang="zh-CN" sz="1200" b="0" i="0">
                <a:latin typeface="Cambria Math" panose="02040503050406030204" pitchFamily="18" charset="0"/>
              </a:rPr>
              <a:t>The third one has both a ramp and a step change.</a:t>
            </a:r>
          </a:p>
          <a:p>
            <a:r>
              <a:rPr lang="en-US" altLang="zh-CN" sz="1200" b="0" i="0" kern="1200">
                <a:solidFill>
                  <a:schemeClr val="tx1"/>
                </a:solidFill>
                <a:effectLst/>
                <a:latin typeface="Cambria Math" panose="02040503050406030204" pitchFamily="18" charset="0"/>
                <a:ea typeface="+mn-ea"/>
                <a:cs typeface="+mn-cs"/>
              </a:rPr>
              <a:t>The delay of intervention, as an external parameter, is critical in ITSA. We </a:t>
            </a:r>
            <a:r>
              <a:rPr lang="de-CH" altLang="zh-CN" sz="1200" b="0" i="0" kern="1200">
                <a:solidFill>
                  <a:schemeClr val="tx1"/>
                </a:solidFill>
                <a:effectLst/>
                <a:latin typeface="+mn-lt"/>
                <a:ea typeface="+mn-ea"/>
                <a:cs typeface="+mn-cs"/>
              </a:rPr>
              <a:t>prefer short-term outcomes expected to change either </a:t>
            </a:r>
            <a:r>
              <a:rPr lang="de-CH" altLang="zh-CN" sz="1200" b="0" i="1" kern="1200">
                <a:solidFill>
                  <a:schemeClr val="tx1"/>
                </a:solidFill>
                <a:effectLst/>
                <a:latin typeface="+mn-lt"/>
                <a:ea typeface="+mn-ea"/>
                <a:cs typeface="+mn-cs"/>
              </a:rPr>
              <a:t>relatively quickly</a:t>
            </a:r>
            <a:r>
              <a:rPr lang="de-CH" altLang="zh-CN" sz="1200" b="0" i="0" kern="1200">
                <a:solidFill>
                  <a:schemeClr val="tx1"/>
                </a:solidFill>
                <a:effectLst/>
                <a:latin typeface="+mn-lt"/>
                <a:ea typeface="+mn-ea"/>
                <a:cs typeface="+mn-cs"/>
              </a:rPr>
              <a:t> after an intervention or after </a:t>
            </a:r>
            <a:r>
              <a:rPr lang="de-CH" altLang="zh-CN" sz="1200" b="0" i="1" kern="1200">
                <a:solidFill>
                  <a:schemeClr val="tx1"/>
                </a:solidFill>
                <a:effectLst/>
                <a:latin typeface="+mn-lt"/>
                <a:ea typeface="+mn-ea"/>
                <a:cs typeface="+mn-cs"/>
              </a:rPr>
              <a:t>a clearly defined lag</a:t>
            </a:r>
            <a:r>
              <a:rPr lang="de-CH" altLang="zh-CN" sz="1200" b="0" i="0" kern="1200">
                <a:solidFill>
                  <a:schemeClr val="tx1"/>
                </a:solidFill>
                <a:effectLst/>
                <a:latin typeface="+mn-lt"/>
                <a:ea typeface="+mn-ea"/>
                <a:cs typeface="+mn-cs"/>
              </a:rPr>
              <a:t>.</a:t>
            </a:r>
          </a:p>
          <a:p>
            <a:endParaRPr kumimoji="1" lang="en-US" altLang="zh-CN"/>
          </a:p>
          <a:p>
            <a:endParaRPr kumimoji="1" lang="en-US"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The ARIMA component is just the ordinary ARIMA. It is used to solve problems for seasonality and auto-correlation.</a:t>
            </a:r>
          </a:p>
          <a:p>
            <a:r>
              <a:rPr lang="de-CH" altLang="zh-CN" sz="1200" b="0" i="0" kern="1200">
                <a:solidFill>
                  <a:schemeClr val="tx1"/>
                </a:solidFill>
                <a:effectLst/>
                <a:latin typeface="+mn-lt"/>
                <a:ea typeface="+mn-ea"/>
                <a:cs typeface="+mn-cs"/>
              </a:rPr>
              <a:t>We have to mention that seasonality indeed causes problems in unbalanced short time series.</a:t>
            </a:r>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37</a:t>
            </a:fld>
            <a:endParaRPr kumimoji="1" lang="zh-CN" altLang="en-US"/>
          </a:p>
        </p:txBody>
      </p:sp>
    </p:spTree>
    <p:extLst>
      <p:ext uri="{BB962C8B-B14F-4D97-AF65-F5344CB8AC3E}">
        <p14:creationId xmlns:p14="http://schemas.microsoft.com/office/powerpoint/2010/main" val="3959258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CH" altLang="zh-CN" sz="1200" b="0" i="0" kern="1200">
                <a:solidFill>
                  <a:schemeClr val="tx1"/>
                </a:solidFill>
                <a:effectLst/>
                <a:latin typeface="+mn-lt"/>
                <a:ea typeface="+mn-ea"/>
                <a:cs typeface="+mn-cs"/>
              </a:rPr>
              <a:t>Here, we list the central issues for ITSA that we should care about.</a:t>
            </a: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First, it is about the date event. Many researchers recommend against the use of ITSA in not clearly defined occurence of the event. If the date event is problematic, we will have problems while modeling.</a:t>
            </a: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Second, choose indicator. Our indicator may not really represent the conclusion we want to get. For example, the google trend in China can hardly reveal anything. Because Google is not available in China,</a:t>
            </a: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Third, the rival explanation. Society is a complex system. Every phenomenon can have many explanations</a:t>
            </a:r>
            <a:r>
              <a:rPr lang="en-US" altLang="zh-CN" sz="1200" b="0" i="0" kern="1200">
                <a:solidFill>
                  <a:schemeClr val="tx1"/>
                </a:solidFill>
                <a:effectLst/>
                <a:latin typeface="+mn-lt"/>
                <a:ea typeface="+mn-ea"/>
                <a:cs typeface="+mn-cs"/>
              </a:rPr>
              <a:t>. We can not get correct conclusion if we ignore some important factors.</a:t>
            </a:r>
            <a:endParaRPr lang="de-CH" altLang="zh-CN" sz="1200" b="0" i="0" kern="1200">
              <a:solidFill>
                <a:schemeClr val="tx1"/>
              </a:solidFill>
              <a:effectLst/>
              <a:latin typeface="+mn-lt"/>
              <a:ea typeface="+mn-ea"/>
              <a:cs typeface="+mn-cs"/>
            </a:endParaRP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So what should we solve these problems? The only principle is to refer to independent data source, information source and existing researches. That is to say, we cannot determine the event date just by our eyes and our models to avoid overfittiing.</a:t>
            </a:r>
          </a:p>
        </p:txBody>
      </p:sp>
      <p:sp>
        <p:nvSpPr>
          <p:cNvPr id="4" name="灯片编号占位符 3"/>
          <p:cNvSpPr>
            <a:spLocks noGrp="1"/>
          </p:cNvSpPr>
          <p:nvPr>
            <p:ph type="sldNum" sz="quarter" idx="5"/>
          </p:nvPr>
        </p:nvSpPr>
        <p:spPr/>
        <p:txBody>
          <a:bodyPr/>
          <a:lstStyle/>
          <a:p>
            <a:fld id="{75903084-ED8C-D646-BE3A-652065C1555F}" type="slidenum">
              <a:t>38</a:t>
            </a:fld>
            <a:endParaRPr kumimoji="1" lang="zh-CN" altLang="en-US"/>
          </a:p>
        </p:txBody>
      </p:sp>
    </p:spTree>
    <p:extLst>
      <p:ext uri="{BB962C8B-B14F-4D97-AF65-F5344CB8AC3E}">
        <p14:creationId xmlns:p14="http://schemas.microsoft.com/office/powerpoint/2010/main" val="2630069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 our project, we work on the two dataset. We mainly deal with zoom data on Google Trend and take unemployment data on OECD as appendix.</a:t>
            </a:r>
          </a:p>
          <a:p>
            <a:r>
              <a:rPr kumimoji="1" lang="en-US" altLang="zh-CN"/>
              <a:t>The two datasets are selected becase they are complementary</a:t>
            </a:r>
            <a:r>
              <a:rPr kumimoji="1" lang="zh-CN" altLang="en-US"/>
              <a:t> </a:t>
            </a:r>
            <a:r>
              <a:rPr kumimoji="1" lang="en-US" altLang="zh-CN"/>
              <a:t>in issues of ITSA.</a:t>
            </a:r>
          </a:p>
          <a:p>
            <a:endParaRPr kumimoji="1" lang="en-US" altLang="zh-CN"/>
          </a:p>
          <a:p>
            <a:r>
              <a:rPr kumimoji="1" lang="en-US" altLang="zh-CN"/>
              <a:t>For zoom data, it’s easy to date event and exclude rival explanation because there is nearly no lag at all. But choosing indicator is not difficult, because there is gap between search &amp; usage.</a:t>
            </a:r>
          </a:p>
          <a:p>
            <a:endParaRPr kumimoji="1" lang="en-US" altLang="zh-CN"/>
          </a:p>
          <a:p>
            <a:r>
              <a:rPr kumimoji="1" lang="en-US" altLang="zh-CN"/>
              <a:t>For unemployment data, it’s easy to choose the indicator, because OECD is very authortative. But it is very difficult to date event and exclude rival explanation. Because the economic mechanism is very complicated.</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39</a:t>
            </a:fld>
            <a:endParaRPr kumimoji="1" lang="zh-CN" altLang="en-US"/>
          </a:p>
        </p:txBody>
      </p:sp>
    </p:spTree>
    <p:extLst>
      <p:ext uri="{BB962C8B-B14F-4D97-AF65-F5344CB8AC3E}">
        <p14:creationId xmlns:p14="http://schemas.microsoft.com/office/powerpoint/2010/main" val="439021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 our analysis process, we follow the pipeline here.</a:t>
            </a:r>
          </a:p>
          <a:p>
            <a:endParaRPr kumimoji="1" lang="en-US" altLang="zh-CN"/>
          </a:p>
          <a:p>
            <a:r>
              <a:rPr kumimoji="1" lang="en-US" altLang="zh-CN"/>
              <a:t>First, ## READ</a:t>
            </a:r>
          </a:p>
          <a:p>
            <a:r>
              <a:rPr kumimoji="1" lang="en-US" altLang="zh-CN"/>
              <a:t>Second, ## READ</a:t>
            </a:r>
          </a:p>
          <a:p>
            <a:r>
              <a:rPr kumimoji="1" lang="en-US" altLang="zh-CN"/>
              <a:t>Third, ## estimarte model, using information criteria to select the best model.</a:t>
            </a:r>
          </a:p>
          <a:p>
            <a:r>
              <a:rPr kumimoji="1" lang="en-US" altLang="zh-CN"/>
              <a:t>Fourth, ## READ.</a:t>
            </a:r>
          </a:p>
          <a:p>
            <a:endParaRPr kumimoji="1" lang="en-US" altLang="zh-CN"/>
          </a:p>
          <a:p>
            <a:r>
              <a:rPr kumimoji="1" lang="en-US" altLang="zh-CN"/>
              <a:t>Notice, due to our segmented linear regression component, the procedure of differencing is</a:t>
            </a:r>
            <a:r>
              <a:rPr kumimoji="1" lang="zh-CN" altLang="en-US"/>
              <a:t> </a:t>
            </a:r>
            <a:r>
              <a:rPr kumimoji="1" lang="en-US" altLang="zh-CN"/>
              <a:t>omitted. </a:t>
            </a:r>
          </a:p>
        </p:txBody>
      </p:sp>
      <p:sp>
        <p:nvSpPr>
          <p:cNvPr id="4" name="灯片编号占位符 3"/>
          <p:cNvSpPr>
            <a:spLocks noGrp="1"/>
          </p:cNvSpPr>
          <p:nvPr>
            <p:ph type="sldNum" sz="quarter" idx="5"/>
          </p:nvPr>
        </p:nvSpPr>
        <p:spPr/>
        <p:txBody>
          <a:bodyPr/>
          <a:lstStyle/>
          <a:p>
            <a:fld id="{75903084-ED8C-D646-BE3A-652065C1555F}" type="slidenum">
              <a:t>40</a:t>
            </a:fld>
            <a:endParaRPr kumimoji="1" lang="zh-CN" altLang="en-US"/>
          </a:p>
        </p:txBody>
      </p:sp>
    </p:spTree>
    <p:extLst>
      <p:ext uri="{BB962C8B-B14F-4D97-AF65-F5344CB8AC3E}">
        <p14:creationId xmlns:p14="http://schemas.microsoft.com/office/powerpoint/2010/main" val="2787801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In this page, we formulate our problem and explain how we deal with the issues.</a:t>
            </a:r>
          </a:p>
          <a:p>
            <a:r>
              <a:rPr kumimoji="1" lang="de-CH" altLang="zh-CN"/>
              <a:t>The causal graph is our assumption of COVID’s impact on zoom utilization.</a:t>
            </a:r>
          </a:p>
          <a:p>
            <a:r>
              <a:rPr kumimoji="1" lang="de-CH" altLang="zh-CN"/>
              <a:t>And the question we want to ask is How does the SAH policy influence on the ultilize of Zoom, which represent people' change in work-coordinate way.</a:t>
            </a:r>
          </a:p>
          <a:p>
            <a:endParaRPr kumimoji="1" lang="de-CH" altLang="zh-CN"/>
          </a:p>
          <a:p>
            <a:r>
              <a:rPr kumimoji="1" lang="de-CH" altLang="zh-CN"/>
              <a:t>We answer the questions step by step.</a:t>
            </a:r>
          </a:p>
          <a:p>
            <a:r>
              <a:rPr kumimoji="1" lang="de-CH" altLang="zh-CN"/>
              <a:t>Is it appropriate to use ITSA? I think so because we have a clear event date for SAH policy. ITSA is common in policy researches.</a:t>
            </a:r>
          </a:p>
          <a:p>
            <a:r>
              <a:rPr kumimoji="1" lang="de-CH" altLang="zh-CN"/>
              <a:t>What is the shape of impact here. We think it should have both step and ramp. It’s about people’s long-term habits for working &amp; communication style, so there is a step.</a:t>
            </a:r>
          </a:p>
          <a:p>
            <a:r>
              <a:rPr kumimoji="1" lang="de-CH" altLang="zh-CN"/>
              <a:t>After the pulse of policy, the popularity should regress to reasonable value, so there is a ramp.</a:t>
            </a:r>
          </a:p>
          <a:p>
            <a:endParaRPr kumimoji="1" lang="de-CH" altLang="zh-CN"/>
          </a:p>
          <a:p>
            <a:r>
              <a:rPr kumimoji="1" lang="de-CH" altLang="zh-CN"/>
              <a:t>The right section clarify how we implement the data selection.</a:t>
            </a:r>
          </a:p>
          <a:p>
            <a:endParaRPr kumimoji="1" lang="de-CH" altLang="zh-CN"/>
          </a:p>
          <a:p>
            <a:r>
              <a:rPr kumimoji="1" lang="de-CH" altLang="zh-CN"/>
              <a:t>The Starting Date is not very important, we use the date 5 years before now. The zoom is released on 2011. And there is an improvement to Data Collection System on 2016 for Google Trend. So we have to use data after 2016. The Data after it is also very stable intuitively. Theirfore the specific choice of starting date is not essential.</a:t>
            </a:r>
          </a:p>
          <a:p>
            <a:endParaRPr kumimoji="1" lang="de-CH" altLang="zh-CN"/>
          </a:p>
          <a:p>
            <a:r>
              <a:rPr kumimoji="1" lang="de-CH" altLang="zh-CN"/>
              <a:t>the impact effect comes mmediately. From our experience, courses are online on zoom if it is not in the classroom.</a:t>
            </a:r>
          </a:p>
          <a:p>
            <a:endParaRPr kumimoji="1" lang="de-CH" altLang="zh-CN"/>
          </a:p>
          <a:p>
            <a:r>
              <a:rPr kumimoji="1" lang="de-CH" altLang="zh-CN"/>
              <a:t>The related policies are cancelled in 2022 mostly from our reference. The SAH policy cancel at 2022-02-03. Therefore to be convenient, we just set the ending date before 2022. We also think that abandoning a little data before exact policy is wise.</a:t>
            </a:r>
          </a:p>
          <a:p>
            <a:endParaRPr kumimoji="1" lang="de-CH" altLang="zh-CN"/>
          </a:p>
          <a:p>
            <a:r>
              <a:rPr kumimoji="1" lang="de-CH" altLang="zh-CN"/>
              <a:t> Granularity: the policy intervention is on March 16th, Monday. The granularity of month is too coarse for mid-term happened intervention.</a:t>
            </a:r>
          </a:p>
          <a:p>
            <a:endParaRPr kumimoji="1" lang="de-CH" altLang="zh-CN"/>
          </a:p>
          <a:p>
            <a:r>
              <a:rPr kumimoji="1" lang="de-CH" altLang="zh-CN"/>
              <a:t>Why do we use Swiss Data? First, we are in Swiss. Second, Swiss has consistent policy.Thus we use Swiss Data for our analysis</a:t>
            </a:r>
          </a:p>
          <a:p>
            <a:endParaRPr kumimoji="1" lang="en-US" altLang="zh-CN"/>
          </a:p>
          <a:p>
            <a:r>
              <a:rPr kumimoji="1" lang="en-US" altLang="zh-CN"/>
              <a:t>on the basis of these issues, more data is better from the perspective of test and variance.</a:t>
            </a:r>
          </a:p>
        </p:txBody>
      </p:sp>
      <p:sp>
        <p:nvSpPr>
          <p:cNvPr id="4" name="灯片编号占位符 3"/>
          <p:cNvSpPr>
            <a:spLocks noGrp="1"/>
          </p:cNvSpPr>
          <p:nvPr>
            <p:ph type="sldNum" sz="quarter" idx="5"/>
          </p:nvPr>
        </p:nvSpPr>
        <p:spPr/>
        <p:txBody>
          <a:bodyPr/>
          <a:lstStyle/>
          <a:p>
            <a:fld id="{75903084-ED8C-D646-BE3A-652065C1555F}" type="slidenum">
              <a:t>41</a:t>
            </a:fld>
            <a:endParaRPr kumimoji="1" lang="zh-CN" altLang="en-US"/>
          </a:p>
        </p:txBody>
      </p:sp>
    </p:spTree>
    <p:extLst>
      <p:ext uri="{BB962C8B-B14F-4D97-AF65-F5344CB8AC3E}">
        <p14:creationId xmlns:p14="http://schemas.microsoft.com/office/powerpoint/2010/main" val="1337887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This is the time series for zoom data on Google Trend for Switzerland and Israel.</a:t>
            </a:r>
          </a:p>
          <a:p>
            <a:endParaRPr kumimoji="1" lang="de-CH" altLang="zh-CN"/>
          </a:p>
          <a:p>
            <a:r>
              <a:rPr kumimoji="1" lang="de-CH" altLang="zh-CN"/>
              <a:t>we use the log-transformation. Because the absolute difference between our data is very large. log-transformation can protect ordinary data from outliers.</a:t>
            </a:r>
          </a:p>
          <a:p>
            <a:r>
              <a:rPr kumimoji="1" lang="de-CH" altLang="zh-CN"/>
              <a:t>Besides the variance is highly Heterogeneous before and after intervention, so log-transformation can stabilize the variance.</a:t>
            </a:r>
          </a:p>
          <a:p>
            <a:endParaRPr kumimoji="1" lang="de-CH" altLang="zh-CN"/>
          </a:p>
          <a:p>
            <a:r>
              <a:rPr kumimoji="1" lang="de-CH" altLang="zh-CN"/>
              <a:t>we use Gauss Distribution instead of Poisson Distribution, even though the data is actually counting data. We have 3 consideration:</a:t>
            </a:r>
          </a:p>
          <a:p>
            <a:r>
              <a:rPr kumimoji="1" lang="de-CH" altLang="zh-CN"/>
              <a:t>First, the original number of counting is unavailable.</a:t>
            </a:r>
          </a:p>
          <a:p>
            <a:r>
              <a:rPr kumimoji="1" lang="de-CH" altLang="zh-CN"/>
              <a:t>Second, we believe the counting number is large enough for similar analysis with Gauss.</a:t>
            </a:r>
          </a:p>
          <a:p>
            <a:r>
              <a:rPr kumimoji="1" lang="de-CH" altLang="zh-CN"/>
              <a:t>Third, we have used log-transformation.</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42</a:t>
            </a:fld>
            <a:endParaRPr kumimoji="1" lang="zh-CN" altLang="en-US"/>
          </a:p>
        </p:txBody>
      </p:sp>
    </p:spTree>
    <p:extLst>
      <p:ext uri="{BB962C8B-B14F-4D97-AF65-F5344CB8AC3E}">
        <p14:creationId xmlns:p14="http://schemas.microsoft.com/office/powerpoint/2010/main" val="740143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This is our model fitting and model selection section. We select model based on AIC and parsimony. We accept the model when it can pass the Box test.</a:t>
            </a:r>
          </a:p>
          <a:p>
            <a:endParaRPr kumimoji="1" lang="en-US" altLang="zh-CN"/>
          </a:p>
          <a:p>
            <a:r>
              <a:rPr kumimoji="1" lang="en-US" altLang="zh-CN"/>
              <a:t>Here is our final model. The time series works well. all parameters are significant. The autocorrelation function is not unaccepble. The analysis of residence show it could be regarded as white noise. That is to say every assumption meets the data.</a:t>
            </a:r>
          </a:p>
          <a:p>
            <a:endParaRPr kumimoji="1" lang="en-US" altLang="zh-CN"/>
          </a:p>
          <a:p>
            <a:r>
              <a:rPr kumimoji="1" lang="en-US" altLang="zh-CN"/>
              <a:t>We have tried larger p and q. And more complex model here will not decrease AIC. The parameter will not be significant at all.</a:t>
            </a:r>
          </a:p>
          <a:p>
            <a:endParaRPr kumimoji="1" lang="en-US" altLang="zh-CN"/>
          </a:p>
          <a:p>
            <a:r>
              <a:rPr kumimoji="1" lang="en-US" altLang="zh-CN"/>
              <a:t>We also try removing the time term for eliminating long-term increasing trend, AIC will increase. Therefore the general trend for time is not neclectable, even for data before intervention.</a:t>
            </a:r>
          </a:p>
          <a:p>
            <a:endParaRPr kumimoji="1" lang="en-US" altLang="zh-CN"/>
          </a:p>
        </p:txBody>
      </p:sp>
      <p:sp>
        <p:nvSpPr>
          <p:cNvPr id="4" name="灯片编号占位符 3"/>
          <p:cNvSpPr>
            <a:spLocks noGrp="1"/>
          </p:cNvSpPr>
          <p:nvPr>
            <p:ph type="sldNum" sz="quarter" idx="5"/>
          </p:nvPr>
        </p:nvSpPr>
        <p:spPr/>
        <p:txBody>
          <a:bodyPr/>
          <a:lstStyle/>
          <a:p>
            <a:fld id="{75903084-ED8C-D646-BE3A-652065C1555F}" type="slidenum">
              <a:t>43</a:t>
            </a:fld>
            <a:endParaRPr kumimoji="1" lang="zh-CN" altLang="en-US"/>
          </a:p>
        </p:txBody>
      </p:sp>
    </p:spTree>
    <p:extLst>
      <p:ext uri="{BB962C8B-B14F-4D97-AF65-F5344CB8AC3E}">
        <p14:creationId xmlns:p14="http://schemas.microsoft.com/office/powerpoint/2010/main" val="139705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Compartmental models are a very general modelling technique. They are often applied to the mathematical modelling of infectious diseases. The population is assigned to compartments with labels – for example, S, I, or R, (Susceptible, Infectious, or Recovered).</a:t>
            </a:r>
          </a:p>
        </p:txBody>
      </p:sp>
    </p:spTree>
    <p:extLst>
      <p:ext uri="{BB962C8B-B14F-4D97-AF65-F5344CB8AC3E}">
        <p14:creationId xmlns:p14="http://schemas.microsoft.com/office/powerpoint/2010/main" val="2973609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Here we also try the seasonal model.</a:t>
            </a:r>
          </a:p>
          <a:p>
            <a:endParaRPr kumimoji="1" lang="de-CH" altLang="zh-CN"/>
          </a:p>
          <a:p>
            <a:r>
              <a:rPr kumimoji="1" lang="de-CH" altLang="zh-CN"/>
              <a:t>The seasonality could decrease AIC slightly and the p-value for Box-Ljung test can also be slightly bigger.</a:t>
            </a:r>
          </a:p>
          <a:p>
            <a:r>
              <a:rPr kumimoji="1" lang="de-CH" altLang="zh-CN"/>
              <a:t>We have more chance to admit the residuals are white noise.</a:t>
            </a:r>
          </a:p>
          <a:p>
            <a:r>
              <a:rPr kumimoji="1" lang="de-CH" altLang="zh-CN"/>
              <a:t>Thus we could say considering the seasonal effect improve the model slightly.</a:t>
            </a:r>
          </a:p>
          <a:p>
            <a:r>
              <a:rPr kumimoji="1" lang="de-CH" altLang="zh-CN"/>
              <a:t>Due to the parsimony, we regard it as a candidate model.</a:t>
            </a:r>
          </a:p>
          <a:p>
            <a:endParaRPr kumimoji="1" lang="de-CH" altLang="zh-CN"/>
          </a:p>
          <a:p>
            <a:r>
              <a:rPr kumimoji="1" lang="de-CH" altLang="zh-CN"/>
              <a:t>In our experience, there should be seasonality for our data.</a:t>
            </a:r>
          </a:p>
          <a:p>
            <a:r>
              <a:rPr kumimoji="1" lang="de-CH" altLang="zh-CN"/>
              <a:t>Because, one heavy use of zoom is online course.As is known, there is no online course in summer and winter vacation.</a:t>
            </a:r>
          </a:p>
          <a:p>
            <a:r>
              <a:rPr kumimoji="1" lang="de-CH" altLang="zh-CN"/>
              <a:t>Therefore there should be a seasonality.</a:t>
            </a:r>
          </a:p>
        </p:txBody>
      </p:sp>
      <p:sp>
        <p:nvSpPr>
          <p:cNvPr id="4" name="灯片编号占位符 3"/>
          <p:cNvSpPr>
            <a:spLocks noGrp="1"/>
          </p:cNvSpPr>
          <p:nvPr>
            <p:ph type="sldNum" sz="quarter" idx="5"/>
          </p:nvPr>
        </p:nvSpPr>
        <p:spPr/>
        <p:txBody>
          <a:bodyPr/>
          <a:lstStyle/>
          <a:p>
            <a:fld id="{75903084-ED8C-D646-BE3A-652065C1555F}" type="slidenum">
              <a:t>44</a:t>
            </a:fld>
            <a:endParaRPr kumimoji="1" lang="zh-CN" altLang="en-US"/>
          </a:p>
        </p:txBody>
      </p:sp>
    </p:spTree>
    <p:extLst>
      <p:ext uri="{BB962C8B-B14F-4D97-AF65-F5344CB8AC3E}">
        <p14:creationId xmlns:p14="http://schemas.microsoft.com/office/powerpoint/2010/main" val="4283890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buFont typeface="Arial" panose="020B0604020202020204" pitchFamily="34" charset="0"/>
              <a:buNone/>
            </a:pPr>
            <a:r>
              <a:rPr kumimoji="1" lang="en-US" altLang="zh-CN"/>
              <a:t>It is about our ITSA on Israel data. We repeat the above process.</a:t>
            </a:r>
          </a:p>
          <a:p>
            <a:pPr marL="0" lvl="0" indent="0">
              <a:buFont typeface="Arial" panose="020B0604020202020204" pitchFamily="34" charset="0"/>
              <a:buNone/>
            </a:pPr>
            <a:endParaRPr kumimoji="1" lang="en-US" altLang="zh-CN"/>
          </a:p>
          <a:p>
            <a:pPr marL="0" lvl="0" indent="0">
              <a:buFont typeface="Arial" panose="020B0604020202020204" pitchFamily="34" charset="0"/>
              <a:buNone/>
            </a:pPr>
            <a:r>
              <a:rPr kumimoji="1" lang="en-US" altLang="zh-CN"/>
              <a:t>The school closed on March 14, 2020. The Stay at Home Policy Start from March 19, 2020. We could use March 16 at intervention date.</a:t>
            </a:r>
          </a:p>
          <a:p>
            <a:pPr marL="0" lvl="0" indent="0">
              <a:buFont typeface="Arial" panose="020B0604020202020204" pitchFamily="34" charset="0"/>
              <a:buNone/>
            </a:pPr>
            <a:r>
              <a:rPr kumimoji="1" lang="en-US" altLang="zh-CN"/>
              <a:t>From the time pictures in page 9, we can know that the usage amount before intervention is too small to model.Therefore we only model the time series after intervention.</a:t>
            </a:r>
          </a:p>
          <a:p>
            <a:pPr marL="0" lvl="0" indent="0">
              <a:buFont typeface="Arial" panose="020B0604020202020204" pitchFamily="34" charset="0"/>
              <a:buNone/>
            </a:pPr>
            <a:endParaRPr kumimoji="1" lang="en-US" altLang="zh-CN"/>
          </a:p>
          <a:p>
            <a:pPr marL="0" lvl="0" indent="0">
              <a:buFont typeface="Arial" panose="020B0604020202020204" pitchFamily="34" charset="0"/>
              <a:buNone/>
            </a:pPr>
            <a:r>
              <a:rPr kumimoji="1" lang="en-US" altLang="zh-CN"/>
              <a:t>The final model for israel is presented. It has the same order with Switzerland and similar coefficients of the same magnitude.</a:t>
            </a:r>
          </a:p>
        </p:txBody>
      </p:sp>
      <p:sp>
        <p:nvSpPr>
          <p:cNvPr id="4" name="灯片编号占位符 3"/>
          <p:cNvSpPr>
            <a:spLocks noGrp="1"/>
          </p:cNvSpPr>
          <p:nvPr>
            <p:ph type="sldNum" sz="quarter" idx="5"/>
          </p:nvPr>
        </p:nvSpPr>
        <p:spPr/>
        <p:txBody>
          <a:bodyPr/>
          <a:lstStyle/>
          <a:p>
            <a:fld id="{75903084-ED8C-D646-BE3A-652065C1555F}" type="slidenum">
              <a:t>45</a:t>
            </a:fld>
            <a:endParaRPr kumimoji="1" lang="zh-CN" altLang="en-US"/>
          </a:p>
        </p:txBody>
      </p:sp>
    </p:spTree>
    <p:extLst>
      <p:ext uri="{BB962C8B-B14F-4D97-AF65-F5344CB8AC3E}">
        <p14:creationId xmlns:p14="http://schemas.microsoft.com/office/powerpoint/2010/main" val="1411883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Is indicator from Google Trend really meaningful for conclusion about utilization?</a:t>
            </a:r>
          </a:p>
          <a:p>
            <a:r>
              <a:rPr kumimoji="1" lang="de-CH" altLang="zh-CN"/>
              <a:t>To know this, we compare data from different sources. Notice the whole official data from zoom is not available. Or we will not use data on Google Trend.</a:t>
            </a:r>
          </a:p>
          <a:p>
            <a:endParaRPr kumimoji="1" lang="de-CH" altLang="zh-CN"/>
          </a:p>
          <a:p>
            <a:r>
              <a:rPr kumimoji="1" lang="de-CH" altLang="zh-CN"/>
              <a:t>Obviously, Search volume is neither proportional to daily users nor daily usage time. Our analysis does have some flaws</a:t>
            </a:r>
          </a:p>
          <a:p>
            <a:r>
              <a:rPr kumimoji="1" lang="de-CH" altLang="zh-CN"/>
              <a:t>In fact, the number of daily participants &amp; the meeting minutes are really meaningful anyway.</a:t>
            </a:r>
          </a:p>
          <a:p>
            <a:endParaRPr kumimoji="1" lang="de-CH" altLang="zh-CN"/>
          </a:p>
          <a:p>
            <a:r>
              <a:rPr kumimoji="1" lang="de-CH" altLang="zh-CN"/>
              <a:t>One explanation is that one central aim for search is to download. And if you have already had zoom on your computer, you will just click it instead of open chrome and counted by Google.</a:t>
            </a:r>
          </a:p>
          <a:p>
            <a:endParaRPr kumimoji="1" lang="de-CH" altLang="zh-CN"/>
          </a:p>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46</a:t>
            </a:fld>
            <a:endParaRPr kumimoji="1" lang="zh-CN" altLang="en-US"/>
          </a:p>
        </p:txBody>
      </p:sp>
    </p:spTree>
    <p:extLst>
      <p:ext uri="{BB962C8B-B14F-4D97-AF65-F5344CB8AC3E}">
        <p14:creationId xmlns:p14="http://schemas.microsoft.com/office/powerpoint/2010/main" val="2912278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There are also other issues we omit in our analysis process.</a:t>
            </a:r>
          </a:p>
          <a:p>
            <a:r>
              <a:rPr kumimoji="1" lang="en-US" altLang="zh-CN"/>
              <a:t>For example, the SAH policy is not stable at all. New strains came but we only consider the first</a:t>
            </a:r>
            <a:r>
              <a:rPr kumimoji="1" lang="zh-CN" altLang="en-US"/>
              <a:t> </a:t>
            </a:r>
            <a:r>
              <a:rPr kumimoji="1" lang="en-US" altLang="zh-CN"/>
              <a:t>outbreak.</a:t>
            </a:r>
          </a:p>
          <a:p>
            <a:r>
              <a:rPr kumimoji="1" lang="en-US" altLang="zh-CN"/>
              <a:t>Due to the changing circumstance, the SAH policy are implemented with different strength. We list some events about relaxing or strengthing restriction here.</a:t>
            </a:r>
          </a:p>
          <a:p>
            <a:endParaRPr kumimoji="1" lang="en-US" altLang="zh-CN"/>
          </a:p>
          <a:p>
            <a:r>
              <a:rPr kumimoji="1" lang="en-US" altLang="zh-CN"/>
              <a:t>Besides, festivals will definely cause a drop on time series that we could not explain in our model. The passover has an extremely obvious drop on the search volume for zoom. the season is easy. Who have meetings and take courses on holiday?</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47</a:t>
            </a:fld>
            <a:endParaRPr kumimoji="1" lang="zh-CN" altLang="en-US"/>
          </a:p>
        </p:txBody>
      </p:sp>
    </p:spTree>
    <p:extLst>
      <p:ext uri="{BB962C8B-B14F-4D97-AF65-F5344CB8AC3E}">
        <p14:creationId xmlns:p14="http://schemas.microsoft.com/office/powerpoint/2010/main" val="1179428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We also test the uunemployment data for the whole OECD. There are two candiatateb model.</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48</a:t>
            </a:fld>
            <a:endParaRPr kumimoji="1" lang="zh-CN" altLang="en-US"/>
          </a:p>
        </p:txBody>
      </p:sp>
    </p:spTree>
    <p:extLst>
      <p:ext uri="{BB962C8B-B14F-4D97-AF65-F5344CB8AC3E}">
        <p14:creationId xmlns:p14="http://schemas.microsoft.com/office/powerpoint/2010/main" val="2435674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However, the pattern of Israel is quite different. </a:t>
            </a:r>
          </a:p>
          <a:p>
            <a:r>
              <a:rPr kumimoji="1" lang="en-US" altLang="zh-CN"/>
              <a:t>After survey, we find Israel have the unpaid leave policy.</a:t>
            </a:r>
          </a:p>
          <a:p>
            <a:r>
              <a:rPr kumimoji="1" lang="en-US" altLang="zh-CN"/>
              <a:t>Therefore many people choose unpaid leave and they are not counted by OECD.</a:t>
            </a:r>
          </a:p>
          <a:p>
            <a:r>
              <a:rPr kumimoji="1" lang="en-US" altLang="zh-CN"/>
              <a:t>This example shows that how important it is to have a concrete understanding of the policy.</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49</a:t>
            </a:fld>
            <a:endParaRPr kumimoji="1" lang="zh-CN" altLang="en-US"/>
          </a:p>
        </p:txBody>
      </p:sp>
    </p:spTree>
    <p:extLst>
      <p:ext uri="{BB962C8B-B14F-4D97-AF65-F5344CB8AC3E}">
        <p14:creationId xmlns:p14="http://schemas.microsoft.com/office/powerpoint/2010/main" val="344544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50</a:t>
            </a:fld>
            <a:endParaRPr kumimoji="1" lang="zh-CN" altLang="en-US"/>
          </a:p>
        </p:txBody>
      </p:sp>
    </p:spTree>
    <p:extLst>
      <p:ext uri="{BB962C8B-B14F-4D97-AF65-F5344CB8AC3E}">
        <p14:creationId xmlns:p14="http://schemas.microsoft.com/office/powerpoint/2010/main" val="629545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Hi,everyone</a:t>
            </a:r>
            <a:r>
              <a:rPr lang="en-US"/>
              <a:t>, I am </a:t>
            </a:r>
            <a:r>
              <a:rPr lang="en-US" err="1"/>
              <a:t>junling</a:t>
            </a:r>
            <a:r>
              <a:rPr lang="en-US"/>
              <a:t> wang, I am honored to introduce you about the seir model construction part of our study</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087143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SEIR  is a kind of </a:t>
            </a:r>
            <a:r>
              <a:rPr lang="zh-CN" altLang="en-US"/>
              <a:t>Compartmental models</a:t>
            </a:r>
            <a:r>
              <a:rPr lang="en-US" altLang="zh-CN"/>
              <a:t>.</a:t>
            </a:r>
            <a:r>
              <a:rPr lang="zh-CN" altLang="en-US"/>
              <a:t>They are often applied to the mathematical modelling of infectious diseases. The population is assigned to compartments with labels – for example, S, I, or R, (Susceptible, Infectious, or Recovered).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a:solidFill>
                  <a:srgbClr val="000000"/>
                </a:solidFill>
                <a:latin typeface="Calibri" panose="020F0502020204030204" pitchFamily="34" charset="0"/>
              </a:rPr>
              <a:t>so here we can see the equations of different kinds of compartmental models in epidemiology:</a:t>
            </a:r>
          </a:p>
          <a:p>
            <a:r>
              <a:rPr lang="en-US" sz="1800">
                <a:solidFill>
                  <a:srgbClr val="000000"/>
                </a:solidFill>
                <a:latin typeface="Calibri" panose="020F0502020204030204" pitchFamily="34" charset="0"/>
              </a:rPr>
              <a:t>The most basic one is SI model, which only consider the susceptible and infectious groups, so people who are infected cannot recover. some </a:t>
            </a:r>
            <a:r>
              <a:rPr lang="en-US" sz="1800" err="1">
                <a:solidFill>
                  <a:srgbClr val="000000"/>
                </a:solidFill>
                <a:latin typeface="Calibri" panose="020F0502020204030204" pitchFamily="34" charset="0"/>
              </a:rPr>
              <a:t>deseases</a:t>
            </a:r>
            <a:r>
              <a:rPr lang="en-US" sz="1800">
                <a:solidFill>
                  <a:srgbClr val="000000"/>
                </a:solidFill>
                <a:latin typeface="Calibri" panose="020F0502020204030204" pitchFamily="34" charset="0"/>
              </a:rPr>
              <a:t> like HIV are suitable for this model. as for the equation: so we can see that derivative of S with respect to time t is equal to negative beta S I, and beta is the rate of infectious.</a:t>
            </a:r>
          </a:p>
          <a:p>
            <a:r>
              <a:rPr lang="en-US" sz="1800">
                <a:solidFill>
                  <a:srgbClr val="000000"/>
                </a:solidFill>
                <a:latin typeface="Calibri" panose="020F0502020204030204" pitchFamily="34" charset="0"/>
              </a:rPr>
              <a:t>and then the derivative of I with respect to t is equal to positive beta S I, which is the people who transfer from S group to I group.</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then we come to SIS model, here we considered that infectious people can still recovered to susceptible. so the derivative will plus  I multiplied by gamma, which is the recover rate. </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but we understand that people who already recovered are often immune to this disease, therefore we come to the SIR model: here we have R group which means recovered. so the pipeline will become S to I to R, with beta as infectious rate and gamma as recover rate.</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but we also know that bacteria and virus are quite tricky, for many important infections, there is a significant latency period during which individuals have been infected but are not yet infectious themselves. For example covid-19. So we assign these people to compartment Exposed and come to the SEIR model. here the pipeline changes to S to E to I to R. with alpha as the inverse of average latency </a:t>
            </a:r>
            <a:r>
              <a:rPr lang="en-US" sz="1800" err="1">
                <a:solidFill>
                  <a:srgbClr val="000000"/>
                </a:solidFill>
                <a:latin typeface="Calibri" panose="020F0502020204030204" pitchFamily="34" charset="0"/>
              </a:rPr>
              <a:t>period,and</a:t>
            </a:r>
            <a:r>
              <a:rPr lang="en-US" sz="1800">
                <a:solidFill>
                  <a:srgbClr val="000000"/>
                </a:solidFill>
                <a:latin typeface="Calibri" panose="020F0502020204030204" pitchFamily="34" charset="0"/>
              </a:rPr>
              <a:t> gamma1 gamma2 are recover rate of group E and group I. </a:t>
            </a:r>
          </a:p>
          <a:p>
            <a:r>
              <a:rPr lang="en-US" sz="1800">
                <a:solidFill>
                  <a:srgbClr val="000000"/>
                </a:solidFill>
                <a:latin typeface="Calibri" panose="020F0502020204030204" pitchFamily="34" charset="0"/>
              </a:rPr>
              <a:t>Since we are study covid-19, it's reasonable to use SEIR as our model.</a:t>
            </a: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a:solidFill>
                  <a:srgbClr val="000000"/>
                </a:solidFill>
                <a:latin typeface="Calibri" panose="020F0502020204030204" pitchFamily="34" charset="0"/>
              </a:rPr>
              <a:t>so here we can see the equations of different kinds of compartmental models in epidemiology:</a:t>
            </a:r>
          </a:p>
          <a:p>
            <a:r>
              <a:rPr lang="en-US" sz="1800">
                <a:solidFill>
                  <a:srgbClr val="000000"/>
                </a:solidFill>
                <a:latin typeface="Calibri" panose="020F0502020204030204" pitchFamily="34" charset="0"/>
              </a:rPr>
              <a:t>The most basic one is SI model, which only consider the susceptible and infectious groups, so people who are infected cannot recover. some </a:t>
            </a:r>
            <a:r>
              <a:rPr lang="en-US" sz="1800" err="1">
                <a:solidFill>
                  <a:srgbClr val="000000"/>
                </a:solidFill>
                <a:latin typeface="Calibri" panose="020F0502020204030204" pitchFamily="34" charset="0"/>
              </a:rPr>
              <a:t>deseases</a:t>
            </a:r>
            <a:r>
              <a:rPr lang="en-US" sz="1800">
                <a:solidFill>
                  <a:srgbClr val="000000"/>
                </a:solidFill>
                <a:latin typeface="Calibri" panose="020F0502020204030204" pitchFamily="34" charset="0"/>
              </a:rPr>
              <a:t> like HIV are suitable for this model. as for the equation: so we can see that derivative of S with respect to time t is equal to negative beta S I, and beta is the rate of infectious.</a:t>
            </a:r>
          </a:p>
          <a:p>
            <a:r>
              <a:rPr lang="en-US" sz="1800">
                <a:solidFill>
                  <a:srgbClr val="000000"/>
                </a:solidFill>
                <a:latin typeface="Calibri" panose="020F0502020204030204" pitchFamily="34" charset="0"/>
              </a:rPr>
              <a:t>and then the derivative of I with respect to t is equal to positive beta S I, which is the people who transfer from S group to I group.</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then we come to SIS model, here we considered that infectious people can still recovered to susceptible. so the derivative will plus  I multiplied by gamma, which is the recover rate. </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but we understand that people who already recovered are often immune to this disease, therefore we come to the SIR model: here we have R group which means recovered. so the pipeline will become S to I to R, with beta as infectious rate and gamma as recover rate.</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but we also know that bacteria and virus are quite tricky, for many important infections, there is a significant latency period during which individuals have been infected but are not yet infectious themselves. For example covid-19. So we assign these people to compartment Exposed and come to the SEIR model. here the pipeline changes to S to E to I to R. with alpha as the inverse of average latency </a:t>
            </a:r>
            <a:r>
              <a:rPr lang="en-US" sz="1800" err="1">
                <a:solidFill>
                  <a:srgbClr val="000000"/>
                </a:solidFill>
                <a:latin typeface="Calibri" panose="020F0502020204030204" pitchFamily="34" charset="0"/>
              </a:rPr>
              <a:t>period,and</a:t>
            </a:r>
            <a:r>
              <a:rPr lang="en-US" sz="1800">
                <a:solidFill>
                  <a:srgbClr val="000000"/>
                </a:solidFill>
                <a:latin typeface="Calibri" panose="020F0502020204030204" pitchFamily="34" charset="0"/>
              </a:rPr>
              <a:t> gamma1 gamma2 are recover rate of group E and group I. </a:t>
            </a:r>
          </a:p>
          <a:p>
            <a:r>
              <a:rPr lang="en-US" sz="1800">
                <a:solidFill>
                  <a:srgbClr val="000000"/>
                </a:solidFill>
                <a:latin typeface="Calibri" panose="020F0502020204030204" pitchFamily="34" charset="0"/>
              </a:rPr>
              <a:t>Since we are study covid-19, it's reasonable to use SEIR as our model.</a:t>
            </a: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p:txBody>
      </p:sp>
    </p:spTree>
    <p:extLst>
      <p:ext uri="{BB962C8B-B14F-4D97-AF65-F5344CB8AC3E}">
        <p14:creationId xmlns:p14="http://schemas.microsoft.com/office/powerpoint/2010/main" val="122747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a:solidFill>
                  <a:srgbClr val="000000"/>
                </a:solidFill>
                <a:latin typeface="Calibri" panose="020F0502020204030204" pitchFamily="34" charset="0"/>
              </a:rPr>
              <a:t>so here we can see the equations of different kinds of compartmental models in epidemiology:</a:t>
            </a:r>
          </a:p>
          <a:p>
            <a:r>
              <a:rPr lang="en-US" sz="1800">
                <a:solidFill>
                  <a:srgbClr val="000000"/>
                </a:solidFill>
                <a:latin typeface="Calibri" panose="020F0502020204030204" pitchFamily="34" charset="0"/>
              </a:rPr>
              <a:t>The most basic one is SI model, which only consider the susceptible and infectious groups, so people who are infected cannot recover. some </a:t>
            </a:r>
            <a:r>
              <a:rPr lang="en-US" sz="1800" err="1">
                <a:solidFill>
                  <a:srgbClr val="000000"/>
                </a:solidFill>
                <a:latin typeface="Calibri" panose="020F0502020204030204" pitchFamily="34" charset="0"/>
              </a:rPr>
              <a:t>deseases</a:t>
            </a:r>
            <a:r>
              <a:rPr lang="en-US" sz="1800">
                <a:solidFill>
                  <a:srgbClr val="000000"/>
                </a:solidFill>
                <a:latin typeface="Calibri" panose="020F0502020204030204" pitchFamily="34" charset="0"/>
              </a:rPr>
              <a:t> like HIV are suitable for this model. as for the equation: so we can see that derivative of S with respect to time t is equal to negative beta S I, and beta is the rate of infectious.</a:t>
            </a:r>
          </a:p>
          <a:p>
            <a:r>
              <a:rPr lang="en-US" sz="1800">
                <a:solidFill>
                  <a:srgbClr val="000000"/>
                </a:solidFill>
                <a:latin typeface="Calibri" panose="020F0502020204030204" pitchFamily="34" charset="0"/>
              </a:rPr>
              <a:t>and then the derivative of I with respect to t is equal to positive beta S I, which is the people who transfer from S group to I group.</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then we come to SIS model, here we considered that infectious people can still recovered to susceptible. so the derivative will plus  I multiplied by gamma, which is the recover rate. </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but we understand that people who already recovered are often immune to this disease, therefore we come to the SIR model: here we have R group which means recovered. so the pipeline will become S to I to R, with beta as infectious rate and gamma as recover rate.</a:t>
            </a:r>
          </a:p>
          <a:p>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but we also know that bacteria and virus are quite tricky, for many important infections, there is a significant latency period during which individuals have been infected but are not yet infectious themselves. For example covid-19. So we assign these people to compartment Exposed and come to the SEIR model. here the pipeline changes to S to E to I to R. with alpha as the inverse of average latency </a:t>
            </a:r>
            <a:r>
              <a:rPr lang="en-US" sz="1800" err="1">
                <a:solidFill>
                  <a:srgbClr val="000000"/>
                </a:solidFill>
                <a:latin typeface="Calibri" panose="020F0502020204030204" pitchFamily="34" charset="0"/>
              </a:rPr>
              <a:t>period,and</a:t>
            </a:r>
            <a:r>
              <a:rPr lang="en-US" sz="1800">
                <a:solidFill>
                  <a:srgbClr val="000000"/>
                </a:solidFill>
                <a:latin typeface="Calibri" panose="020F0502020204030204" pitchFamily="34" charset="0"/>
              </a:rPr>
              <a:t> gamma1 gamma2 are recover rate of group E and group I. </a:t>
            </a:r>
          </a:p>
          <a:p>
            <a:r>
              <a:rPr lang="en-US" sz="1800">
                <a:solidFill>
                  <a:srgbClr val="000000"/>
                </a:solidFill>
                <a:latin typeface="Calibri" panose="020F0502020204030204" pitchFamily="34" charset="0"/>
              </a:rPr>
              <a:t>Since we are study covid-19, it's reasonable to use SEIR as our model.</a:t>
            </a: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a:p>
            <a:endParaRPr lang="en-US" sz="1800">
              <a:solidFill>
                <a:srgbClr val="000000"/>
              </a:solidFill>
              <a:latin typeface="Calibri" panose="020F0502020204030204" pitchFamily="34" charset="0"/>
            </a:endParaRPr>
          </a:p>
        </p:txBody>
      </p:sp>
    </p:spTree>
    <p:extLst>
      <p:ext uri="{BB962C8B-B14F-4D97-AF65-F5344CB8AC3E}">
        <p14:creationId xmlns:p14="http://schemas.microsoft.com/office/powerpoint/2010/main" val="1874412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2.xml"/><Relationship Id="rId5" Type="http://schemas.openxmlformats.org/officeDocument/2006/relationships/tags" Target="../tags/tag73.xml"/><Relationship Id="rId4" Type="http://schemas.openxmlformats.org/officeDocument/2006/relationships/tags" Target="../tags/tag7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2.xml"/><Relationship Id="rId5" Type="http://schemas.openxmlformats.org/officeDocument/2006/relationships/tags" Target="../tags/tag78.xml"/><Relationship Id="rId4" Type="http://schemas.openxmlformats.org/officeDocument/2006/relationships/tags" Target="../tags/tag77.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2.xml"/><Relationship Id="rId5" Type="http://schemas.openxmlformats.org/officeDocument/2006/relationships/tags" Target="../tags/tag83.xml"/><Relationship Id="rId4" Type="http://schemas.openxmlformats.org/officeDocument/2006/relationships/tags" Target="../tags/tag8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slideMaster" Target="../slideMasters/slideMaster2.xml"/><Relationship Id="rId4" Type="http://schemas.openxmlformats.org/officeDocument/2006/relationships/tags" Target="../tags/tag10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Master" Target="../slideMasters/slideMaster2.xml"/><Relationship Id="rId5" Type="http://schemas.openxmlformats.org/officeDocument/2006/relationships/tags" Target="../tags/tag115.xml"/><Relationship Id="rId4" Type="http://schemas.openxmlformats.org/officeDocument/2006/relationships/tags" Target="../tags/tag11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2.xml"/><Relationship Id="rId4" Type="http://schemas.openxmlformats.org/officeDocument/2006/relationships/tags" Target="../tags/tag119.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2.xml"/><Relationship Id="rId5" Type="http://schemas.openxmlformats.org/officeDocument/2006/relationships/tags" Target="../tags/tag124.xml"/><Relationship Id="rId4" Type="http://schemas.openxmlformats.org/officeDocument/2006/relationships/tags" Target="../tags/tag12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p>
        </p:txBody>
      </p:sp>
      <p:sp>
        <p:nvSpPr>
          <p:cNvPr id="16" name="日期占位符 15"/>
          <p:cNvSpPr>
            <a:spLocks noGrp="1"/>
          </p:cNvSpPr>
          <p:nvPr>
            <p:ph type="dt" sz="half" idx="10"/>
            <p:custDataLst>
              <p:tags r:id="rId3"/>
            </p:custDataLst>
          </p:nvPr>
        </p:nvSpPr>
        <p:spPr/>
        <p:txBody>
          <a:bodyPr/>
          <a:lstStyle/>
          <a:p>
            <a:fld id="{39CED732-BAE2-4B84-B4BB-97FB350E312E}" type="datetime1">
              <a:rPr lang="en-US" altLang="zh-CN" smtClean="0"/>
              <a:t>5/23/2022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C8601C83-31D1-47ED-B916-33857EFB78A4}" type="datetime1">
              <a:rPr lang="en-US" altLang="zh-CN" smtClean="0"/>
              <a:t>5/23/2022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865133B6-ACC2-4225-A152-7FF1C078CFC6}" type="datetime1">
              <a:rPr lang="en-US" altLang="zh-CN" smtClean="0"/>
              <a:t>5/23/2022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folie 02">
    <p:spTree>
      <p:nvGrpSpPr>
        <p:cNvPr id="1" name=""/>
        <p:cNvGrpSpPr/>
        <p:nvPr/>
      </p:nvGrpSpPr>
      <p:grpSpPr>
        <a:xfrm>
          <a:off x="0" y="0"/>
          <a:ext cx="0" cy="0"/>
          <a:chOff x="0" y="0"/>
          <a:chExt cx="0" cy="0"/>
        </a:xfrm>
      </p:grpSpPr>
      <p:sp>
        <p:nvSpPr>
          <p:cNvPr id="11" name="Bildplatzhalter 4"/>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p:cNvSpPr>
            <a:spLocks noGrp="1"/>
          </p:cNvSpPr>
          <p:nvPr>
            <p:ph type="body" sz="quarter" idx="13" hasCustomPrompt="1"/>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3"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2"/>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4" name="Grafik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1"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p>
        </p:txBody>
      </p:sp>
      <p:sp>
        <p:nvSpPr>
          <p:cNvPr id="16" name="日期占位符 15"/>
          <p:cNvSpPr>
            <a:spLocks noGrp="1"/>
          </p:cNvSpPr>
          <p:nvPr>
            <p:ph type="dt" sz="half" idx="10"/>
            <p:custDataLst>
              <p:tags r:id="rId3"/>
            </p:custDataLst>
          </p:nvPr>
        </p:nvSpPr>
        <p:spPr/>
        <p:txBody>
          <a:bodyPr/>
          <a:lstStyle/>
          <a:p>
            <a:fld id="{F8406F96-D35C-441E-A0CE-6EF09820DB62}" type="datetime1">
              <a:rPr lang="en-US" altLang="zh-CN" smtClean="0"/>
              <a:t>5/23/2022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CAADFA1C-41F0-4F01-8F1C-B0879C97B419}" type="datetime1">
              <a:rPr lang="en-US" altLang="zh-CN" smtClean="0"/>
              <a:t>5/23/2022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2107D680-749F-4867-82B7-D85F63C2E9BD}" type="datetime1">
              <a:rPr lang="en-US" altLang="zh-CN" smtClean="0"/>
              <a:t>5/23/2022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A7F7D907-8E09-4445-83F3-77767788A744}" type="datetime1">
              <a:rPr lang="en-US" altLang="zh-CN" smtClean="0"/>
              <a:t>5/23/2022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6DD91A57-4A43-43DA-AB42-877018BE84B6}" type="datetime1">
              <a:rPr lang="en-US" altLang="zh-CN" smtClean="0"/>
              <a:t>5/23/2022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83FAB892-3517-4486-9CF6-04CCF31D92B9}" type="datetime1">
              <a:rPr lang="en-US" altLang="zh-CN" smtClean="0"/>
              <a:t>5/23/2022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3C70395A-E2A2-4D61-B243-02E73DCF094E}" type="datetime1">
              <a:rPr lang="en-US" altLang="zh-CN" smtClean="0"/>
              <a:t>5/23/2022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BF2BE3B6-3844-460B-8AA3-7346A10871B3}" type="datetime1">
              <a:rPr lang="en-US" altLang="zh-CN" smtClean="0"/>
              <a:t>5/23/2022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196D0357-2B60-4CAE-8FA9-5A0A605E0834}" type="datetime1">
              <a:rPr lang="en-US" altLang="zh-CN" smtClean="0"/>
              <a:t>5/23/2022</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CE02802D-3A3C-459C-8B5A-1903CA5E489B}" type="datetime1">
              <a:rPr lang="en-US" altLang="zh-CN" smtClean="0"/>
              <a:t>5/23/2022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D2550DED-AA1A-4ECE-93C6-947547C2DDF3}" type="datetime1">
              <a:rPr lang="en-US" altLang="zh-CN" smtClean="0"/>
              <a:t>5/23/2022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8F6B986E-3922-43E3-ABE4-5CD51D950BC8}" type="datetime1">
              <a:rPr lang="en-US" altLang="zh-CN" smtClean="0"/>
              <a:t>5/23/2022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elfolie 02">
    <p:spTree>
      <p:nvGrpSpPr>
        <p:cNvPr id="1" name=""/>
        <p:cNvGrpSpPr/>
        <p:nvPr/>
      </p:nvGrpSpPr>
      <p:grpSpPr>
        <a:xfrm>
          <a:off x="0" y="0"/>
          <a:ext cx="0" cy="0"/>
          <a:chOff x="0" y="0"/>
          <a:chExt cx="0" cy="0"/>
        </a:xfrm>
      </p:grpSpPr>
      <p:sp>
        <p:nvSpPr>
          <p:cNvPr id="11" name="Bildplatzhalter 4"/>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p:cNvSpPr>
            <a:spLocks noGrp="1"/>
          </p:cNvSpPr>
          <p:nvPr>
            <p:ph type="body" sz="quarter" idx="13" hasCustomPrompt="1"/>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3"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2"/>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4" name="Grafik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1"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noProof="0"/>
              <a:t>Mastertitelformat bearbeiten</a:t>
            </a:r>
            <a:endParaRPr lang="de-CH" noProof="0"/>
          </a:p>
        </p:txBody>
      </p:sp>
      <p:sp>
        <p:nvSpPr>
          <p:cNvPr id="4" name="Datumsplatzhalter 3"/>
          <p:cNvSpPr>
            <a:spLocks noGrp="1"/>
          </p:cNvSpPr>
          <p:nvPr>
            <p:ph type="dt" sz="half" idx="10"/>
          </p:nvPr>
        </p:nvSpPr>
        <p:spPr/>
        <p:txBody>
          <a:bodyPr/>
          <a:lstStyle/>
          <a:p>
            <a:fld id="{319F91C8-FACE-4EB7-91EC-13CD6745705B}" type="datetime1">
              <a:rPr lang="en-US" noProof="0" smtClean="0"/>
              <a:t>5/23/2022</a:t>
            </a:fld>
            <a:endParaRPr lang="de-CH" noProof="0"/>
          </a:p>
        </p:txBody>
      </p:sp>
      <p:sp>
        <p:nvSpPr>
          <p:cNvPr id="5" name="Fußzeilenplatzhalter 4"/>
          <p:cNvSpPr>
            <a:spLocks noGrp="1"/>
          </p:cNvSpPr>
          <p:nvPr>
            <p:ph type="ftr" sz="quarter" idx="11"/>
          </p:nvPr>
        </p:nvSpPr>
        <p:spPr/>
        <p:txBody>
          <a:bodyPr/>
          <a:lstStyle/>
          <a:p>
            <a:endParaRPr lang="de-CH" noProof="0"/>
          </a:p>
        </p:txBody>
      </p:sp>
      <p:sp>
        <p:nvSpPr>
          <p:cNvPr id="6" name="Foliennummernplatzhalter 5"/>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p:cNvSpPr>
            <a:spLocks noGrp="1"/>
          </p:cNvSpPr>
          <p:nvPr>
            <p:ph type="pic" sz="quarter" idx="13"/>
          </p:nvPr>
        </p:nvSpPr>
        <p:spPr>
          <a:xfrm>
            <a:off x="731837" y="1412874"/>
            <a:ext cx="10728000" cy="4860000"/>
          </a:xfrm>
        </p:spPr>
        <p:txBody>
          <a:bodyPr tIns="1620000"/>
          <a:lstStyle>
            <a:lvl1pPr marL="0" indent="0" algn="ctr">
              <a:buNone/>
              <a:defRPr/>
            </a:lvl1pPr>
          </a:lstStyle>
          <a:p>
            <a:r>
              <a:rPr lang="de-DE" noProof="0"/>
              <a:t>Bild durch Klicken auf Symbol hinzufügen</a:t>
            </a:r>
            <a:endParaRPr lang="de-CH"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B44F6C9C-5724-4ECE-9B17-3BB3564CF6A8}" type="datetime1">
              <a:rPr lang="en-US" altLang="zh-CN" smtClean="0"/>
              <a:t>5/23/2022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p:cNvSpPr>
            <a:spLocks noGrp="1"/>
          </p:cNvSpPr>
          <p:nvPr>
            <p:ph idx="1" hasCustomPrompt="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39750" indent="0">
              <a:buNone/>
              <a:defRPr>
                <a:solidFill>
                  <a:schemeClr val="bg1"/>
                </a:solidFill>
              </a:defRPr>
            </a:lvl3pPr>
            <a:lvl4pPr marL="808355" indent="0">
              <a:buNone/>
              <a:defRPr>
                <a:solidFill>
                  <a:schemeClr val="bg1"/>
                </a:solidFill>
              </a:defRPr>
            </a:lvl4pPr>
            <a:lvl5pPr marL="1080135" indent="0">
              <a:buNone/>
              <a:defRPr>
                <a:solidFill>
                  <a:schemeClr val="bg1"/>
                </a:solidFill>
              </a:defRPr>
            </a:lvl5pPr>
          </a:lstStyle>
          <a:p>
            <a:pPr lvl="0"/>
            <a:r>
              <a:rPr lang="de-DE" noProof="0"/>
              <a:t>Mastertextformat bearbeiten</a:t>
            </a:r>
          </a:p>
        </p:txBody>
      </p:sp>
      <p:sp>
        <p:nvSpPr>
          <p:cNvPr id="21" name="Bildplatzhalter 8"/>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de-DE" noProof="0"/>
              <a:t>Bild durch Klicken auf Symbol hinzufügen</a:t>
            </a:r>
            <a:endParaRPr lang="de-CH" noProof="0"/>
          </a:p>
        </p:txBody>
      </p:sp>
      <p:pic>
        <p:nvPicPr>
          <p:cNvPr id="22" name="Grafik 2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C89754CB-B5EF-4A3F-A5A9-2EA283CE2F33}" type="datetime1">
              <a:rPr lang="en-US" altLang="zh-CN" smtClean="0"/>
              <a:t>5/23/2022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1BBEE2F0-0196-4BCD-9AEC-A4469841E30A}" type="datetime1">
              <a:rPr lang="en-US" altLang="zh-CN" smtClean="0"/>
              <a:t>5/23/2022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4CB234FB-8F04-467A-9008-F27AFFDDD4F7}" type="datetime1">
              <a:rPr lang="en-US" altLang="zh-CN" smtClean="0"/>
              <a:t>5/23/2022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660E26F5-D23F-4DB0-BFFA-EE1637F2A417}" type="datetime1">
              <a:rPr lang="en-US" altLang="zh-CN" smtClean="0"/>
              <a:t>5/23/2022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992177B-C463-4BE6-AA7C-A8A004ACC0BC}" type="datetime1">
              <a:rPr lang="en-US" altLang="zh-CN" smtClean="0"/>
              <a:t>5/23/2022</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84D1E258-26BF-4F13-A464-23D2CE68127D}" type="datetime1">
              <a:rPr lang="en-US" altLang="zh-CN" smtClean="0"/>
              <a:t>5/23/2022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tags" Target="../tags/tag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ags" Target="../tags/tag1.xml"/><Relationship Id="rId20"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ags" Target="../tags/tag63.xml"/><Relationship Id="rId3" Type="http://schemas.openxmlformats.org/officeDocument/2006/relationships/slideLayout" Target="../slideLayouts/slideLayout17.xml"/><Relationship Id="rId21" Type="http://schemas.openxmlformats.org/officeDocument/2006/relationships/tags" Target="../tags/tag66.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ags" Target="../tags/tag6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ags" Target="../tags/tag68.xml"/><Relationship Id="rId10" Type="http://schemas.openxmlformats.org/officeDocument/2006/relationships/slideLayout" Target="../slideLayouts/slideLayout24.xml"/><Relationship Id="rId19" Type="http://schemas.openxmlformats.org/officeDocument/2006/relationships/tags" Target="../tags/tag6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7"/>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18"/>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9"/>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D46824E1-DC4A-4BC9-B5E3-2F0351E15AE6}" type="datetime1">
              <a:rPr lang="en-US" altLang="zh-CN" smtClean="0"/>
              <a:t>5/23/2022</a:t>
            </a:fld>
            <a:endParaRPr lang="zh-CN" altLang="en-US"/>
          </a:p>
        </p:txBody>
      </p:sp>
      <p:sp>
        <p:nvSpPr>
          <p:cNvPr id="5" name="页脚占位符 4"/>
          <p:cNvSpPr>
            <a:spLocks noGrp="1"/>
          </p:cNvSpPr>
          <p:nvPr>
            <p:ph type="ftr" sz="quarter" idx="3"/>
            <p:custDataLst>
              <p:tags r:id="rId20"/>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1"/>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a:p>
        </p:txBody>
      </p:sp>
    </p:spTree>
    <p:custDataLst>
      <p:tags r:id="rId16"/>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20"/>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2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9E658B01-D81F-4C76-892B-414DE502B756}" type="datetime1">
              <a:rPr lang="en-US" altLang="zh-CN" smtClean="0"/>
              <a:t>5/23/2022</a:t>
            </a:fld>
            <a:endParaRPr lang="zh-CN" altLang="en-US"/>
          </a:p>
        </p:txBody>
      </p:sp>
      <p:sp>
        <p:nvSpPr>
          <p:cNvPr id="5" name="页脚占位符 4"/>
          <p:cNvSpPr>
            <a:spLocks noGrp="1"/>
          </p:cNvSpPr>
          <p:nvPr>
            <p:ph type="ftr" sz="quarter" idx="3"/>
            <p:custDataLst>
              <p:tags r:id="rId2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a:p>
        </p:txBody>
      </p:sp>
    </p:spTree>
    <p:custDataLst>
      <p:tags r:id="rId18"/>
    </p:custData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hdr="0" ftr="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2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29.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xml"/><Relationship Id="rId7" Type="http://schemas.openxmlformats.org/officeDocument/2006/relationships/image" Target="../media/image11.svg"/><Relationship Id="rId2" Type="http://schemas.openxmlformats.org/officeDocument/2006/relationships/slideLayout" Target="../slideLayouts/slideLayout6.xml"/><Relationship Id="rId1" Type="http://schemas.openxmlformats.org/officeDocument/2006/relationships/tags" Target="../tags/tag125.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3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54.jpeg"/><Relationship Id="rId5" Type="http://schemas.openxmlformats.org/officeDocument/2006/relationships/notesSlide" Target="../notesSlides/notesSlide20.xml"/><Relationship Id="rId4"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58.png"/><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57.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image" Target="../media/image56.png"/><Relationship Id="rId5" Type="http://schemas.openxmlformats.org/officeDocument/2006/relationships/tags" Target="../tags/tag141.xml"/><Relationship Id="rId10" Type="http://schemas.openxmlformats.org/officeDocument/2006/relationships/image" Target="../media/image55.png"/><Relationship Id="rId4" Type="http://schemas.openxmlformats.org/officeDocument/2006/relationships/tags" Target="../tags/tag140.xml"/><Relationship Id="rId9"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146.xml"/><Relationship Id="rId7" Type="http://schemas.openxmlformats.org/officeDocument/2006/relationships/image" Target="../media/image59.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notesSlide" Target="../notesSlides/notesSlide22.xml"/><Relationship Id="rId5" Type="http://schemas.openxmlformats.org/officeDocument/2006/relationships/slideLayout" Target="../slideLayouts/slideLayout4.xml"/><Relationship Id="rId4" Type="http://schemas.openxmlformats.org/officeDocument/2006/relationships/tags" Target="../tags/tag147.xml"/><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150.xml"/><Relationship Id="rId7" Type="http://schemas.openxmlformats.org/officeDocument/2006/relationships/slideLayout" Target="../slideLayouts/slideLayout8.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image" Target="../media/image64.png"/><Relationship Id="rId5" Type="http://schemas.openxmlformats.org/officeDocument/2006/relationships/tags" Target="../tags/tag152.xml"/><Relationship Id="rId10" Type="http://schemas.openxmlformats.org/officeDocument/2006/relationships/image" Target="../media/image63.png"/><Relationship Id="rId4" Type="http://schemas.openxmlformats.org/officeDocument/2006/relationships/tags" Target="../tags/tag151.xml"/><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tags" Target="../tags/tag156.xml"/><Relationship Id="rId7" Type="http://schemas.openxmlformats.org/officeDocument/2006/relationships/image" Target="../media/image65.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24.xml"/><Relationship Id="rId5" Type="http://schemas.openxmlformats.org/officeDocument/2006/relationships/slideLayout" Target="../slideLayouts/slideLayout8.xml"/><Relationship Id="rId4" Type="http://schemas.openxmlformats.org/officeDocument/2006/relationships/tags" Target="../tags/tag157.xml"/></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160.xml"/><Relationship Id="rId7" Type="http://schemas.openxmlformats.org/officeDocument/2006/relationships/notesSlide" Target="../notesSlides/notesSlide25.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slideLayout" Target="../slideLayouts/slideLayout8.xml"/><Relationship Id="rId5" Type="http://schemas.openxmlformats.org/officeDocument/2006/relationships/tags" Target="../tags/tag162.xml"/><Relationship Id="rId4" Type="http://schemas.openxmlformats.org/officeDocument/2006/relationships/tags" Target="../tags/tag161.xml"/><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tags" Target="../tags/tag165.xml"/><Relationship Id="rId7" Type="http://schemas.openxmlformats.org/officeDocument/2006/relationships/image" Target="../media/image68.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notesSlide" Target="../notesSlides/notesSlide26.xml"/><Relationship Id="rId5" Type="http://schemas.openxmlformats.org/officeDocument/2006/relationships/slideLayout" Target="../slideLayouts/slideLayout8.xml"/><Relationship Id="rId4" Type="http://schemas.openxmlformats.org/officeDocument/2006/relationships/tags" Target="../tags/tag166.xml"/></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169.xml"/><Relationship Id="rId7" Type="http://schemas.openxmlformats.org/officeDocument/2006/relationships/notesSlide" Target="../notesSlides/notesSlide27.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slideLayout" Target="../slideLayouts/slideLayout8.xml"/><Relationship Id="rId5" Type="http://schemas.openxmlformats.org/officeDocument/2006/relationships/tags" Target="../tags/tag171.xml"/><Relationship Id="rId4" Type="http://schemas.openxmlformats.org/officeDocument/2006/relationships/tags" Target="../tags/tag170.xml"/><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tags" Target="../tags/tag174.xml"/><Relationship Id="rId7" Type="http://schemas.openxmlformats.org/officeDocument/2006/relationships/image" Target="../media/image71.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notesSlide" Target="../notesSlides/notesSlide28.xml"/><Relationship Id="rId5" Type="http://schemas.openxmlformats.org/officeDocument/2006/relationships/slideLayout" Target="../slideLayouts/slideLayout8.xml"/><Relationship Id="rId4" Type="http://schemas.openxmlformats.org/officeDocument/2006/relationships/tags" Target="../tags/tag175.xm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178.xml"/><Relationship Id="rId7" Type="http://schemas.openxmlformats.org/officeDocument/2006/relationships/notesSlide" Target="../notesSlides/notesSlide29.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slideLayout" Target="../slideLayouts/slideLayout8.xml"/><Relationship Id="rId5" Type="http://schemas.openxmlformats.org/officeDocument/2006/relationships/tags" Target="../tags/tag180.xml"/><Relationship Id="rId4" Type="http://schemas.openxmlformats.org/officeDocument/2006/relationships/tags" Target="../tags/tag179.xml"/><Relationship Id="rId9"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rrupted_time_serie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hyperlink" Target="https://bmcmedresmethodol.biomedcentral.com/articles/10.1186/s12874-021-01306-w"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pubmed.ncbi.nlm.nih.gov/27283160/" TargetMode="External"/><Relationship Id="rId4" Type="http://schemas.openxmlformats.org/officeDocument/2006/relationships/diagramLayout" Target="../diagrams/layout1.xml"/><Relationship Id="rId9"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hyperlink" Target="https://bmcmedresmethodol.biomedcentral.com/articles/10.1186/1471-2288-6-16"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trends.google.com/trends/"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hyperlink" Target="https://data.oecd.or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image" Target="../media/image19.svg"/><Relationship Id="rId2" Type="http://schemas.openxmlformats.org/officeDocument/2006/relationships/slideLayout" Target="../slideLayouts/slideLayout6.xml"/><Relationship Id="rId1" Type="http://schemas.openxmlformats.org/officeDocument/2006/relationships/tags" Target="../tags/tag12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hyperlink" Target="https://bmcmedresmethodol.biomedcentral.com/articles/10.1186/s12874-021-01235-8" TargetMode="External"/></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QuickStyle" Target="../diagrams/quickStyle3.xml"/><Relationship Id="rId3" Type="http://schemas.openxmlformats.org/officeDocument/2006/relationships/hyperlink" Target="https://www.swissinfo.ch/eng/swiss-anti-covid-curbs-to-remain-at-least-until-end-of-february/47274772" TargetMode="External"/><Relationship Id="rId7" Type="http://schemas.openxmlformats.org/officeDocument/2006/relationships/diagramLayout" Target="../diagrams/layout2.xml"/><Relationship Id="rId12" Type="http://schemas.openxmlformats.org/officeDocument/2006/relationships/diagramLayout" Target="../diagrams/layout3.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diagramData" Target="../diagrams/data2.xml"/><Relationship Id="rId11" Type="http://schemas.openxmlformats.org/officeDocument/2006/relationships/diagramData" Target="../diagrams/data3.xml"/><Relationship Id="rId5" Type="http://schemas.openxmlformats.org/officeDocument/2006/relationships/hyperlink" Target="https://www.swissinfo.ch/eng/switzerland-lifts-most-covid-19-restrictions/47352480" TargetMode="External"/><Relationship Id="rId15" Type="http://schemas.microsoft.com/office/2007/relationships/diagramDrawing" Target="../diagrams/drawing3.xml"/><Relationship Id="rId10" Type="http://schemas.microsoft.com/office/2007/relationships/diagramDrawing" Target="../diagrams/drawing2.xml"/><Relationship Id="rId4" Type="http://schemas.openxmlformats.org/officeDocument/2006/relationships/hyperlink" Target="https://www.swissinfo.ch/eng/covid-19_coronavirus--the-situation-in-switzerland/45592192" TargetMode="External"/><Relationship Id="rId9" Type="http://schemas.openxmlformats.org/officeDocument/2006/relationships/diagramColors" Target="../diagrams/colors2.xml"/><Relationship Id="rId14" Type="http://schemas.openxmlformats.org/officeDocument/2006/relationships/diagramColors" Target="../diagrams/colors3.xml"/></Relationships>
</file>

<file path=ppt/slides/_rels/slide4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81.png"/><Relationship Id="rId7" Type="http://schemas.openxmlformats.org/officeDocument/2006/relationships/diagramColors" Target="../diagrams/colors4.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85.png"/><Relationship Id="rId5" Type="http://schemas.openxmlformats.org/officeDocument/2006/relationships/diagramQuickStyle" Target="../diagrams/quickStyle5.xml"/><Relationship Id="rId10" Type="http://schemas.openxmlformats.org/officeDocument/2006/relationships/image" Target="../media/image84.png"/><Relationship Id="rId4" Type="http://schemas.openxmlformats.org/officeDocument/2006/relationships/diagramLayout" Target="../diagrams/layout5.xml"/><Relationship Id="rId9"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academic.oup.com/cid/article/73/12/2265/6103916" TargetMode="External"/><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hyperlink" Target="https://www.reuters.com/article/us-health-coronavirus-israel-idUSKBN21622D" TargetMode="External"/><Relationship Id="rId9"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hyperlink" Target="https://www.businessofapps.com/data/zoom-statistics/" TargetMode="External"/><Relationship Id="rId5" Type="http://schemas.openxmlformats.org/officeDocument/2006/relationships/hyperlink" Target="https://backlinko.com/zoom-users" TargetMode="Externa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8" Type="http://schemas.openxmlformats.org/officeDocument/2006/relationships/hyperlink" Target="https://www.worldometers.info/world-population/switzerland-population/"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hyperlink" Target="https://academic.oup.com/cid/article/73/12/2265/6103916" TargetMode="External"/><Relationship Id="rId4" Type="http://schemas.openxmlformats.org/officeDocument/2006/relationships/diagramLayout" Target="../diagrams/layout6.xml"/><Relationship Id="rId9" Type="http://schemas.openxmlformats.org/officeDocument/2006/relationships/hyperlink" Target="https://www.thelocal.ch/20210113/explained-what-are-switzerlands-new-coronavirus-measures-jan-13/"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hyperlink" Target="https://www.hg.org/legal-articles/israel-imposing-unpaid-leave-on-employees-due-to-the-spread-of-coronavirus-updated-55052" TargetMode="External"/><Relationship Id="rId4" Type="http://schemas.openxmlformats.org/officeDocument/2006/relationships/hyperlink" Target="https://www.timesofisrael.com/israels-unemployment-rate-back-to-pre-covid-level-of-4/"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notesSlide" Target="../notesSlides/notesSlide4.xml"/><Relationship Id="rId7"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tags" Target="../tags/tag12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jpeg"/><Relationship Id="rId9"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6.xml"/><Relationship Id="rId5" Type="http://schemas.openxmlformats.org/officeDocument/2006/relationships/image" Target="../media/image110.svg"/><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6.xml"/><Relationship Id="rId5" Type="http://schemas.openxmlformats.org/officeDocument/2006/relationships/image" Target="../media/image110.svg"/><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14">
            <a:extLst>
              <a:ext uri="{FF2B5EF4-FFF2-40B4-BE49-F238E27FC236}">
                <a16:creationId xmlns:a16="http://schemas.microsoft.com/office/drawing/2014/main" id="{0C8858BA-D51D-403B-A0C4-2F1EB9A67300}"/>
              </a:ext>
            </a:extLst>
          </p:cNvPr>
          <p:cNvPicPr>
            <a:picLocks noChangeAspect="1"/>
          </p:cNvPicPr>
          <p:nvPr/>
        </p:nvPicPr>
        <p:blipFill>
          <a:blip r:embed="rId2" cstate="print">
            <a:extLst>
              <a:ext uri="{28A0092B-C50C-407E-A947-70E740481C1C}">
                <a14:useLocalDpi xmlns:a14="http://schemas.microsoft.com/office/drawing/2010/main" val="0"/>
              </a:ext>
            </a:extLst>
          </a:blip>
          <a:srcRect t="13256" b="13256"/>
          <a:stretch/>
        </p:blipFill>
        <p:spPr>
          <a:xfrm>
            <a:off x="731837" y="1016000"/>
            <a:ext cx="10728325" cy="5256000"/>
          </a:xfrm>
          <a:prstGeom prst="rect">
            <a:avLst/>
          </a:prstGeom>
        </p:spPr>
      </p:pic>
      <p:sp>
        <p:nvSpPr>
          <p:cNvPr id="3" name="Titel 2"/>
          <p:cNvSpPr>
            <a:spLocks noGrp="1"/>
          </p:cNvSpPr>
          <p:nvPr>
            <p:ph type="ctrTitle"/>
          </p:nvPr>
        </p:nvSpPr>
        <p:spPr>
          <a:xfrm>
            <a:off x="0" y="2234173"/>
            <a:ext cx="5904000" cy="2772000"/>
          </a:xfrm>
          <a:gradFill>
            <a:gsLst>
              <a:gs pos="0">
                <a:srgbClr val="007BD3"/>
              </a:gs>
              <a:gs pos="100000">
                <a:srgbClr val="034373"/>
              </a:gs>
            </a:gsLst>
            <a:lin scaled="0"/>
          </a:gradFill>
        </p:spPr>
        <p:txBody>
          <a:bodyPr/>
          <a:lstStyle/>
          <a:p>
            <a:r>
              <a:rPr lang="en-US" altLang="zh-CN" dirty="0">
                <a:latin typeface="+mn-lt"/>
                <a:ea typeface="+mn-ea"/>
                <a:cs typeface="+mn-ea"/>
                <a:sym typeface="+mn-lt"/>
              </a:rPr>
              <a:t>Covid Impact     on Society</a:t>
            </a:r>
            <a:endParaRPr lang="en-US" altLang="de-CH" dirty="0">
              <a:latin typeface="+mn-lt"/>
              <a:ea typeface="+mn-ea"/>
              <a:cs typeface="+mn-ea"/>
              <a:sym typeface="+mn-lt"/>
            </a:endParaRPr>
          </a:p>
        </p:txBody>
      </p:sp>
      <p:sp>
        <p:nvSpPr>
          <p:cNvPr id="6" name="Textplatzhalter 5"/>
          <p:cNvSpPr>
            <a:spLocks noGrp="1"/>
          </p:cNvSpPr>
          <p:nvPr>
            <p:ph type="body" sz="quarter" idx="13"/>
          </p:nvPr>
        </p:nvSpPr>
        <p:spPr>
          <a:xfrm>
            <a:off x="1043067" y="3838466"/>
            <a:ext cx="4680000" cy="1008000"/>
          </a:xfrm>
        </p:spPr>
        <p:txBody>
          <a:bodyPr vert="horz" lIns="90000" tIns="46800" rIns="90000" bIns="46800" rtlCol="0" anchor="t">
            <a:normAutofit/>
          </a:bodyPr>
          <a:lstStyle/>
          <a:p>
            <a:r>
              <a:rPr lang="en-US" altLang="zh-CN" sz="2400" b="1" spc="0">
                <a:uFillTx/>
                <a:cs typeface="+mn-ea"/>
                <a:sym typeface="+mn-lt"/>
              </a:rPr>
              <a:t>DSTE Group Project</a:t>
            </a:r>
          </a:p>
          <a:p>
            <a:endParaRPr lang="en-US" altLang="zh-CN" sz="2400" b="1" spc="0">
              <a:cs typeface="+mn-ea"/>
              <a:sym typeface="+mn-lt"/>
            </a:endParaRPr>
          </a:p>
        </p:txBody>
      </p:sp>
      <p:sp>
        <p:nvSpPr>
          <p:cNvPr id="2" name="TextBox 1">
            <a:extLst>
              <a:ext uri="{FF2B5EF4-FFF2-40B4-BE49-F238E27FC236}">
                <a16:creationId xmlns:a16="http://schemas.microsoft.com/office/drawing/2014/main" id="{6018569C-9491-5748-0EE7-60461CC7F678}"/>
              </a:ext>
            </a:extLst>
          </p:cNvPr>
          <p:cNvSpPr txBox="1"/>
          <p:nvPr/>
        </p:nvSpPr>
        <p:spPr>
          <a:xfrm>
            <a:off x="634833" y="6336650"/>
            <a:ext cx="113450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cs typeface="+mn-ea"/>
                <a:sym typeface="+mn-lt"/>
              </a:rPr>
              <a:t>Junling</a:t>
            </a:r>
            <a:r>
              <a:rPr lang="en-US" sz="1200">
                <a:cs typeface="+mn-ea"/>
                <a:sym typeface="+mn-lt"/>
              </a:rPr>
              <a:t> Wang(</a:t>
            </a:r>
            <a:r>
              <a:rPr lang="en-US" sz="1200" err="1">
                <a:cs typeface="+mn-ea"/>
                <a:sym typeface="+mn-lt"/>
              </a:rPr>
              <a:t>Msc</a:t>
            </a:r>
            <a:r>
              <a:rPr lang="en-US" sz="1200">
                <a:cs typeface="+mn-ea"/>
                <a:sym typeface="+mn-lt"/>
              </a:rPr>
              <a:t> Data Science), </a:t>
            </a:r>
            <a:r>
              <a:rPr lang="en-US" sz="1200" err="1">
                <a:cs typeface="+mn-ea"/>
                <a:sym typeface="+mn-lt"/>
              </a:rPr>
              <a:t>Aojie</a:t>
            </a:r>
            <a:r>
              <a:rPr lang="en-US" sz="1200">
                <a:cs typeface="+mn-ea"/>
                <a:sym typeface="+mn-lt"/>
              </a:rPr>
              <a:t> Yu(</a:t>
            </a:r>
            <a:r>
              <a:rPr lang="en-US" sz="1200" err="1">
                <a:cs typeface="+mn-ea"/>
                <a:sym typeface="+mn-lt"/>
              </a:rPr>
              <a:t>Msc</a:t>
            </a:r>
            <a:r>
              <a:rPr lang="en-US" sz="1200">
                <a:cs typeface="+mn-ea"/>
                <a:sym typeface="+mn-lt"/>
              </a:rPr>
              <a:t> Data Science), Alexander </a:t>
            </a:r>
            <a:r>
              <a:rPr lang="en-US" sz="1200" err="1">
                <a:cs typeface="+mn-ea"/>
                <a:sym typeface="+mn-lt"/>
              </a:rPr>
              <a:t>Kichutkin</a:t>
            </a:r>
            <a:r>
              <a:rPr lang="en-US" sz="1200">
                <a:cs typeface="+mn-ea"/>
                <a:sym typeface="+mn-lt"/>
              </a:rPr>
              <a:t> (MSc Statistics), </a:t>
            </a:r>
          </a:p>
          <a:p>
            <a:r>
              <a:rPr lang="en-US" sz="1200" err="1">
                <a:cs typeface="+mn-ea"/>
                <a:sym typeface="+mn-lt"/>
              </a:rPr>
              <a:t>Shanglun</a:t>
            </a:r>
            <a:r>
              <a:rPr lang="en-US" sz="1200">
                <a:cs typeface="+mn-ea"/>
                <a:sym typeface="+mn-lt"/>
              </a:rPr>
              <a:t> Feng (MSc Data Science), Elisabeth Brugger (MSc Spatial Development and Infrastructure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335405" y="1684116"/>
            <a:ext cx="9585325" cy="4863241"/>
            <a:chOff x="2336331" y="2405971"/>
            <a:chExt cx="7570226" cy="3977815"/>
          </a:xfrm>
        </p:grpSpPr>
        <p:grpSp>
          <p:nvGrpSpPr>
            <p:cNvPr id="3" name="组合 2"/>
            <p:cNvGrpSpPr/>
            <p:nvPr/>
          </p:nvGrpSpPr>
          <p:grpSpPr>
            <a:xfrm>
              <a:off x="4777743" y="2405971"/>
              <a:ext cx="2636513" cy="2634684"/>
              <a:chOff x="10188575" y="-7497763"/>
              <a:chExt cx="6864350" cy="6859587"/>
            </a:xfrm>
          </p:grpSpPr>
          <p:sp>
            <p:nvSpPr>
              <p:cNvPr id="4" name="矩形 3"/>
              <p:cNvSpPr/>
              <p:nvPr/>
            </p:nvSpPr>
            <p:spPr bwMode="auto">
              <a:xfrm>
                <a:off x="10188575" y="-7497763"/>
                <a:ext cx="6864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任意多边形 4"/>
              <p:cNvSpPr/>
              <p:nvPr/>
            </p:nvSpPr>
            <p:spPr bwMode="auto">
              <a:xfrm>
                <a:off x="10190163" y="-7496176"/>
                <a:ext cx="3371850" cy="5053013"/>
              </a:xfrm>
              <a:custGeom>
                <a:avLst/>
                <a:gdLst>
                  <a:gd name="T0" fmla="*/ 1789 w 1789"/>
                  <a:gd name="T1" fmla="*/ 0 h 2681"/>
                  <a:gd name="T2" fmla="*/ 1789 w 1789"/>
                  <a:gd name="T3" fmla="*/ 1039 h 2681"/>
                  <a:gd name="T4" fmla="*/ 1267 w 1789"/>
                  <a:gd name="T5" fmla="*/ 1267 h 2681"/>
                  <a:gd name="T6" fmla="*/ 1038 w 1789"/>
                  <a:gd name="T7" fmla="*/ 1819 h 2681"/>
                  <a:gd name="T8" fmla="*/ 1117 w 1789"/>
                  <a:gd name="T9" fmla="*/ 2161 h 2681"/>
                  <a:gd name="T10" fmla="*/ 216 w 1789"/>
                  <a:gd name="T11" fmla="*/ 2681 h 2681"/>
                  <a:gd name="T12" fmla="*/ 0 w 1789"/>
                  <a:gd name="T13" fmla="*/ 1819 h 2681"/>
                  <a:gd name="T14" fmla="*/ 533 w 1789"/>
                  <a:gd name="T15" fmla="*/ 532 h 2681"/>
                  <a:gd name="T16" fmla="*/ 1789 w 1789"/>
                  <a:gd name="T17" fmla="*/ 0 h 2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2681">
                    <a:moveTo>
                      <a:pt x="1789" y="0"/>
                    </a:moveTo>
                    <a:cubicBezTo>
                      <a:pt x="1789" y="1039"/>
                      <a:pt x="1789" y="1039"/>
                      <a:pt x="1789" y="1039"/>
                    </a:cubicBezTo>
                    <a:cubicBezTo>
                      <a:pt x="1585" y="1046"/>
                      <a:pt x="1402" y="1132"/>
                      <a:pt x="1267" y="1267"/>
                    </a:cubicBezTo>
                    <a:cubicBezTo>
                      <a:pt x="1126" y="1408"/>
                      <a:pt x="1038" y="1604"/>
                      <a:pt x="1038" y="1819"/>
                    </a:cubicBezTo>
                    <a:cubicBezTo>
                      <a:pt x="1038" y="1942"/>
                      <a:pt x="1067" y="2058"/>
                      <a:pt x="1117" y="2161"/>
                    </a:cubicBezTo>
                    <a:cubicBezTo>
                      <a:pt x="216" y="2681"/>
                      <a:pt x="216" y="2681"/>
                      <a:pt x="216" y="2681"/>
                    </a:cubicBezTo>
                    <a:cubicBezTo>
                      <a:pt x="78" y="2424"/>
                      <a:pt x="0" y="2131"/>
                      <a:pt x="0" y="1819"/>
                    </a:cubicBezTo>
                    <a:cubicBezTo>
                      <a:pt x="0" y="1317"/>
                      <a:pt x="203" y="862"/>
                      <a:pt x="533" y="532"/>
                    </a:cubicBezTo>
                    <a:cubicBezTo>
                      <a:pt x="855" y="210"/>
                      <a:pt x="1299" y="8"/>
                      <a:pt x="1789" y="0"/>
                    </a:cubicBezTo>
                    <a:close/>
                  </a:path>
                </a:pathLst>
              </a:cu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sp>
            <p:nvSpPr>
              <p:cNvPr id="6" name="任意多边形 5"/>
              <p:cNvSpPr/>
              <p:nvPr/>
            </p:nvSpPr>
            <p:spPr bwMode="auto">
              <a:xfrm>
                <a:off x="13562013" y="-7497763"/>
                <a:ext cx="3489325" cy="5105400"/>
              </a:xfrm>
              <a:custGeom>
                <a:avLst/>
                <a:gdLst>
                  <a:gd name="T0" fmla="*/ 1851 w 1851"/>
                  <a:gd name="T1" fmla="*/ 1820 h 2709"/>
                  <a:gd name="T2" fmla="*/ 1620 w 1851"/>
                  <a:gd name="T3" fmla="*/ 2709 h 2709"/>
                  <a:gd name="T4" fmla="*/ 720 w 1851"/>
                  <a:gd name="T5" fmla="*/ 2189 h 2709"/>
                  <a:gd name="T6" fmla="*/ 812 w 1851"/>
                  <a:gd name="T7" fmla="*/ 1820 h 2709"/>
                  <a:gd name="T8" fmla="*/ 583 w 1851"/>
                  <a:gd name="T9" fmla="*/ 1268 h 2709"/>
                  <a:gd name="T10" fmla="*/ 31 w 1851"/>
                  <a:gd name="T11" fmla="*/ 1039 h 2709"/>
                  <a:gd name="T12" fmla="*/ 0 w 1851"/>
                  <a:gd name="T13" fmla="*/ 1040 h 2709"/>
                  <a:gd name="T14" fmla="*/ 0 w 1851"/>
                  <a:gd name="T15" fmla="*/ 1 h 2709"/>
                  <a:gd name="T16" fmla="*/ 31 w 1851"/>
                  <a:gd name="T17" fmla="*/ 0 h 2709"/>
                  <a:gd name="T18" fmla="*/ 1318 w 1851"/>
                  <a:gd name="T19" fmla="*/ 533 h 2709"/>
                  <a:gd name="T20" fmla="*/ 1851 w 1851"/>
                  <a:gd name="T21" fmla="*/ 1820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1" h="2709">
                    <a:moveTo>
                      <a:pt x="1851" y="1820"/>
                    </a:moveTo>
                    <a:cubicBezTo>
                      <a:pt x="1851" y="2143"/>
                      <a:pt x="1767" y="2446"/>
                      <a:pt x="1620" y="2709"/>
                    </a:cubicBezTo>
                    <a:cubicBezTo>
                      <a:pt x="720" y="2189"/>
                      <a:pt x="720" y="2189"/>
                      <a:pt x="720" y="2189"/>
                    </a:cubicBezTo>
                    <a:cubicBezTo>
                      <a:pt x="779" y="2079"/>
                      <a:pt x="812" y="1954"/>
                      <a:pt x="812" y="1820"/>
                    </a:cubicBezTo>
                    <a:cubicBezTo>
                      <a:pt x="812" y="1605"/>
                      <a:pt x="724" y="1409"/>
                      <a:pt x="583" y="1268"/>
                    </a:cubicBezTo>
                    <a:cubicBezTo>
                      <a:pt x="442" y="1127"/>
                      <a:pt x="246" y="1039"/>
                      <a:pt x="31" y="1039"/>
                    </a:cubicBezTo>
                    <a:cubicBezTo>
                      <a:pt x="20" y="1039"/>
                      <a:pt x="10" y="1039"/>
                      <a:pt x="0" y="1040"/>
                    </a:cubicBezTo>
                    <a:cubicBezTo>
                      <a:pt x="0" y="1"/>
                      <a:pt x="0" y="1"/>
                      <a:pt x="0" y="1"/>
                    </a:cubicBezTo>
                    <a:cubicBezTo>
                      <a:pt x="10" y="0"/>
                      <a:pt x="20" y="0"/>
                      <a:pt x="31" y="0"/>
                    </a:cubicBezTo>
                    <a:cubicBezTo>
                      <a:pt x="533" y="0"/>
                      <a:pt x="988" y="204"/>
                      <a:pt x="1318" y="533"/>
                    </a:cubicBezTo>
                    <a:cubicBezTo>
                      <a:pt x="1647" y="863"/>
                      <a:pt x="1851" y="1318"/>
                      <a:pt x="1851" y="1820"/>
                    </a:cubicBezTo>
                    <a:close/>
                  </a:path>
                </a:pathLst>
              </a:cu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rgbClr val="FFFFFF"/>
                  </a:solidFill>
                  <a:cs typeface="+mn-ea"/>
                  <a:sym typeface="+mn-lt"/>
                </a:endParaRPr>
              </a:p>
            </p:txBody>
          </p:sp>
          <p:sp>
            <p:nvSpPr>
              <p:cNvPr id="7" name="任意多边形 6"/>
              <p:cNvSpPr/>
              <p:nvPr/>
            </p:nvSpPr>
            <p:spPr bwMode="auto">
              <a:xfrm>
                <a:off x="10598150" y="-3422651"/>
                <a:ext cx="6018213" cy="2784475"/>
              </a:xfrm>
              <a:custGeom>
                <a:avLst/>
                <a:gdLst>
                  <a:gd name="T0" fmla="*/ 3193 w 3193"/>
                  <a:gd name="T1" fmla="*/ 547 h 1478"/>
                  <a:gd name="T2" fmla="*/ 2891 w 3193"/>
                  <a:gd name="T3" fmla="*/ 945 h 1478"/>
                  <a:gd name="T4" fmla="*/ 1604 w 3193"/>
                  <a:gd name="T5" fmla="*/ 1478 h 1478"/>
                  <a:gd name="T6" fmla="*/ 317 w 3193"/>
                  <a:gd name="T7" fmla="*/ 945 h 1478"/>
                  <a:gd name="T8" fmla="*/ 0 w 3193"/>
                  <a:gd name="T9" fmla="*/ 520 h 1478"/>
                  <a:gd name="T10" fmla="*/ 901 w 3193"/>
                  <a:gd name="T11" fmla="*/ 0 h 1478"/>
                  <a:gd name="T12" fmla="*/ 1051 w 3193"/>
                  <a:gd name="T13" fmla="*/ 211 h 1478"/>
                  <a:gd name="T14" fmla="*/ 1604 w 3193"/>
                  <a:gd name="T15" fmla="*/ 440 h 1478"/>
                  <a:gd name="T16" fmla="*/ 2156 w 3193"/>
                  <a:gd name="T17" fmla="*/ 211 h 1478"/>
                  <a:gd name="T18" fmla="*/ 2293 w 3193"/>
                  <a:gd name="T19" fmla="*/ 27 h 1478"/>
                  <a:gd name="T20" fmla="*/ 3193 w 3193"/>
                  <a:gd name="T21" fmla="*/ 547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3" h="1478">
                    <a:moveTo>
                      <a:pt x="3193" y="547"/>
                    </a:moveTo>
                    <a:cubicBezTo>
                      <a:pt x="3110" y="693"/>
                      <a:pt x="3009" y="827"/>
                      <a:pt x="2891" y="945"/>
                    </a:cubicBezTo>
                    <a:cubicBezTo>
                      <a:pt x="2561" y="1275"/>
                      <a:pt x="2106" y="1478"/>
                      <a:pt x="1604" y="1478"/>
                    </a:cubicBezTo>
                    <a:cubicBezTo>
                      <a:pt x="1101" y="1478"/>
                      <a:pt x="646" y="1275"/>
                      <a:pt x="317" y="945"/>
                    </a:cubicBezTo>
                    <a:cubicBezTo>
                      <a:pt x="192" y="820"/>
                      <a:pt x="85" y="677"/>
                      <a:pt x="0" y="520"/>
                    </a:cubicBezTo>
                    <a:cubicBezTo>
                      <a:pt x="901" y="0"/>
                      <a:pt x="901" y="0"/>
                      <a:pt x="901" y="0"/>
                    </a:cubicBezTo>
                    <a:cubicBezTo>
                      <a:pt x="939" y="78"/>
                      <a:pt x="990" y="150"/>
                      <a:pt x="1051" y="211"/>
                    </a:cubicBezTo>
                    <a:cubicBezTo>
                      <a:pt x="1193" y="352"/>
                      <a:pt x="1388" y="440"/>
                      <a:pt x="1604" y="440"/>
                    </a:cubicBezTo>
                    <a:cubicBezTo>
                      <a:pt x="1819" y="440"/>
                      <a:pt x="2015" y="352"/>
                      <a:pt x="2156" y="211"/>
                    </a:cubicBezTo>
                    <a:cubicBezTo>
                      <a:pt x="2210" y="157"/>
                      <a:pt x="2256" y="95"/>
                      <a:pt x="2293" y="27"/>
                    </a:cubicBezTo>
                    <a:lnTo>
                      <a:pt x="3193" y="547"/>
                    </a:lnTo>
                    <a:close/>
                  </a:path>
                </a:pathLst>
              </a:cu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cs typeface="+mn-ea"/>
                  <a:sym typeface="+mn-lt"/>
                </a:endParaRPr>
              </a:p>
            </p:txBody>
          </p:sp>
          <p:sp>
            <p:nvSpPr>
              <p:cNvPr id="8" name="任意多边形 7"/>
              <p:cNvSpPr/>
              <p:nvPr/>
            </p:nvSpPr>
            <p:spPr bwMode="auto">
              <a:xfrm>
                <a:off x="12658725" y="-7494588"/>
                <a:ext cx="904875" cy="1960563"/>
              </a:xfrm>
              <a:custGeom>
                <a:avLst/>
                <a:gdLst>
                  <a:gd name="T0" fmla="*/ 22 w 480"/>
                  <a:gd name="T1" fmla="*/ 561 h 1040"/>
                  <a:gd name="T2" fmla="*/ 480 w 480"/>
                  <a:gd name="T3" fmla="*/ 1040 h 1040"/>
                  <a:gd name="T4" fmla="*/ 480 w 480"/>
                  <a:gd name="T5" fmla="*/ 0 h 1040"/>
                  <a:gd name="T6" fmla="*/ 22 w 480"/>
                  <a:gd name="T7" fmla="*/ 478 h 1040"/>
                  <a:gd name="T8" fmla="*/ 22 w 480"/>
                  <a:gd name="T9" fmla="*/ 561 h 1040"/>
                </a:gdLst>
                <a:ahLst/>
                <a:cxnLst>
                  <a:cxn ang="0">
                    <a:pos x="T0" y="T1"/>
                  </a:cxn>
                  <a:cxn ang="0">
                    <a:pos x="T2" y="T3"/>
                  </a:cxn>
                  <a:cxn ang="0">
                    <a:pos x="T4" y="T5"/>
                  </a:cxn>
                  <a:cxn ang="0">
                    <a:pos x="T6" y="T7"/>
                  </a:cxn>
                  <a:cxn ang="0">
                    <a:pos x="T8" y="T9"/>
                  </a:cxn>
                </a:cxnLst>
                <a:rect l="0" t="0" r="r" b="b"/>
                <a:pathLst>
                  <a:path w="480" h="1040">
                    <a:moveTo>
                      <a:pt x="22" y="561"/>
                    </a:moveTo>
                    <a:cubicBezTo>
                      <a:pt x="480" y="1040"/>
                      <a:pt x="480" y="1040"/>
                      <a:pt x="480" y="1040"/>
                    </a:cubicBezTo>
                    <a:cubicBezTo>
                      <a:pt x="480" y="0"/>
                      <a:pt x="480" y="0"/>
                      <a:pt x="480" y="0"/>
                    </a:cubicBezTo>
                    <a:cubicBezTo>
                      <a:pt x="22" y="478"/>
                      <a:pt x="22" y="478"/>
                      <a:pt x="22" y="478"/>
                    </a:cubicBezTo>
                    <a:cubicBezTo>
                      <a:pt x="0" y="502"/>
                      <a:pt x="0" y="538"/>
                      <a:pt x="22" y="561"/>
                    </a:cubicBez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solidFill>
                    <a:schemeClr val="accent1">
                      <a:lumMod val="20000"/>
                      <a:lumOff val="80000"/>
                    </a:schemeClr>
                  </a:solidFill>
                  <a:cs typeface="+mn-ea"/>
                  <a:sym typeface="+mn-lt"/>
                </a:endParaRPr>
              </a:p>
            </p:txBody>
          </p:sp>
          <p:sp>
            <p:nvSpPr>
              <p:cNvPr id="9" name="任意多边形 8"/>
              <p:cNvSpPr/>
              <p:nvPr/>
            </p:nvSpPr>
            <p:spPr bwMode="auto">
              <a:xfrm>
                <a:off x="10601325" y="-3422651"/>
                <a:ext cx="1697038" cy="1289050"/>
              </a:xfrm>
              <a:custGeom>
                <a:avLst/>
                <a:gdLst>
                  <a:gd name="T0" fmla="*/ 714 w 900"/>
                  <a:gd name="T1" fmla="*/ 635 h 684"/>
                  <a:gd name="T2" fmla="*/ 900 w 900"/>
                  <a:gd name="T3" fmla="*/ 0 h 684"/>
                  <a:gd name="T4" fmla="*/ 0 w 900"/>
                  <a:gd name="T5" fmla="*/ 519 h 684"/>
                  <a:gd name="T6" fmla="*/ 642 w 900"/>
                  <a:gd name="T7" fmla="*/ 676 h 684"/>
                  <a:gd name="T8" fmla="*/ 714 w 900"/>
                  <a:gd name="T9" fmla="*/ 635 h 684"/>
                </a:gdLst>
                <a:ahLst/>
                <a:cxnLst>
                  <a:cxn ang="0">
                    <a:pos x="T0" y="T1"/>
                  </a:cxn>
                  <a:cxn ang="0">
                    <a:pos x="T2" y="T3"/>
                  </a:cxn>
                  <a:cxn ang="0">
                    <a:pos x="T4" y="T5"/>
                  </a:cxn>
                  <a:cxn ang="0">
                    <a:pos x="T6" y="T7"/>
                  </a:cxn>
                  <a:cxn ang="0">
                    <a:pos x="T8" y="T9"/>
                  </a:cxn>
                </a:cxnLst>
                <a:rect l="0" t="0" r="r" b="b"/>
                <a:pathLst>
                  <a:path w="900" h="684">
                    <a:moveTo>
                      <a:pt x="714" y="635"/>
                    </a:moveTo>
                    <a:cubicBezTo>
                      <a:pt x="900" y="0"/>
                      <a:pt x="900" y="0"/>
                      <a:pt x="900" y="0"/>
                    </a:cubicBezTo>
                    <a:cubicBezTo>
                      <a:pt x="0" y="519"/>
                      <a:pt x="0" y="519"/>
                      <a:pt x="0" y="519"/>
                    </a:cubicBezTo>
                    <a:cubicBezTo>
                      <a:pt x="642" y="676"/>
                      <a:pt x="642" y="676"/>
                      <a:pt x="642" y="676"/>
                    </a:cubicBezTo>
                    <a:cubicBezTo>
                      <a:pt x="674" y="684"/>
                      <a:pt x="705" y="666"/>
                      <a:pt x="714" y="635"/>
                    </a:cubicBezTo>
                    <a:close/>
                  </a:path>
                </a:pathLst>
              </a:custGeom>
              <a:solidFill>
                <a:schemeClr val="accent4">
                  <a:lumMod val="40000"/>
                  <a:lumOff val="6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任意多边形 9"/>
              <p:cNvSpPr/>
              <p:nvPr/>
            </p:nvSpPr>
            <p:spPr bwMode="auto">
              <a:xfrm>
                <a:off x="14920913" y="-3683001"/>
                <a:ext cx="1697038" cy="1289050"/>
              </a:xfrm>
              <a:custGeom>
                <a:avLst/>
                <a:gdLst>
                  <a:gd name="T0" fmla="*/ 643 w 900"/>
                  <a:gd name="T1" fmla="*/ 8 h 684"/>
                  <a:gd name="T2" fmla="*/ 0 w 900"/>
                  <a:gd name="T3" fmla="*/ 165 h 684"/>
                  <a:gd name="T4" fmla="*/ 900 w 900"/>
                  <a:gd name="T5" fmla="*/ 684 h 684"/>
                  <a:gd name="T6" fmla="*/ 714 w 900"/>
                  <a:gd name="T7" fmla="*/ 49 h 684"/>
                  <a:gd name="T8" fmla="*/ 643 w 900"/>
                  <a:gd name="T9" fmla="*/ 8 h 684"/>
                </a:gdLst>
                <a:ahLst/>
                <a:cxnLst>
                  <a:cxn ang="0">
                    <a:pos x="T0" y="T1"/>
                  </a:cxn>
                  <a:cxn ang="0">
                    <a:pos x="T2" y="T3"/>
                  </a:cxn>
                  <a:cxn ang="0">
                    <a:pos x="T4" y="T5"/>
                  </a:cxn>
                  <a:cxn ang="0">
                    <a:pos x="T6" y="T7"/>
                  </a:cxn>
                  <a:cxn ang="0">
                    <a:pos x="T8" y="T9"/>
                  </a:cxn>
                </a:cxnLst>
                <a:rect l="0" t="0" r="r" b="b"/>
                <a:pathLst>
                  <a:path w="900" h="684">
                    <a:moveTo>
                      <a:pt x="643" y="8"/>
                    </a:moveTo>
                    <a:cubicBezTo>
                      <a:pt x="0" y="165"/>
                      <a:pt x="0" y="165"/>
                      <a:pt x="0" y="165"/>
                    </a:cubicBezTo>
                    <a:cubicBezTo>
                      <a:pt x="900" y="684"/>
                      <a:pt x="900" y="684"/>
                      <a:pt x="900" y="684"/>
                    </a:cubicBezTo>
                    <a:cubicBezTo>
                      <a:pt x="714" y="49"/>
                      <a:pt x="714" y="49"/>
                      <a:pt x="714" y="49"/>
                    </a:cubicBezTo>
                    <a:cubicBezTo>
                      <a:pt x="705" y="18"/>
                      <a:pt x="674" y="0"/>
                      <a:pt x="643" y="8"/>
                    </a:cubicBezTo>
                    <a:close/>
                  </a:path>
                </a:pathLst>
              </a:cu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solidFill>
                    <a:schemeClr val="accent6">
                      <a:lumMod val="40000"/>
                      <a:lumOff val="60000"/>
                    </a:schemeClr>
                  </a:solidFill>
                  <a:cs typeface="+mn-ea"/>
                  <a:sym typeface="+mn-lt"/>
                </a:endParaRPr>
              </a:p>
            </p:txBody>
          </p:sp>
        </p:grpSp>
        <p:sp>
          <p:nvSpPr>
            <p:cNvPr id="12" name="椭圆 11"/>
            <p:cNvSpPr/>
            <p:nvPr/>
          </p:nvSpPr>
          <p:spPr>
            <a:xfrm>
              <a:off x="6793899" y="2680006"/>
              <a:ext cx="607604" cy="607602"/>
            </a:xfrm>
            <a:prstGeom prst="ellipse">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cs typeface="+mn-ea"/>
                <a:sym typeface="+mn-lt"/>
              </a:endParaRPr>
            </a:p>
          </p:txBody>
        </p:sp>
        <p:sp>
          <p:nvSpPr>
            <p:cNvPr id="15" name="椭圆 14"/>
            <p:cNvSpPr/>
            <p:nvPr/>
          </p:nvSpPr>
          <p:spPr>
            <a:xfrm>
              <a:off x="5787015" y="4724809"/>
              <a:ext cx="607604" cy="607602"/>
            </a:xfrm>
            <a:prstGeom prst="ellipse">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cs typeface="+mn-ea"/>
                <a:sym typeface="+mn-lt"/>
              </a:endParaRPr>
            </a:p>
          </p:txBody>
        </p:sp>
        <p:sp>
          <p:nvSpPr>
            <p:cNvPr id="18" name="椭圆 17"/>
            <p:cNvSpPr/>
            <p:nvPr/>
          </p:nvSpPr>
          <p:spPr>
            <a:xfrm>
              <a:off x="4707772" y="2685032"/>
              <a:ext cx="596530" cy="596528"/>
            </a:xfrm>
            <a:prstGeom prst="ellipse">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cs typeface="+mn-ea"/>
                <a:sym typeface="+mn-lt"/>
              </a:endParaRPr>
            </a:p>
          </p:txBody>
        </p:sp>
        <p:sp>
          <p:nvSpPr>
            <p:cNvPr id="21" name="文本框 20"/>
            <p:cNvSpPr txBox="1"/>
            <p:nvPr/>
          </p:nvSpPr>
          <p:spPr>
            <a:xfrm>
              <a:off x="2719221" y="2663073"/>
              <a:ext cx="1897317" cy="327264"/>
            </a:xfrm>
            <a:prstGeom prst="rect">
              <a:avLst/>
            </a:prstGeom>
            <a:noFill/>
          </p:spPr>
          <p:txBody>
            <a:bodyPr wrap="square" lIns="91440" tIns="45720" rIns="91440" bIns="45720" rtlCol="0" anchor="t">
              <a:spAutoFit/>
            </a:bodyPr>
            <a:lstStyle/>
            <a:p>
              <a:pPr algn="r"/>
              <a:r>
                <a:rPr lang="en-US" altLang="zh-CN" sz="2000" b="1">
                  <a:solidFill>
                    <a:schemeClr val="accent4"/>
                  </a:solidFill>
                  <a:cs typeface="+mn-ea"/>
                  <a:sym typeface="+mn-lt"/>
                </a:rPr>
                <a:t>Susceptible</a:t>
              </a:r>
            </a:p>
          </p:txBody>
        </p:sp>
        <p:sp>
          <p:nvSpPr>
            <p:cNvPr id="22" name="文本框 21"/>
            <p:cNvSpPr txBox="1"/>
            <p:nvPr/>
          </p:nvSpPr>
          <p:spPr>
            <a:xfrm>
              <a:off x="2336331" y="2940072"/>
              <a:ext cx="2280207" cy="547537"/>
            </a:xfrm>
            <a:prstGeom prst="rect">
              <a:avLst/>
            </a:prstGeom>
            <a:noFill/>
          </p:spPr>
          <p:txBody>
            <a:bodyPr wrap="square" lIns="91440" tIns="45720" rIns="91440" bIns="45720" rtlCol="0" anchor="t">
              <a:spAutoFit/>
            </a:bodyPr>
            <a:lstStyle>
              <a:defPPr>
                <a:defRPr lang="zh-CN"/>
              </a:defPPr>
              <a:lvl1pPr>
                <a:lnSpc>
                  <a:spcPts val="1500"/>
                </a:lnSpc>
                <a:defRPr sz="900"/>
              </a:lvl1pPr>
            </a:lstStyle>
            <a:p>
              <a:pPr algn="just"/>
              <a:r>
                <a:rPr lang="en-US" altLang="zh-CN" sz="1600">
                  <a:cs typeface="+mn-ea"/>
                  <a:sym typeface="+mn-lt"/>
                </a:rPr>
                <a:t>People who are healthy but likely or liable to be infected by the infectious disease.</a:t>
              </a:r>
            </a:p>
          </p:txBody>
        </p:sp>
        <p:sp>
          <p:nvSpPr>
            <p:cNvPr id="23" name="文本框 22"/>
            <p:cNvSpPr txBox="1"/>
            <p:nvPr/>
          </p:nvSpPr>
          <p:spPr>
            <a:xfrm>
              <a:off x="7626350" y="2663073"/>
              <a:ext cx="1897317" cy="327264"/>
            </a:xfrm>
            <a:prstGeom prst="rect">
              <a:avLst/>
            </a:prstGeom>
            <a:noFill/>
          </p:spPr>
          <p:txBody>
            <a:bodyPr wrap="square" lIns="91440" tIns="45720" rIns="91440" bIns="45720" rtlCol="0" anchor="t">
              <a:spAutoFit/>
            </a:bodyPr>
            <a:lstStyle/>
            <a:p>
              <a:r>
                <a:rPr lang="en-US" altLang="zh-CN" sz="2000" b="1">
                  <a:solidFill>
                    <a:schemeClr val="accent3"/>
                  </a:solidFill>
                  <a:cs typeface="+mn-ea"/>
                  <a:sym typeface="+mn-lt"/>
                </a:rPr>
                <a:t>Recovered</a:t>
              </a:r>
            </a:p>
          </p:txBody>
        </p:sp>
        <p:sp>
          <p:nvSpPr>
            <p:cNvPr id="24" name="文本框 23"/>
            <p:cNvSpPr txBox="1"/>
            <p:nvPr/>
          </p:nvSpPr>
          <p:spPr>
            <a:xfrm>
              <a:off x="7626350" y="2940072"/>
              <a:ext cx="2280207" cy="862214"/>
            </a:xfrm>
            <a:prstGeom prst="rect">
              <a:avLst/>
            </a:prstGeom>
            <a:noFill/>
          </p:spPr>
          <p:txBody>
            <a:bodyPr wrap="square" lIns="91440" tIns="45720" rIns="91440" bIns="45720" rtlCol="0" anchor="t">
              <a:spAutoFit/>
            </a:bodyPr>
            <a:lstStyle>
              <a:defPPr>
                <a:defRPr lang="zh-CN"/>
              </a:defPPr>
              <a:lvl1pPr>
                <a:lnSpc>
                  <a:spcPts val="1500"/>
                </a:lnSpc>
                <a:defRPr sz="900"/>
              </a:lvl1pPr>
            </a:lstStyle>
            <a:p>
              <a:pPr algn="just"/>
              <a:r>
                <a:rPr lang="en-US" altLang="zh-CN" sz="1600">
                  <a:cs typeface="+mn-ea"/>
                  <a:sym typeface="+mn-lt"/>
                </a:rPr>
                <a:t>People who recovered from the infectious disease. We assume these people are unlikely infected by disease again.</a:t>
              </a:r>
            </a:p>
          </p:txBody>
        </p:sp>
        <p:sp>
          <p:nvSpPr>
            <p:cNvPr id="25" name="文本框 24"/>
            <p:cNvSpPr txBox="1"/>
            <p:nvPr/>
          </p:nvSpPr>
          <p:spPr>
            <a:xfrm>
              <a:off x="5188999" y="5401912"/>
              <a:ext cx="1897317" cy="830746"/>
            </a:xfrm>
            <a:prstGeom prst="rect">
              <a:avLst/>
            </a:prstGeom>
            <a:noFill/>
          </p:spPr>
          <p:txBody>
            <a:bodyPr wrap="square" lIns="91440" tIns="45720" rIns="91440" bIns="45720" rtlCol="0" anchor="t">
              <a:spAutoFit/>
            </a:bodyPr>
            <a:lstStyle/>
            <a:p>
              <a:pPr algn="ctr"/>
              <a:r>
                <a:rPr lang="en-US" altLang="zh-CN" sz="2000" b="1">
                  <a:solidFill>
                    <a:schemeClr val="accent6"/>
                  </a:solidFill>
                  <a:cs typeface="+mn-ea"/>
                  <a:sym typeface="+mn-lt"/>
                </a:rPr>
                <a:t>Infectious</a:t>
              </a:r>
            </a:p>
            <a:p>
              <a:pPr algn="ctr"/>
              <a:endParaRPr lang="en-US" altLang="zh-CN" sz="2000" b="1">
                <a:solidFill>
                  <a:schemeClr val="accent3"/>
                </a:solidFill>
                <a:cs typeface="+mn-ea"/>
                <a:sym typeface="+mn-lt"/>
              </a:endParaRPr>
            </a:p>
            <a:p>
              <a:pPr algn="ctr"/>
              <a:endParaRPr lang="en-US" altLang="zh-CN" sz="2000" b="1">
                <a:solidFill>
                  <a:schemeClr val="accent6"/>
                </a:solidFill>
                <a:cs typeface="+mn-ea"/>
                <a:sym typeface="+mn-lt"/>
              </a:endParaRPr>
            </a:p>
          </p:txBody>
        </p:sp>
        <p:sp>
          <p:nvSpPr>
            <p:cNvPr id="27" name="文本框 26"/>
            <p:cNvSpPr txBox="1"/>
            <p:nvPr/>
          </p:nvSpPr>
          <p:spPr>
            <a:xfrm>
              <a:off x="4616538" y="5678911"/>
              <a:ext cx="3042239" cy="704875"/>
            </a:xfrm>
            <a:prstGeom prst="rect">
              <a:avLst/>
            </a:prstGeom>
            <a:noFill/>
          </p:spPr>
          <p:txBody>
            <a:bodyPr wrap="square" lIns="91440" tIns="45720" rIns="91440" bIns="45720" rtlCol="0" anchor="t">
              <a:spAutoFit/>
            </a:bodyPr>
            <a:lstStyle>
              <a:defPPr>
                <a:defRPr lang="zh-CN"/>
              </a:defPPr>
              <a:lvl1pPr>
                <a:lnSpc>
                  <a:spcPts val="1500"/>
                </a:lnSpc>
                <a:defRPr sz="900"/>
              </a:lvl1pPr>
            </a:lstStyle>
            <a:p>
              <a:pPr algn="just"/>
              <a:r>
                <a:rPr lang="en-US" altLang="zh-CN" sz="1600">
                  <a:cs typeface="+mn-ea"/>
                  <a:sym typeface="+mn-lt"/>
                </a:rPr>
                <a:t>Refers to people who has infected the infectious disease and can infect Susceptible class, turning them into Infectious class.</a:t>
              </a:r>
            </a:p>
          </p:txBody>
        </p:sp>
      </p:grpSp>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Compartmental models in epidemiology</a:t>
            </a:r>
          </a:p>
        </p:txBody>
      </p:sp>
      <p:sp>
        <p:nvSpPr>
          <p:cNvPr id="29" name="iconfont-1000-785054"/>
          <p:cNvSpPr/>
          <p:nvPr/>
        </p:nvSpPr>
        <p:spPr>
          <a:xfrm>
            <a:off x="4447540" y="2141296"/>
            <a:ext cx="537210" cy="464820"/>
          </a:xfrm>
          <a:custGeom>
            <a:avLst/>
            <a:gdLst>
              <a:gd name="T0" fmla="*/ 6296 w 10244"/>
              <a:gd name="T1" fmla="*/ 59 h 8868"/>
              <a:gd name="T2" fmla="*/ 3630 w 10244"/>
              <a:gd name="T3" fmla="*/ 2408 h 8868"/>
              <a:gd name="T4" fmla="*/ 4464 w 10244"/>
              <a:gd name="T5" fmla="*/ 4619 h 8868"/>
              <a:gd name="T6" fmla="*/ 4414 w 10244"/>
              <a:gd name="T7" fmla="*/ 4722 h 8868"/>
              <a:gd name="T8" fmla="*/ 4130 w 10244"/>
              <a:gd name="T9" fmla="*/ 4907 h 8868"/>
              <a:gd name="T10" fmla="*/ 2225 w 10244"/>
              <a:gd name="T11" fmla="*/ 7791 h 8868"/>
              <a:gd name="T12" fmla="*/ 2197 w 10244"/>
              <a:gd name="T13" fmla="*/ 8355 h 8868"/>
              <a:gd name="T14" fmla="*/ 2705 w 10244"/>
              <a:gd name="T15" fmla="*/ 8864 h 8868"/>
              <a:gd name="T16" fmla="*/ 3193 w 10244"/>
              <a:gd name="T17" fmla="*/ 8394 h 8868"/>
              <a:gd name="T18" fmla="*/ 3216 w 10244"/>
              <a:gd name="T19" fmla="*/ 7998 h 8868"/>
              <a:gd name="T20" fmla="*/ 5583 w 10244"/>
              <a:gd name="T21" fmla="*/ 5354 h 8868"/>
              <a:gd name="T22" fmla="*/ 6426 w 10244"/>
              <a:gd name="T23" fmla="*/ 5262 h 8868"/>
              <a:gd name="T24" fmla="*/ 8805 w 10244"/>
              <a:gd name="T25" fmla="*/ 2632 h 8868"/>
              <a:gd name="T26" fmla="*/ 6296 w 10244"/>
              <a:gd name="T27" fmla="*/ 59 h 8868"/>
              <a:gd name="T28" fmla="*/ 6185 w 10244"/>
              <a:gd name="T29" fmla="*/ 4324 h 8868"/>
              <a:gd name="T30" fmla="*/ 4565 w 10244"/>
              <a:gd name="T31" fmla="*/ 2626 h 8868"/>
              <a:gd name="T32" fmla="*/ 6211 w 10244"/>
              <a:gd name="T33" fmla="*/ 1024 h 8868"/>
              <a:gd name="T34" fmla="*/ 7863 w 10244"/>
              <a:gd name="T35" fmla="*/ 2680 h 8868"/>
              <a:gd name="T36" fmla="*/ 6185 w 10244"/>
              <a:gd name="T37" fmla="*/ 4324 h 8868"/>
              <a:gd name="T38" fmla="*/ 3225 w 10244"/>
              <a:gd name="T39" fmla="*/ 4601 h 8868"/>
              <a:gd name="T40" fmla="*/ 2851 w 10244"/>
              <a:gd name="T41" fmla="*/ 3839 h 8868"/>
              <a:gd name="T42" fmla="*/ 2665 w 10244"/>
              <a:gd name="T43" fmla="*/ 3710 h 8868"/>
              <a:gd name="T44" fmla="*/ 2783 w 10244"/>
              <a:gd name="T45" fmla="*/ 1632 h 8868"/>
              <a:gd name="T46" fmla="*/ 3084 w 10244"/>
              <a:gd name="T47" fmla="*/ 1473 h 8868"/>
              <a:gd name="T48" fmla="*/ 3215 w 10244"/>
              <a:gd name="T49" fmla="*/ 979 h 8868"/>
              <a:gd name="T50" fmla="*/ 2839 w 10244"/>
              <a:gd name="T51" fmla="*/ 710 h 8868"/>
              <a:gd name="T52" fmla="*/ 2364 w 10244"/>
              <a:gd name="T53" fmla="*/ 851 h 8868"/>
              <a:gd name="T54" fmla="*/ 1692 w 10244"/>
              <a:gd name="T55" fmla="*/ 3947 h 8868"/>
              <a:gd name="T56" fmla="*/ 2045 w 10244"/>
              <a:gd name="T57" fmla="*/ 4381 h 8868"/>
              <a:gd name="T58" fmla="*/ 2014 w 10244"/>
              <a:gd name="T59" fmla="*/ 4436 h 8868"/>
              <a:gd name="T60" fmla="*/ 1584 w 10244"/>
              <a:gd name="T61" fmla="*/ 4707 h 8868"/>
              <a:gd name="T62" fmla="*/ 11 w 10244"/>
              <a:gd name="T63" fmla="*/ 7505 h 8868"/>
              <a:gd name="T64" fmla="*/ 417 w 10244"/>
              <a:gd name="T65" fmla="*/ 8083 h 8868"/>
              <a:gd name="T66" fmla="*/ 900 w 10244"/>
              <a:gd name="T67" fmla="*/ 7568 h 8868"/>
              <a:gd name="T68" fmla="*/ 1014 w 10244"/>
              <a:gd name="T69" fmla="*/ 6900 h 8868"/>
              <a:gd name="T70" fmla="*/ 2688 w 10244"/>
              <a:gd name="T71" fmla="*/ 5177 h 8868"/>
              <a:gd name="T72" fmla="*/ 3225 w 10244"/>
              <a:gd name="T73" fmla="*/ 4601 h 8868"/>
              <a:gd name="T74" fmla="*/ 9135 w 10244"/>
              <a:gd name="T75" fmla="*/ 5590 h 8868"/>
              <a:gd name="T76" fmla="*/ 8388 w 10244"/>
              <a:gd name="T77" fmla="*/ 5504 h 8868"/>
              <a:gd name="T78" fmla="*/ 8395 w 10244"/>
              <a:gd name="T79" fmla="*/ 6209 h 8868"/>
              <a:gd name="T80" fmla="*/ 9232 w 10244"/>
              <a:gd name="T81" fmla="*/ 8326 h 8868"/>
              <a:gd name="T82" fmla="*/ 9711 w 10244"/>
              <a:gd name="T83" fmla="*/ 8859 h 8868"/>
              <a:gd name="T84" fmla="*/ 10213 w 10244"/>
              <a:gd name="T85" fmla="*/ 8478 h 8868"/>
              <a:gd name="T86" fmla="*/ 10244 w 10244"/>
              <a:gd name="T87" fmla="*/ 8212 h 8868"/>
              <a:gd name="T88" fmla="*/ 9135 w 10244"/>
              <a:gd name="T89" fmla="*/ 5590 h 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44" h="8868">
                <a:moveTo>
                  <a:pt x="6296" y="59"/>
                </a:moveTo>
                <a:cubicBezTo>
                  <a:pt x="4951" y="0"/>
                  <a:pt x="3759" y="1053"/>
                  <a:pt x="3630" y="2408"/>
                </a:cubicBezTo>
                <a:cubicBezTo>
                  <a:pt x="3547" y="3278"/>
                  <a:pt x="3851" y="4001"/>
                  <a:pt x="4464" y="4619"/>
                </a:cubicBezTo>
                <a:cubicBezTo>
                  <a:pt x="4430" y="4690"/>
                  <a:pt x="4427" y="4714"/>
                  <a:pt x="4414" y="4722"/>
                </a:cubicBezTo>
                <a:cubicBezTo>
                  <a:pt x="4320" y="4786"/>
                  <a:pt x="4225" y="4847"/>
                  <a:pt x="4130" y="4907"/>
                </a:cubicBezTo>
                <a:cubicBezTo>
                  <a:pt x="3054" y="5577"/>
                  <a:pt x="2428" y="6546"/>
                  <a:pt x="2225" y="7791"/>
                </a:cubicBezTo>
                <a:cubicBezTo>
                  <a:pt x="2195" y="7976"/>
                  <a:pt x="2182" y="8168"/>
                  <a:pt x="2197" y="8355"/>
                </a:cubicBezTo>
                <a:cubicBezTo>
                  <a:pt x="2221" y="8658"/>
                  <a:pt x="2447" y="8868"/>
                  <a:pt x="2705" y="8864"/>
                </a:cubicBezTo>
                <a:cubicBezTo>
                  <a:pt x="2943" y="8859"/>
                  <a:pt x="3148" y="8669"/>
                  <a:pt x="3193" y="8394"/>
                </a:cubicBezTo>
                <a:cubicBezTo>
                  <a:pt x="3215" y="8264"/>
                  <a:pt x="3203" y="8130"/>
                  <a:pt x="3216" y="7998"/>
                </a:cubicBezTo>
                <a:cubicBezTo>
                  <a:pt x="3344" y="6702"/>
                  <a:pt x="4306" y="5620"/>
                  <a:pt x="5583" y="5354"/>
                </a:cubicBezTo>
                <a:cubicBezTo>
                  <a:pt x="5858" y="5296"/>
                  <a:pt x="6144" y="5284"/>
                  <a:pt x="6426" y="5262"/>
                </a:cubicBezTo>
                <a:cubicBezTo>
                  <a:pt x="7783" y="5160"/>
                  <a:pt x="8820" y="4016"/>
                  <a:pt x="8805" y="2632"/>
                </a:cubicBezTo>
                <a:cubicBezTo>
                  <a:pt x="8790" y="1242"/>
                  <a:pt x="7696" y="120"/>
                  <a:pt x="6296" y="59"/>
                </a:cubicBezTo>
                <a:close/>
                <a:moveTo>
                  <a:pt x="6185" y="4324"/>
                </a:moveTo>
                <a:cubicBezTo>
                  <a:pt x="5272" y="4307"/>
                  <a:pt x="4547" y="3547"/>
                  <a:pt x="4565" y="2626"/>
                </a:cubicBezTo>
                <a:cubicBezTo>
                  <a:pt x="4582" y="1728"/>
                  <a:pt x="5306" y="1024"/>
                  <a:pt x="6211" y="1024"/>
                </a:cubicBezTo>
                <a:cubicBezTo>
                  <a:pt x="7138" y="1024"/>
                  <a:pt x="7869" y="1758"/>
                  <a:pt x="7863" y="2680"/>
                </a:cubicBezTo>
                <a:cubicBezTo>
                  <a:pt x="7856" y="3593"/>
                  <a:pt x="7093" y="4341"/>
                  <a:pt x="6185" y="4324"/>
                </a:cubicBezTo>
                <a:close/>
                <a:moveTo>
                  <a:pt x="3225" y="4601"/>
                </a:moveTo>
                <a:cubicBezTo>
                  <a:pt x="3256" y="4267"/>
                  <a:pt x="3151" y="4008"/>
                  <a:pt x="2851" y="3839"/>
                </a:cubicBezTo>
                <a:cubicBezTo>
                  <a:pt x="2785" y="3802"/>
                  <a:pt x="2722" y="3758"/>
                  <a:pt x="2665" y="3710"/>
                </a:cubicBezTo>
                <a:cubicBezTo>
                  <a:pt x="1971" y="3132"/>
                  <a:pt x="2027" y="2126"/>
                  <a:pt x="2783" y="1632"/>
                </a:cubicBezTo>
                <a:cubicBezTo>
                  <a:pt x="2878" y="1570"/>
                  <a:pt x="2990" y="1536"/>
                  <a:pt x="3084" y="1473"/>
                </a:cubicBezTo>
                <a:cubicBezTo>
                  <a:pt x="3269" y="1350"/>
                  <a:pt x="3320" y="1152"/>
                  <a:pt x="3215" y="979"/>
                </a:cubicBezTo>
                <a:cubicBezTo>
                  <a:pt x="3140" y="854"/>
                  <a:pt x="2977" y="728"/>
                  <a:pt x="2839" y="710"/>
                </a:cubicBezTo>
                <a:cubicBezTo>
                  <a:pt x="2688" y="691"/>
                  <a:pt x="2507" y="771"/>
                  <a:pt x="2364" y="851"/>
                </a:cubicBezTo>
                <a:cubicBezTo>
                  <a:pt x="1267" y="1471"/>
                  <a:pt x="955" y="2917"/>
                  <a:pt x="1692" y="3947"/>
                </a:cubicBezTo>
                <a:cubicBezTo>
                  <a:pt x="1802" y="4099"/>
                  <a:pt x="1929" y="4239"/>
                  <a:pt x="2045" y="4381"/>
                </a:cubicBezTo>
                <a:cubicBezTo>
                  <a:pt x="2031" y="4407"/>
                  <a:pt x="2027" y="4428"/>
                  <a:pt x="2014" y="4436"/>
                </a:cubicBezTo>
                <a:cubicBezTo>
                  <a:pt x="1872" y="4527"/>
                  <a:pt x="1725" y="4612"/>
                  <a:pt x="1584" y="4707"/>
                </a:cubicBezTo>
                <a:cubicBezTo>
                  <a:pt x="589" y="5374"/>
                  <a:pt x="48" y="6302"/>
                  <a:pt x="11" y="7505"/>
                </a:cubicBezTo>
                <a:cubicBezTo>
                  <a:pt x="0" y="7862"/>
                  <a:pt x="159" y="8065"/>
                  <a:pt x="417" y="8083"/>
                </a:cubicBezTo>
                <a:cubicBezTo>
                  <a:pt x="673" y="8102"/>
                  <a:pt x="846" y="7916"/>
                  <a:pt x="900" y="7568"/>
                </a:cubicBezTo>
                <a:cubicBezTo>
                  <a:pt x="935" y="7344"/>
                  <a:pt x="948" y="7114"/>
                  <a:pt x="1014" y="6900"/>
                </a:cubicBezTo>
                <a:cubicBezTo>
                  <a:pt x="1280" y="6047"/>
                  <a:pt x="1856" y="5477"/>
                  <a:pt x="2688" y="5177"/>
                </a:cubicBezTo>
                <a:cubicBezTo>
                  <a:pt x="2981" y="5072"/>
                  <a:pt x="3194" y="4937"/>
                  <a:pt x="3225" y="4601"/>
                </a:cubicBezTo>
                <a:close/>
                <a:moveTo>
                  <a:pt x="9135" y="5590"/>
                </a:moveTo>
                <a:cubicBezTo>
                  <a:pt x="8878" y="5322"/>
                  <a:pt x="8601" y="5303"/>
                  <a:pt x="8388" y="5504"/>
                </a:cubicBezTo>
                <a:cubicBezTo>
                  <a:pt x="8183" y="5698"/>
                  <a:pt x="8162" y="5939"/>
                  <a:pt x="8395" y="6209"/>
                </a:cubicBezTo>
                <a:cubicBezTo>
                  <a:pt x="8924" y="6821"/>
                  <a:pt x="9206" y="7515"/>
                  <a:pt x="9232" y="8326"/>
                </a:cubicBezTo>
                <a:cubicBezTo>
                  <a:pt x="9243" y="8655"/>
                  <a:pt x="9447" y="8859"/>
                  <a:pt x="9711" y="8859"/>
                </a:cubicBezTo>
                <a:cubicBezTo>
                  <a:pt x="9967" y="8860"/>
                  <a:pt x="10137" y="8718"/>
                  <a:pt x="10213" y="8478"/>
                </a:cubicBezTo>
                <a:cubicBezTo>
                  <a:pt x="10241" y="8390"/>
                  <a:pt x="10235" y="8291"/>
                  <a:pt x="10244" y="8212"/>
                </a:cubicBezTo>
                <a:cubicBezTo>
                  <a:pt x="10174" y="7199"/>
                  <a:pt x="9831" y="6317"/>
                  <a:pt x="9135" y="5590"/>
                </a:cubicBezTo>
                <a:close/>
              </a:path>
            </a:pathLst>
          </a:custGeom>
          <a:solidFill>
            <a:srgbClr val="FFB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2" name="iconfont-1000-785054"/>
          <p:cNvSpPr/>
          <p:nvPr/>
        </p:nvSpPr>
        <p:spPr>
          <a:xfrm>
            <a:off x="5820410" y="4657801"/>
            <a:ext cx="537210" cy="464820"/>
          </a:xfrm>
          <a:custGeom>
            <a:avLst/>
            <a:gdLst>
              <a:gd name="T0" fmla="*/ 6296 w 10244"/>
              <a:gd name="T1" fmla="*/ 59 h 8868"/>
              <a:gd name="T2" fmla="*/ 3630 w 10244"/>
              <a:gd name="T3" fmla="*/ 2408 h 8868"/>
              <a:gd name="T4" fmla="*/ 4464 w 10244"/>
              <a:gd name="T5" fmla="*/ 4619 h 8868"/>
              <a:gd name="T6" fmla="*/ 4414 w 10244"/>
              <a:gd name="T7" fmla="*/ 4722 h 8868"/>
              <a:gd name="T8" fmla="*/ 4130 w 10244"/>
              <a:gd name="T9" fmla="*/ 4907 h 8868"/>
              <a:gd name="T10" fmla="*/ 2225 w 10244"/>
              <a:gd name="T11" fmla="*/ 7791 h 8868"/>
              <a:gd name="T12" fmla="*/ 2197 w 10244"/>
              <a:gd name="T13" fmla="*/ 8355 h 8868"/>
              <a:gd name="T14" fmla="*/ 2705 w 10244"/>
              <a:gd name="T15" fmla="*/ 8864 h 8868"/>
              <a:gd name="T16" fmla="*/ 3193 w 10244"/>
              <a:gd name="T17" fmla="*/ 8394 h 8868"/>
              <a:gd name="T18" fmla="*/ 3216 w 10244"/>
              <a:gd name="T19" fmla="*/ 7998 h 8868"/>
              <a:gd name="T20" fmla="*/ 5583 w 10244"/>
              <a:gd name="T21" fmla="*/ 5354 h 8868"/>
              <a:gd name="T22" fmla="*/ 6426 w 10244"/>
              <a:gd name="T23" fmla="*/ 5262 h 8868"/>
              <a:gd name="T24" fmla="*/ 8805 w 10244"/>
              <a:gd name="T25" fmla="*/ 2632 h 8868"/>
              <a:gd name="T26" fmla="*/ 6296 w 10244"/>
              <a:gd name="T27" fmla="*/ 59 h 8868"/>
              <a:gd name="T28" fmla="*/ 6185 w 10244"/>
              <a:gd name="T29" fmla="*/ 4324 h 8868"/>
              <a:gd name="T30" fmla="*/ 4565 w 10244"/>
              <a:gd name="T31" fmla="*/ 2626 h 8868"/>
              <a:gd name="T32" fmla="*/ 6211 w 10244"/>
              <a:gd name="T33" fmla="*/ 1024 h 8868"/>
              <a:gd name="T34" fmla="*/ 7863 w 10244"/>
              <a:gd name="T35" fmla="*/ 2680 h 8868"/>
              <a:gd name="T36" fmla="*/ 6185 w 10244"/>
              <a:gd name="T37" fmla="*/ 4324 h 8868"/>
              <a:gd name="T38" fmla="*/ 3225 w 10244"/>
              <a:gd name="T39" fmla="*/ 4601 h 8868"/>
              <a:gd name="T40" fmla="*/ 2851 w 10244"/>
              <a:gd name="T41" fmla="*/ 3839 h 8868"/>
              <a:gd name="T42" fmla="*/ 2665 w 10244"/>
              <a:gd name="T43" fmla="*/ 3710 h 8868"/>
              <a:gd name="T44" fmla="*/ 2783 w 10244"/>
              <a:gd name="T45" fmla="*/ 1632 h 8868"/>
              <a:gd name="T46" fmla="*/ 3084 w 10244"/>
              <a:gd name="T47" fmla="*/ 1473 h 8868"/>
              <a:gd name="T48" fmla="*/ 3215 w 10244"/>
              <a:gd name="T49" fmla="*/ 979 h 8868"/>
              <a:gd name="T50" fmla="*/ 2839 w 10244"/>
              <a:gd name="T51" fmla="*/ 710 h 8868"/>
              <a:gd name="T52" fmla="*/ 2364 w 10244"/>
              <a:gd name="T53" fmla="*/ 851 h 8868"/>
              <a:gd name="T54" fmla="*/ 1692 w 10244"/>
              <a:gd name="T55" fmla="*/ 3947 h 8868"/>
              <a:gd name="T56" fmla="*/ 2045 w 10244"/>
              <a:gd name="T57" fmla="*/ 4381 h 8868"/>
              <a:gd name="T58" fmla="*/ 2014 w 10244"/>
              <a:gd name="T59" fmla="*/ 4436 h 8868"/>
              <a:gd name="T60" fmla="*/ 1584 w 10244"/>
              <a:gd name="T61" fmla="*/ 4707 h 8868"/>
              <a:gd name="T62" fmla="*/ 11 w 10244"/>
              <a:gd name="T63" fmla="*/ 7505 h 8868"/>
              <a:gd name="T64" fmla="*/ 417 w 10244"/>
              <a:gd name="T65" fmla="*/ 8083 h 8868"/>
              <a:gd name="T66" fmla="*/ 900 w 10244"/>
              <a:gd name="T67" fmla="*/ 7568 h 8868"/>
              <a:gd name="T68" fmla="*/ 1014 w 10244"/>
              <a:gd name="T69" fmla="*/ 6900 h 8868"/>
              <a:gd name="T70" fmla="*/ 2688 w 10244"/>
              <a:gd name="T71" fmla="*/ 5177 h 8868"/>
              <a:gd name="T72" fmla="*/ 3225 w 10244"/>
              <a:gd name="T73" fmla="*/ 4601 h 8868"/>
              <a:gd name="T74" fmla="*/ 9135 w 10244"/>
              <a:gd name="T75" fmla="*/ 5590 h 8868"/>
              <a:gd name="T76" fmla="*/ 8388 w 10244"/>
              <a:gd name="T77" fmla="*/ 5504 h 8868"/>
              <a:gd name="T78" fmla="*/ 8395 w 10244"/>
              <a:gd name="T79" fmla="*/ 6209 h 8868"/>
              <a:gd name="T80" fmla="*/ 9232 w 10244"/>
              <a:gd name="T81" fmla="*/ 8326 h 8868"/>
              <a:gd name="T82" fmla="*/ 9711 w 10244"/>
              <a:gd name="T83" fmla="*/ 8859 h 8868"/>
              <a:gd name="T84" fmla="*/ 10213 w 10244"/>
              <a:gd name="T85" fmla="*/ 8478 h 8868"/>
              <a:gd name="T86" fmla="*/ 10244 w 10244"/>
              <a:gd name="T87" fmla="*/ 8212 h 8868"/>
              <a:gd name="T88" fmla="*/ 9135 w 10244"/>
              <a:gd name="T89" fmla="*/ 5590 h 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44" h="8868">
                <a:moveTo>
                  <a:pt x="6296" y="59"/>
                </a:moveTo>
                <a:cubicBezTo>
                  <a:pt x="4951" y="0"/>
                  <a:pt x="3759" y="1053"/>
                  <a:pt x="3630" y="2408"/>
                </a:cubicBezTo>
                <a:cubicBezTo>
                  <a:pt x="3547" y="3278"/>
                  <a:pt x="3851" y="4001"/>
                  <a:pt x="4464" y="4619"/>
                </a:cubicBezTo>
                <a:cubicBezTo>
                  <a:pt x="4430" y="4690"/>
                  <a:pt x="4427" y="4714"/>
                  <a:pt x="4414" y="4722"/>
                </a:cubicBezTo>
                <a:cubicBezTo>
                  <a:pt x="4320" y="4786"/>
                  <a:pt x="4225" y="4847"/>
                  <a:pt x="4130" y="4907"/>
                </a:cubicBezTo>
                <a:cubicBezTo>
                  <a:pt x="3054" y="5577"/>
                  <a:pt x="2428" y="6546"/>
                  <a:pt x="2225" y="7791"/>
                </a:cubicBezTo>
                <a:cubicBezTo>
                  <a:pt x="2195" y="7976"/>
                  <a:pt x="2182" y="8168"/>
                  <a:pt x="2197" y="8355"/>
                </a:cubicBezTo>
                <a:cubicBezTo>
                  <a:pt x="2221" y="8658"/>
                  <a:pt x="2447" y="8868"/>
                  <a:pt x="2705" y="8864"/>
                </a:cubicBezTo>
                <a:cubicBezTo>
                  <a:pt x="2943" y="8859"/>
                  <a:pt x="3148" y="8669"/>
                  <a:pt x="3193" y="8394"/>
                </a:cubicBezTo>
                <a:cubicBezTo>
                  <a:pt x="3215" y="8264"/>
                  <a:pt x="3203" y="8130"/>
                  <a:pt x="3216" y="7998"/>
                </a:cubicBezTo>
                <a:cubicBezTo>
                  <a:pt x="3344" y="6702"/>
                  <a:pt x="4306" y="5620"/>
                  <a:pt x="5583" y="5354"/>
                </a:cubicBezTo>
                <a:cubicBezTo>
                  <a:pt x="5858" y="5296"/>
                  <a:pt x="6144" y="5284"/>
                  <a:pt x="6426" y="5262"/>
                </a:cubicBezTo>
                <a:cubicBezTo>
                  <a:pt x="7783" y="5160"/>
                  <a:pt x="8820" y="4016"/>
                  <a:pt x="8805" y="2632"/>
                </a:cubicBezTo>
                <a:cubicBezTo>
                  <a:pt x="8790" y="1242"/>
                  <a:pt x="7696" y="120"/>
                  <a:pt x="6296" y="59"/>
                </a:cubicBezTo>
                <a:close/>
                <a:moveTo>
                  <a:pt x="6185" y="4324"/>
                </a:moveTo>
                <a:cubicBezTo>
                  <a:pt x="5272" y="4307"/>
                  <a:pt x="4547" y="3547"/>
                  <a:pt x="4565" y="2626"/>
                </a:cubicBezTo>
                <a:cubicBezTo>
                  <a:pt x="4582" y="1728"/>
                  <a:pt x="5306" y="1024"/>
                  <a:pt x="6211" y="1024"/>
                </a:cubicBezTo>
                <a:cubicBezTo>
                  <a:pt x="7138" y="1024"/>
                  <a:pt x="7869" y="1758"/>
                  <a:pt x="7863" y="2680"/>
                </a:cubicBezTo>
                <a:cubicBezTo>
                  <a:pt x="7856" y="3593"/>
                  <a:pt x="7093" y="4341"/>
                  <a:pt x="6185" y="4324"/>
                </a:cubicBezTo>
                <a:close/>
                <a:moveTo>
                  <a:pt x="3225" y="4601"/>
                </a:moveTo>
                <a:cubicBezTo>
                  <a:pt x="3256" y="4267"/>
                  <a:pt x="3151" y="4008"/>
                  <a:pt x="2851" y="3839"/>
                </a:cubicBezTo>
                <a:cubicBezTo>
                  <a:pt x="2785" y="3802"/>
                  <a:pt x="2722" y="3758"/>
                  <a:pt x="2665" y="3710"/>
                </a:cubicBezTo>
                <a:cubicBezTo>
                  <a:pt x="1971" y="3132"/>
                  <a:pt x="2027" y="2126"/>
                  <a:pt x="2783" y="1632"/>
                </a:cubicBezTo>
                <a:cubicBezTo>
                  <a:pt x="2878" y="1570"/>
                  <a:pt x="2990" y="1536"/>
                  <a:pt x="3084" y="1473"/>
                </a:cubicBezTo>
                <a:cubicBezTo>
                  <a:pt x="3269" y="1350"/>
                  <a:pt x="3320" y="1152"/>
                  <a:pt x="3215" y="979"/>
                </a:cubicBezTo>
                <a:cubicBezTo>
                  <a:pt x="3140" y="854"/>
                  <a:pt x="2977" y="728"/>
                  <a:pt x="2839" y="710"/>
                </a:cubicBezTo>
                <a:cubicBezTo>
                  <a:pt x="2688" y="691"/>
                  <a:pt x="2507" y="771"/>
                  <a:pt x="2364" y="851"/>
                </a:cubicBezTo>
                <a:cubicBezTo>
                  <a:pt x="1267" y="1471"/>
                  <a:pt x="955" y="2917"/>
                  <a:pt x="1692" y="3947"/>
                </a:cubicBezTo>
                <a:cubicBezTo>
                  <a:pt x="1802" y="4099"/>
                  <a:pt x="1929" y="4239"/>
                  <a:pt x="2045" y="4381"/>
                </a:cubicBezTo>
                <a:cubicBezTo>
                  <a:pt x="2031" y="4407"/>
                  <a:pt x="2027" y="4428"/>
                  <a:pt x="2014" y="4436"/>
                </a:cubicBezTo>
                <a:cubicBezTo>
                  <a:pt x="1872" y="4527"/>
                  <a:pt x="1725" y="4612"/>
                  <a:pt x="1584" y="4707"/>
                </a:cubicBezTo>
                <a:cubicBezTo>
                  <a:pt x="589" y="5374"/>
                  <a:pt x="48" y="6302"/>
                  <a:pt x="11" y="7505"/>
                </a:cubicBezTo>
                <a:cubicBezTo>
                  <a:pt x="0" y="7862"/>
                  <a:pt x="159" y="8065"/>
                  <a:pt x="417" y="8083"/>
                </a:cubicBezTo>
                <a:cubicBezTo>
                  <a:pt x="673" y="8102"/>
                  <a:pt x="846" y="7916"/>
                  <a:pt x="900" y="7568"/>
                </a:cubicBezTo>
                <a:cubicBezTo>
                  <a:pt x="935" y="7344"/>
                  <a:pt x="948" y="7114"/>
                  <a:pt x="1014" y="6900"/>
                </a:cubicBezTo>
                <a:cubicBezTo>
                  <a:pt x="1280" y="6047"/>
                  <a:pt x="1856" y="5477"/>
                  <a:pt x="2688" y="5177"/>
                </a:cubicBezTo>
                <a:cubicBezTo>
                  <a:pt x="2981" y="5072"/>
                  <a:pt x="3194" y="4937"/>
                  <a:pt x="3225" y="4601"/>
                </a:cubicBezTo>
                <a:close/>
                <a:moveTo>
                  <a:pt x="9135" y="5590"/>
                </a:moveTo>
                <a:cubicBezTo>
                  <a:pt x="8878" y="5322"/>
                  <a:pt x="8601" y="5303"/>
                  <a:pt x="8388" y="5504"/>
                </a:cubicBezTo>
                <a:cubicBezTo>
                  <a:pt x="8183" y="5698"/>
                  <a:pt x="8162" y="5939"/>
                  <a:pt x="8395" y="6209"/>
                </a:cubicBezTo>
                <a:cubicBezTo>
                  <a:pt x="8924" y="6821"/>
                  <a:pt x="9206" y="7515"/>
                  <a:pt x="9232" y="8326"/>
                </a:cubicBezTo>
                <a:cubicBezTo>
                  <a:pt x="9243" y="8655"/>
                  <a:pt x="9447" y="8859"/>
                  <a:pt x="9711" y="8859"/>
                </a:cubicBezTo>
                <a:cubicBezTo>
                  <a:pt x="9967" y="8860"/>
                  <a:pt x="10137" y="8718"/>
                  <a:pt x="10213" y="8478"/>
                </a:cubicBezTo>
                <a:cubicBezTo>
                  <a:pt x="10241" y="8390"/>
                  <a:pt x="10235" y="8291"/>
                  <a:pt x="10244" y="8212"/>
                </a:cubicBezTo>
                <a:cubicBezTo>
                  <a:pt x="10174" y="7199"/>
                  <a:pt x="9831" y="6317"/>
                  <a:pt x="9135" y="5590"/>
                </a:cubicBezTo>
                <a:close/>
              </a:path>
            </a:pathLst>
          </a:custGeom>
          <a:solidFill>
            <a:srgbClr val="EC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3" name="iconfont-1000-785054"/>
          <p:cNvSpPr/>
          <p:nvPr/>
        </p:nvSpPr>
        <p:spPr>
          <a:xfrm>
            <a:off x="7095490" y="2158441"/>
            <a:ext cx="537210" cy="464820"/>
          </a:xfrm>
          <a:custGeom>
            <a:avLst/>
            <a:gdLst>
              <a:gd name="T0" fmla="*/ 6296 w 10244"/>
              <a:gd name="T1" fmla="*/ 59 h 8868"/>
              <a:gd name="T2" fmla="*/ 3630 w 10244"/>
              <a:gd name="T3" fmla="*/ 2408 h 8868"/>
              <a:gd name="T4" fmla="*/ 4464 w 10244"/>
              <a:gd name="T5" fmla="*/ 4619 h 8868"/>
              <a:gd name="T6" fmla="*/ 4414 w 10244"/>
              <a:gd name="T7" fmla="*/ 4722 h 8868"/>
              <a:gd name="T8" fmla="*/ 4130 w 10244"/>
              <a:gd name="T9" fmla="*/ 4907 h 8868"/>
              <a:gd name="T10" fmla="*/ 2225 w 10244"/>
              <a:gd name="T11" fmla="*/ 7791 h 8868"/>
              <a:gd name="T12" fmla="*/ 2197 w 10244"/>
              <a:gd name="T13" fmla="*/ 8355 h 8868"/>
              <a:gd name="T14" fmla="*/ 2705 w 10244"/>
              <a:gd name="T15" fmla="*/ 8864 h 8868"/>
              <a:gd name="T16" fmla="*/ 3193 w 10244"/>
              <a:gd name="T17" fmla="*/ 8394 h 8868"/>
              <a:gd name="T18" fmla="*/ 3216 w 10244"/>
              <a:gd name="T19" fmla="*/ 7998 h 8868"/>
              <a:gd name="T20" fmla="*/ 5583 w 10244"/>
              <a:gd name="T21" fmla="*/ 5354 h 8868"/>
              <a:gd name="T22" fmla="*/ 6426 w 10244"/>
              <a:gd name="T23" fmla="*/ 5262 h 8868"/>
              <a:gd name="T24" fmla="*/ 8805 w 10244"/>
              <a:gd name="T25" fmla="*/ 2632 h 8868"/>
              <a:gd name="T26" fmla="*/ 6296 w 10244"/>
              <a:gd name="T27" fmla="*/ 59 h 8868"/>
              <a:gd name="T28" fmla="*/ 6185 w 10244"/>
              <a:gd name="T29" fmla="*/ 4324 h 8868"/>
              <a:gd name="T30" fmla="*/ 4565 w 10244"/>
              <a:gd name="T31" fmla="*/ 2626 h 8868"/>
              <a:gd name="T32" fmla="*/ 6211 w 10244"/>
              <a:gd name="T33" fmla="*/ 1024 h 8868"/>
              <a:gd name="T34" fmla="*/ 7863 w 10244"/>
              <a:gd name="T35" fmla="*/ 2680 h 8868"/>
              <a:gd name="T36" fmla="*/ 6185 w 10244"/>
              <a:gd name="T37" fmla="*/ 4324 h 8868"/>
              <a:gd name="T38" fmla="*/ 3225 w 10244"/>
              <a:gd name="T39" fmla="*/ 4601 h 8868"/>
              <a:gd name="T40" fmla="*/ 2851 w 10244"/>
              <a:gd name="T41" fmla="*/ 3839 h 8868"/>
              <a:gd name="T42" fmla="*/ 2665 w 10244"/>
              <a:gd name="T43" fmla="*/ 3710 h 8868"/>
              <a:gd name="T44" fmla="*/ 2783 w 10244"/>
              <a:gd name="T45" fmla="*/ 1632 h 8868"/>
              <a:gd name="T46" fmla="*/ 3084 w 10244"/>
              <a:gd name="T47" fmla="*/ 1473 h 8868"/>
              <a:gd name="T48" fmla="*/ 3215 w 10244"/>
              <a:gd name="T49" fmla="*/ 979 h 8868"/>
              <a:gd name="T50" fmla="*/ 2839 w 10244"/>
              <a:gd name="T51" fmla="*/ 710 h 8868"/>
              <a:gd name="T52" fmla="*/ 2364 w 10244"/>
              <a:gd name="T53" fmla="*/ 851 h 8868"/>
              <a:gd name="T54" fmla="*/ 1692 w 10244"/>
              <a:gd name="T55" fmla="*/ 3947 h 8868"/>
              <a:gd name="T56" fmla="*/ 2045 w 10244"/>
              <a:gd name="T57" fmla="*/ 4381 h 8868"/>
              <a:gd name="T58" fmla="*/ 2014 w 10244"/>
              <a:gd name="T59" fmla="*/ 4436 h 8868"/>
              <a:gd name="T60" fmla="*/ 1584 w 10244"/>
              <a:gd name="T61" fmla="*/ 4707 h 8868"/>
              <a:gd name="T62" fmla="*/ 11 w 10244"/>
              <a:gd name="T63" fmla="*/ 7505 h 8868"/>
              <a:gd name="T64" fmla="*/ 417 w 10244"/>
              <a:gd name="T65" fmla="*/ 8083 h 8868"/>
              <a:gd name="T66" fmla="*/ 900 w 10244"/>
              <a:gd name="T67" fmla="*/ 7568 h 8868"/>
              <a:gd name="T68" fmla="*/ 1014 w 10244"/>
              <a:gd name="T69" fmla="*/ 6900 h 8868"/>
              <a:gd name="T70" fmla="*/ 2688 w 10244"/>
              <a:gd name="T71" fmla="*/ 5177 h 8868"/>
              <a:gd name="T72" fmla="*/ 3225 w 10244"/>
              <a:gd name="T73" fmla="*/ 4601 h 8868"/>
              <a:gd name="T74" fmla="*/ 9135 w 10244"/>
              <a:gd name="T75" fmla="*/ 5590 h 8868"/>
              <a:gd name="T76" fmla="*/ 8388 w 10244"/>
              <a:gd name="T77" fmla="*/ 5504 h 8868"/>
              <a:gd name="T78" fmla="*/ 8395 w 10244"/>
              <a:gd name="T79" fmla="*/ 6209 h 8868"/>
              <a:gd name="T80" fmla="*/ 9232 w 10244"/>
              <a:gd name="T81" fmla="*/ 8326 h 8868"/>
              <a:gd name="T82" fmla="*/ 9711 w 10244"/>
              <a:gd name="T83" fmla="*/ 8859 h 8868"/>
              <a:gd name="T84" fmla="*/ 10213 w 10244"/>
              <a:gd name="T85" fmla="*/ 8478 h 8868"/>
              <a:gd name="T86" fmla="*/ 10244 w 10244"/>
              <a:gd name="T87" fmla="*/ 8212 h 8868"/>
              <a:gd name="T88" fmla="*/ 9135 w 10244"/>
              <a:gd name="T89" fmla="*/ 5590 h 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44" h="8868">
                <a:moveTo>
                  <a:pt x="6296" y="59"/>
                </a:moveTo>
                <a:cubicBezTo>
                  <a:pt x="4951" y="0"/>
                  <a:pt x="3759" y="1053"/>
                  <a:pt x="3630" y="2408"/>
                </a:cubicBezTo>
                <a:cubicBezTo>
                  <a:pt x="3547" y="3278"/>
                  <a:pt x="3851" y="4001"/>
                  <a:pt x="4464" y="4619"/>
                </a:cubicBezTo>
                <a:cubicBezTo>
                  <a:pt x="4430" y="4690"/>
                  <a:pt x="4427" y="4714"/>
                  <a:pt x="4414" y="4722"/>
                </a:cubicBezTo>
                <a:cubicBezTo>
                  <a:pt x="4320" y="4786"/>
                  <a:pt x="4225" y="4847"/>
                  <a:pt x="4130" y="4907"/>
                </a:cubicBezTo>
                <a:cubicBezTo>
                  <a:pt x="3054" y="5577"/>
                  <a:pt x="2428" y="6546"/>
                  <a:pt x="2225" y="7791"/>
                </a:cubicBezTo>
                <a:cubicBezTo>
                  <a:pt x="2195" y="7976"/>
                  <a:pt x="2182" y="8168"/>
                  <a:pt x="2197" y="8355"/>
                </a:cubicBezTo>
                <a:cubicBezTo>
                  <a:pt x="2221" y="8658"/>
                  <a:pt x="2447" y="8868"/>
                  <a:pt x="2705" y="8864"/>
                </a:cubicBezTo>
                <a:cubicBezTo>
                  <a:pt x="2943" y="8859"/>
                  <a:pt x="3148" y="8669"/>
                  <a:pt x="3193" y="8394"/>
                </a:cubicBezTo>
                <a:cubicBezTo>
                  <a:pt x="3215" y="8264"/>
                  <a:pt x="3203" y="8130"/>
                  <a:pt x="3216" y="7998"/>
                </a:cubicBezTo>
                <a:cubicBezTo>
                  <a:pt x="3344" y="6702"/>
                  <a:pt x="4306" y="5620"/>
                  <a:pt x="5583" y="5354"/>
                </a:cubicBezTo>
                <a:cubicBezTo>
                  <a:pt x="5858" y="5296"/>
                  <a:pt x="6144" y="5284"/>
                  <a:pt x="6426" y="5262"/>
                </a:cubicBezTo>
                <a:cubicBezTo>
                  <a:pt x="7783" y="5160"/>
                  <a:pt x="8820" y="4016"/>
                  <a:pt x="8805" y="2632"/>
                </a:cubicBezTo>
                <a:cubicBezTo>
                  <a:pt x="8790" y="1242"/>
                  <a:pt x="7696" y="120"/>
                  <a:pt x="6296" y="59"/>
                </a:cubicBezTo>
                <a:close/>
                <a:moveTo>
                  <a:pt x="6185" y="4324"/>
                </a:moveTo>
                <a:cubicBezTo>
                  <a:pt x="5272" y="4307"/>
                  <a:pt x="4547" y="3547"/>
                  <a:pt x="4565" y="2626"/>
                </a:cubicBezTo>
                <a:cubicBezTo>
                  <a:pt x="4582" y="1728"/>
                  <a:pt x="5306" y="1024"/>
                  <a:pt x="6211" y="1024"/>
                </a:cubicBezTo>
                <a:cubicBezTo>
                  <a:pt x="7138" y="1024"/>
                  <a:pt x="7869" y="1758"/>
                  <a:pt x="7863" y="2680"/>
                </a:cubicBezTo>
                <a:cubicBezTo>
                  <a:pt x="7856" y="3593"/>
                  <a:pt x="7093" y="4341"/>
                  <a:pt x="6185" y="4324"/>
                </a:cubicBezTo>
                <a:close/>
                <a:moveTo>
                  <a:pt x="3225" y="4601"/>
                </a:moveTo>
                <a:cubicBezTo>
                  <a:pt x="3256" y="4267"/>
                  <a:pt x="3151" y="4008"/>
                  <a:pt x="2851" y="3839"/>
                </a:cubicBezTo>
                <a:cubicBezTo>
                  <a:pt x="2785" y="3802"/>
                  <a:pt x="2722" y="3758"/>
                  <a:pt x="2665" y="3710"/>
                </a:cubicBezTo>
                <a:cubicBezTo>
                  <a:pt x="1971" y="3132"/>
                  <a:pt x="2027" y="2126"/>
                  <a:pt x="2783" y="1632"/>
                </a:cubicBezTo>
                <a:cubicBezTo>
                  <a:pt x="2878" y="1570"/>
                  <a:pt x="2990" y="1536"/>
                  <a:pt x="3084" y="1473"/>
                </a:cubicBezTo>
                <a:cubicBezTo>
                  <a:pt x="3269" y="1350"/>
                  <a:pt x="3320" y="1152"/>
                  <a:pt x="3215" y="979"/>
                </a:cubicBezTo>
                <a:cubicBezTo>
                  <a:pt x="3140" y="854"/>
                  <a:pt x="2977" y="728"/>
                  <a:pt x="2839" y="710"/>
                </a:cubicBezTo>
                <a:cubicBezTo>
                  <a:pt x="2688" y="691"/>
                  <a:pt x="2507" y="771"/>
                  <a:pt x="2364" y="851"/>
                </a:cubicBezTo>
                <a:cubicBezTo>
                  <a:pt x="1267" y="1471"/>
                  <a:pt x="955" y="2917"/>
                  <a:pt x="1692" y="3947"/>
                </a:cubicBezTo>
                <a:cubicBezTo>
                  <a:pt x="1802" y="4099"/>
                  <a:pt x="1929" y="4239"/>
                  <a:pt x="2045" y="4381"/>
                </a:cubicBezTo>
                <a:cubicBezTo>
                  <a:pt x="2031" y="4407"/>
                  <a:pt x="2027" y="4428"/>
                  <a:pt x="2014" y="4436"/>
                </a:cubicBezTo>
                <a:cubicBezTo>
                  <a:pt x="1872" y="4527"/>
                  <a:pt x="1725" y="4612"/>
                  <a:pt x="1584" y="4707"/>
                </a:cubicBezTo>
                <a:cubicBezTo>
                  <a:pt x="589" y="5374"/>
                  <a:pt x="48" y="6302"/>
                  <a:pt x="11" y="7505"/>
                </a:cubicBezTo>
                <a:cubicBezTo>
                  <a:pt x="0" y="7862"/>
                  <a:pt x="159" y="8065"/>
                  <a:pt x="417" y="8083"/>
                </a:cubicBezTo>
                <a:cubicBezTo>
                  <a:pt x="673" y="8102"/>
                  <a:pt x="846" y="7916"/>
                  <a:pt x="900" y="7568"/>
                </a:cubicBezTo>
                <a:cubicBezTo>
                  <a:pt x="935" y="7344"/>
                  <a:pt x="948" y="7114"/>
                  <a:pt x="1014" y="6900"/>
                </a:cubicBezTo>
                <a:cubicBezTo>
                  <a:pt x="1280" y="6047"/>
                  <a:pt x="1856" y="5477"/>
                  <a:pt x="2688" y="5177"/>
                </a:cubicBezTo>
                <a:cubicBezTo>
                  <a:pt x="2981" y="5072"/>
                  <a:pt x="3194" y="4937"/>
                  <a:pt x="3225" y="4601"/>
                </a:cubicBezTo>
                <a:close/>
                <a:moveTo>
                  <a:pt x="9135" y="5590"/>
                </a:moveTo>
                <a:cubicBezTo>
                  <a:pt x="8878" y="5322"/>
                  <a:pt x="8601" y="5303"/>
                  <a:pt x="8388" y="5504"/>
                </a:cubicBezTo>
                <a:cubicBezTo>
                  <a:pt x="8183" y="5698"/>
                  <a:pt x="8162" y="5939"/>
                  <a:pt x="8395" y="6209"/>
                </a:cubicBezTo>
                <a:cubicBezTo>
                  <a:pt x="8924" y="6821"/>
                  <a:pt x="9206" y="7515"/>
                  <a:pt x="9232" y="8326"/>
                </a:cubicBezTo>
                <a:cubicBezTo>
                  <a:pt x="9243" y="8655"/>
                  <a:pt x="9447" y="8859"/>
                  <a:pt x="9711" y="8859"/>
                </a:cubicBezTo>
                <a:cubicBezTo>
                  <a:pt x="9967" y="8860"/>
                  <a:pt x="10137" y="8718"/>
                  <a:pt x="10213" y="8478"/>
                </a:cubicBezTo>
                <a:cubicBezTo>
                  <a:pt x="10241" y="8390"/>
                  <a:pt x="10235" y="8291"/>
                  <a:pt x="10244" y="8212"/>
                </a:cubicBezTo>
                <a:cubicBezTo>
                  <a:pt x="10174" y="7199"/>
                  <a:pt x="9831" y="6317"/>
                  <a:pt x="9135" y="5590"/>
                </a:cubicBezTo>
                <a:close/>
              </a:path>
            </a:pathLst>
          </a:custGeom>
          <a:solidFill>
            <a:srgbClr val="56CA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 name="Date Placeholder 1">
            <a:extLst>
              <a:ext uri="{FF2B5EF4-FFF2-40B4-BE49-F238E27FC236}">
                <a16:creationId xmlns:a16="http://schemas.microsoft.com/office/drawing/2014/main" id="{8CE27915-8229-4558-9D00-0A4D10B63F6F}"/>
              </a:ext>
            </a:extLst>
          </p:cNvPr>
          <p:cNvSpPr>
            <a:spLocks noGrp="1"/>
          </p:cNvSpPr>
          <p:nvPr>
            <p:ph type="dt" sz="half" idx="10"/>
          </p:nvPr>
        </p:nvSpPr>
        <p:spPr/>
        <p:txBody>
          <a:bodyPr/>
          <a:lstStyle/>
          <a:p>
            <a:fld id="{797D59B5-9D21-4827-B393-8122320D6978}" type="datetime1">
              <a:rPr lang="en-US" altLang="zh-CN" smtClean="0">
                <a:cs typeface="+mn-ea"/>
                <a:sym typeface="+mn-lt"/>
              </a:rPr>
              <a:t>5/23/2022</a:t>
            </a:fld>
            <a:endParaRPr lang="zh-CN" altLang="en-US">
              <a:cs typeface="+mn-ea"/>
              <a:sym typeface="+mn-lt"/>
            </a:endParaRPr>
          </a:p>
        </p:txBody>
      </p:sp>
      <p:sp>
        <p:nvSpPr>
          <p:cNvPr id="11" name="Slide Number Placeholder 10">
            <a:extLst>
              <a:ext uri="{FF2B5EF4-FFF2-40B4-BE49-F238E27FC236}">
                <a16:creationId xmlns:a16="http://schemas.microsoft.com/office/drawing/2014/main" id="{584DE720-83A5-4C6A-B4A3-AE88A44D5249}"/>
              </a:ext>
            </a:extLst>
          </p:cNvPr>
          <p:cNvSpPr>
            <a:spLocks noGrp="1"/>
          </p:cNvSpPr>
          <p:nvPr>
            <p:ph type="sldNum" sz="quarter" idx="12"/>
          </p:nvPr>
        </p:nvSpPr>
        <p:spPr/>
        <p:txBody>
          <a:bodyPr/>
          <a:lstStyle/>
          <a:p>
            <a:fld id="{49AE70B2-8BF9-45C0-BB95-33D1B9D3A854}" type="slidenum">
              <a:rPr lang="zh-CN" altLang="en-US" smtClean="0">
                <a:cs typeface="+mn-ea"/>
                <a:sym typeface="+mn-lt"/>
              </a:rPr>
              <a:t>10</a:t>
            </a:fld>
            <a:endParaRPr lang="zh-CN" altLang="en-US">
              <a:cs typeface="+mn-ea"/>
              <a:sym typeface="+mn-lt"/>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0" y="1699708"/>
            <a:ext cx="9650332" cy="3881942"/>
            <a:chOff x="660400" y="1699708"/>
            <a:chExt cx="9650332" cy="3881942"/>
          </a:xfrm>
        </p:grpSpPr>
        <p:sp>
          <p:nvSpPr>
            <p:cNvPr id="4" name="íṥḻïḑe"/>
            <p:cNvSpPr/>
            <p:nvPr/>
          </p:nvSpPr>
          <p:spPr>
            <a:xfrm>
              <a:off x="660400"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cs typeface="+mn-ea"/>
                <a:sym typeface="+mn-lt"/>
              </a:endParaRPr>
            </a:p>
          </p:txBody>
        </p:sp>
        <p:cxnSp>
          <p:nvCxnSpPr>
            <p:cNvPr id="18" name="iṧľîḋê"/>
            <p:cNvCxnSpPr/>
            <p:nvPr/>
          </p:nvCxnSpPr>
          <p:spPr>
            <a:xfrm>
              <a:off x="1066218"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ïṥḷiḍê"/>
            <p:cNvSpPr txBox="1"/>
            <p:nvPr/>
          </p:nvSpPr>
          <p:spPr>
            <a:xfrm>
              <a:off x="839236" y="4872594"/>
              <a:ext cx="2246902"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cs typeface="+mn-ea"/>
                  <a:sym typeface="+mn-lt"/>
                </a:rPr>
                <a:t>SI</a:t>
              </a:r>
            </a:p>
          </p:txBody>
        </p:sp>
        <p:grpSp>
          <p:nvGrpSpPr>
            <p:cNvPr id="35" name="îślíďé"/>
            <p:cNvGrpSpPr/>
            <p:nvPr/>
          </p:nvGrpSpPr>
          <p:grpSpPr>
            <a:xfrm>
              <a:off x="1782685" y="1699708"/>
              <a:ext cx="360001" cy="360000"/>
              <a:chOff x="752447" y="2654991"/>
              <a:chExt cx="360001" cy="360000"/>
            </a:xfrm>
          </p:grpSpPr>
          <p:sp>
            <p:nvSpPr>
              <p:cNvPr id="41" name="íşḻíďè"/>
              <p:cNvSpPr/>
              <p:nvPr/>
            </p:nvSpPr>
            <p:spPr>
              <a:xfrm>
                <a:off x="752447" y="2654991"/>
                <a:ext cx="360001" cy="3600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3" name="ïş1ídê"/>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sp>
          <p:nvSpPr>
            <p:cNvPr id="46" name="î$ľíḍé"/>
            <p:cNvSpPr/>
            <p:nvPr/>
          </p:nvSpPr>
          <p:spPr>
            <a:xfrm>
              <a:off x="4637448" y="1825115"/>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sp>
          <p:nvSpPr>
            <p:cNvPr id="49" name="ïṥliḋé"/>
            <p:cNvSpPr/>
            <p:nvPr/>
          </p:nvSpPr>
          <p:spPr>
            <a:xfrm>
              <a:off x="10147899" y="1825115"/>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sp>
          <p:nvSpPr>
            <p:cNvPr id="58" name="ïṥļîdê"/>
            <p:cNvSpPr/>
            <p:nvPr/>
          </p:nvSpPr>
          <p:spPr>
            <a:xfrm>
              <a:off x="7392356" y="1825115"/>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sp>
        <p:nvSpPr>
          <p:cNvPr id="5"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Compartmental models in epidemiology</a:t>
            </a:r>
          </a:p>
        </p:txBody>
      </p:sp>
      <p:pic>
        <p:nvPicPr>
          <p:cNvPr id="6" name="图片 5"/>
          <p:cNvPicPr>
            <a:picLocks noChangeAspect="1"/>
          </p:cNvPicPr>
          <p:nvPr/>
        </p:nvPicPr>
        <p:blipFill>
          <a:blip r:embed="rId3"/>
          <a:stretch>
            <a:fillRect/>
          </a:stretch>
        </p:blipFill>
        <p:spPr>
          <a:xfrm>
            <a:off x="1066165" y="2546350"/>
            <a:ext cx="1730375" cy="1758315"/>
          </a:xfrm>
          <a:prstGeom prst="rect">
            <a:avLst/>
          </a:prstGeom>
        </p:spPr>
      </p:pic>
      <p:sp>
        <p:nvSpPr>
          <p:cNvPr id="2" name="Date Placeholder 1">
            <a:extLst>
              <a:ext uri="{FF2B5EF4-FFF2-40B4-BE49-F238E27FC236}">
                <a16:creationId xmlns:a16="http://schemas.microsoft.com/office/drawing/2014/main" id="{7341B465-523B-4234-AACE-5FD5CB1F7125}"/>
              </a:ext>
            </a:extLst>
          </p:cNvPr>
          <p:cNvSpPr>
            <a:spLocks noGrp="1"/>
          </p:cNvSpPr>
          <p:nvPr>
            <p:ph type="dt" sz="half" idx="10"/>
          </p:nvPr>
        </p:nvSpPr>
        <p:spPr/>
        <p:txBody>
          <a:bodyPr/>
          <a:lstStyle/>
          <a:p>
            <a:fld id="{41541377-9423-41DC-A383-2AE7E652BB76}" type="datetime1">
              <a:rPr lang="en-US" altLang="zh-CN" smtClean="0">
                <a:cs typeface="+mn-ea"/>
                <a:sym typeface="+mn-lt"/>
              </a:rPr>
              <a:t>5/23/2022</a:t>
            </a:fld>
            <a:endParaRPr lang="zh-CN" altLang="en-US">
              <a:cs typeface="+mn-ea"/>
              <a:sym typeface="+mn-lt"/>
            </a:endParaRPr>
          </a:p>
        </p:txBody>
      </p:sp>
      <p:sp>
        <p:nvSpPr>
          <p:cNvPr id="7" name="Slide Number Placeholder 6">
            <a:extLst>
              <a:ext uri="{FF2B5EF4-FFF2-40B4-BE49-F238E27FC236}">
                <a16:creationId xmlns:a16="http://schemas.microsoft.com/office/drawing/2014/main" id="{956862F1-1321-46EE-8AC6-FEA2AAB9358A}"/>
              </a:ext>
            </a:extLst>
          </p:cNvPr>
          <p:cNvSpPr>
            <a:spLocks noGrp="1"/>
          </p:cNvSpPr>
          <p:nvPr>
            <p:ph type="sldNum" sz="quarter" idx="12"/>
          </p:nvPr>
        </p:nvSpPr>
        <p:spPr/>
        <p:txBody>
          <a:bodyPr/>
          <a:lstStyle/>
          <a:p>
            <a:fld id="{49AE70B2-8BF9-45C0-BB95-33D1B9D3A854}" type="slidenum">
              <a:rPr lang="zh-CN" altLang="en-US" smtClean="0">
                <a:cs typeface="+mn-ea"/>
                <a:sym typeface="+mn-lt"/>
              </a:rPr>
              <a:t>11</a:t>
            </a:fld>
            <a:endParaRPr lang="zh-CN" altLang="en-US">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0" y="1699708"/>
            <a:ext cx="9650332" cy="3881942"/>
            <a:chOff x="660400" y="1699708"/>
            <a:chExt cx="9650332" cy="3881942"/>
          </a:xfrm>
        </p:grpSpPr>
        <p:sp>
          <p:nvSpPr>
            <p:cNvPr id="4" name="íṥḻïḑe"/>
            <p:cNvSpPr/>
            <p:nvPr/>
          </p:nvSpPr>
          <p:spPr>
            <a:xfrm>
              <a:off x="660400"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cs typeface="+mn-ea"/>
                <a:sym typeface="+mn-lt"/>
              </a:endParaRPr>
            </a:p>
          </p:txBody>
        </p:sp>
        <p:cxnSp>
          <p:nvCxnSpPr>
            <p:cNvPr id="18" name="iṧľîḋê"/>
            <p:cNvCxnSpPr/>
            <p:nvPr/>
          </p:nvCxnSpPr>
          <p:spPr>
            <a:xfrm>
              <a:off x="1066218"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ïṥḷiḍê"/>
            <p:cNvSpPr txBox="1"/>
            <p:nvPr/>
          </p:nvSpPr>
          <p:spPr>
            <a:xfrm>
              <a:off x="839236" y="4872594"/>
              <a:ext cx="2246902"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cs typeface="+mn-ea"/>
                  <a:sym typeface="+mn-lt"/>
                </a:rPr>
                <a:t>SI</a:t>
              </a:r>
            </a:p>
          </p:txBody>
        </p:sp>
        <p:sp>
          <p:nvSpPr>
            <p:cNvPr id="24" name="ïṩḷîḓè"/>
            <p:cNvSpPr/>
            <p:nvPr/>
          </p:nvSpPr>
          <p:spPr>
            <a:xfrm>
              <a:off x="3411709"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cs typeface="+mn-ea"/>
                <a:sym typeface="+mn-lt"/>
              </a:endParaRPr>
            </a:p>
          </p:txBody>
        </p:sp>
        <p:cxnSp>
          <p:nvCxnSpPr>
            <p:cNvPr id="26" name="iśḻide"/>
            <p:cNvCxnSpPr/>
            <p:nvPr/>
          </p:nvCxnSpPr>
          <p:spPr>
            <a:xfrm>
              <a:off x="3817527"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îşľidé"/>
            <p:cNvSpPr txBox="1"/>
            <p:nvPr/>
          </p:nvSpPr>
          <p:spPr>
            <a:xfrm>
              <a:off x="3590545"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cs typeface="+mn-ea"/>
                  <a:sym typeface="+mn-lt"/>
                </a:rPr>
                <a:t>SIS</a:t>
              </a:r>
            </a:p>
          </p:txBody>
        </p:sp>
        <p:grpSp>
          <p:nvGrpSpPr>
            <p:cNvPr id="35" name="îślíďé"/>
            <p:cNvGrpSpPr/>
            <p:nvPr/>
          </p:nvGrpSpPr>
          <p:grpSpPr>
            <a:xfrm>
              <a:off x="1782685" y="1699708"/>
              <a:ext cx="360001" cy="360000"/>
              <a:chOff x="752447" y="2654991"/>
              <a:chExt cx="360001" cy="360000"/>
            </a:xfrm>
          </p:grpSpPr>
          <p:sp>
            <p:nvSpPr>
              <p:cNvPr id="41" name="íşḻíďè"/>
              <p:cNvSpPr/>
              <p:nvPr/>
            </p:nvSpPr>
            <p:spPr>
              <a:xfrm>
                <a:off x="752447" y="2654991"/>
                <a:ext cx="360001" cy="3600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3" name="ïş1ídê"/>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grpSp>
          <p:nvGrpSpPr>
            <p:cNvPr id="44" name="iślîḑé"/>
            <p:cNvGrpSpPr/>
            <p:nvPr/>
          </p:nvGrpSpPr>
          <p:grpSpPr>
            <a:xfrm>
              <a:off x="4538228" y="1699708"/>
              <a:ext cx="360001" cy="360000"/>
              <a:chOff x="752447" y="2654991"/>
              <a:chExt cx="360001" cy="360000"/>
            </a:xfrm>
          </p:grpSpPr>
          <p:sp>
            <p:nvSpPr>
              <p:cNvPr id="45" name="išļíḑè"/>
              <p:cNvSpPr/>
              <p:nvPr/>
            </p:nvSpPr>
            <p:spPr>
              <a:xfrm>
                <a:off x="752447" y="2654991"/>
                <a:ext cx="360001" cy="360000"/>
              </a:xfrm>
              <a:prstGeom prst="roundRect">
                <a:avLst>
                  <a:gd name="adj"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6" name="î$ľíḍé"/>
              <p:cNvSpPr/>
              <p:nvPr/>
            </p:nvSpPr>
            <p:spPr>
              <a:xfrm>
                <a:off x="851667"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sp>
          <p:nvSpPr>
            <p:cNvPr id="49" name="ïṥliḋé"/>
            <p:cNvSpPr/>
            <p:nvPr/>
          </p:nvSpPr>
          <p:spPr>
            <a:xfrm>
              <a:off x="10147899" y="1825115"/>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sp>
          <p:nvSpPr>
            <p:cNvPr id="58" name="ïṥļîdê"/>
            <p:cNvSpPr/>
            <p:nvPr/>
          </p:nvSpPr>
          <p:spPr>
            <a:xfrm>
              <a:off x="7392356" y="1825115"/>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sp>
        <p:nvSpPr>
          <p:cNvPr id="5"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Compartmental models in epidemiology</a:t>
            </a:r>
          </a:p>
        </p:txBody>
      </p:sp>
      <p:pic>
        <p:nvPicPr>
          <p:cNvPr id="6" name="图片 5"/>
          <p:cNvPicPr>
            <a:picLocks noChangeAspect="1"/>
          </p:cNvPicPr>
          <p:nvPr/>
        </p:nvPicPr>
        <p:blipFill>
          <a:blip r:embed="rId3"/>
          <a:stretch>
            <a:fillRect/>
          </a:stretch>
        </p:blipFill>
        <p:spPr>
          <a:xfrm>
            <a:off x="1066165" y="2546350"/>
            <a:ext cx="1730375" cy="1758315"/>
          </a:xfrm>
          <a:prstGeom prst="rect">
            <a:avLst/>
          </a:prstGeom>
        </p:spPr>
      </p:pic>
      <p:sp>
        <p:nvSpPr>
          <p:cNvPr id="2" name="Date Placeholder 1">
            <a:extLst>
              <a:ext uri="{FF2B5EF4-FFF2-40B4-BE49-F238E27FC236}">
                <a16:creationId xmlns:a16="http://schemas.microsoft.com/office/drawing/2014/main" id="{7341B465-523B-4234-AACE-5FD5CB1F7125}"/>
              </a:ext>
            </a:extLst>
          </p:cNvPr>
          <p:cNvSpPr>
            <a:spLocks noGrp="1"/>
          </p:cNvSpPr>
          <p:nvPr>
            <p:ph type="dt" sz="half" idx="10"/>
          </p:nvPr>
        </p:nvSpPr>
        <p:spPr/>
        <p:txBody>
          <a:bodyPr/>
          <a:lstStyle/>
          <a:p>
            <a:fld id="{41541377-9423-41DC-A383-2AE7E652BB76}" type="datetime1">
              <a:rPr lang="en-US" altLang="zh-CN" smtClean="0">
                <a:cs typeface="+mn-ea"/>
                <a:sym typeface="+mn-lt"/>
              </a:rPr>
              <a:t>5/23/2022</a:t>
            </a:fld>
            <a:endParaRPr lang="zh-CN" altLang="en-US">
              <a:cs typeface="+mn-ea"/>
              <a:sym typeface="+mn-lt"/>
            </a:endParaRPr>
          </a:p>
        </p:txBody>
      </p:sp>
      <p:sp>
        <p:nvSpPr>
          <p:cNvPr id="7" name="Slide Number Placeholder 6">
            <a:extLst>
              <a:ext uri="{FF2B5EF4-FFF2-40B4-BE49-F238E27FC236}">
                <a16:creationId xmlns:a16="http://schemas.microsoft.com/office/drawing/2014/main" id="{956862F1-1321-46EE-8AC6-FEA2AAB9358A}"/>
              </a:ext>
            </a:extLst>
          </p:cNvPr>
          <p:cNvSpPr>
            <a:spLocks noGrp="1"/>
          </p:cNvSpPr>
          <p:nvPr>
            <p:ph type="sldNum" sz="quarter" idx="12"/>
          </p:nvPr>
        </p:nvSpPr>
        <p:spPr/>
        <p:txBody>
          <a:bodyPr/>
          <a:lstStyle/>
          <a:p>
            <a:fld id="{49AE70B2-8BF9-45C0-BB95-33D1B9D3A854}" type="slidenum">
              <a:rPr lang="zh-CN" altLang="en-US" smtClean="0">
                <a:cs typeface="+mn-ea"/>
                <a:sym typeface="+mn-lt"/>
              </a:rPr>
              <a:t>12</a:t>
            </a:fld>
            <a:endParaRPr lang="zh-CN" altLang="en-US">
              <a:cs typeface="+mn-ea"/>
              <a:sym typeface="+mn-lt"/>
            </a:endParaRPr>
          </a:p>
        </p:txBody>
      </p:sp>
      <p:pic>
        <p:nvPicPr>
          <p:cNvPr id="22" name="Picture 21">
            <a:extLst>
              <a:ext uri="{FF2B5EF4-FFF2-40B4-BE49-F238E27FC236}">
                <a16:creationId xmlns:a16="http://schemas.microsoft.com/office/drawing/2014/main" id="{A08F89A7-73BE-40B6-A62C-35CD24F3201C}"/>
              </a:ext>
            </a:extLst>
          </p:cNvPr>
          <p:cNvPicPr>
            <a:picLocks noChangeAspect="1"/>
          </p:cNvPicPr>
          <p:nvPr/>
        </p:nvPicPr>
        <p:blipFill>
          <a:blip r:embed="rId4"/>
          <a:stretch>
            <a:fillRect/>
          </a:stretch>
        </p:blipFill>
        <p:spPr>
          <a:xfrm>
            <a:off x="3468388" y="2446011"/>
            <a:ext cx="2541797" cy="1880517"/>
          </a:xfrm>
          <a:prstGeom prst="rect">
            <a:avLst/>
          </a:prstGeom>
        </p:spPr>
      </p:pic>
    </p:spTree>
    <p:extLst>
      <p:ext uri="{BB962C8B-B14F-4D97-AF65-F5344CB8AC3E}">
        <p14:creationId xmlns:p14="http://schemas.microsoft.com/office/powerpoint/2010/main" val="2579334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0" y="1699708"/>
            <a:ext cx="9650332" cy="3881942"/>
            <a:chOff x="660400" y="1699708"/>
            <a:chExt cx="9650332" cy="3881942"/>
          </a:xfrm>
        </p:grpSpPr>
        <p:sp>
          <p:nvSpPr>
            <p:cNvPr id="4" name="íṥḻïḑe"/>
            <p:cNvSpPr/>
            <p:nvPr/>
          </p:nvSpPr>
          <p:spPr>
            <a:xfrm>
              <a:off x="660400"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cs typeface="+mn-ea"/>
                <a:sym typeface="+mn-lt"/>
              </a:endParaRPr>
            </a:p>
          </p:txBody>
        </p:sp>
        <p:cxnSp>
          <p:nvCxnSpPr>
            <p:cNvPr id="18" name="iṧľîḋê"/>
            <p:cNvCxnSpPr/>
            <p:nvPr/>
          </p:nvCxnSpPr>
          <p:spPr>
            <a:xfrm>
              <a:off x="1066218"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ïṥḷiḍê"/>
            <p:cNvSpPr txBox="1"/>
            <p:nvPr/>
          </p:nvSpPr>
          <p:spPr>
            <a:xfrm>
              <a:off x="839236" y="4872594"/>
              <a:ext cx="2246902"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cs typeface="+mn-ea"/>
                  <a:sym typeface="+mn-lt"/>
                </a:rPr>
                <a:t>SI</a:t>
              </a:r>
            </a:p>
          </p:txBody>
        </p:sp>
        <p:sp>
          <p:nvSpPr>
            <p:cNvPr id="24" name="ïṩḷîḓè"/>
            <p:cNvSpPr/>
            <p:nvPr/>
          </p:nvSpPr>
          <p:spPr>
            <a:xfrm>
              <a:off x="3411709"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cs typeface="+mn-ea"/>
                <a:sym typeface="+mn-lt"/>
              </a:endParaRPr>
            </a:p>
          </p:txBody>
        </p:sp>
        <p:cxnSp>
          <p:nvCxnSpPr>
            <p:cNvPr id="26" name="iśḻide"/>
            <p:cNvCxnSpPr/>
            <p:nvPr/>
          </p:nvCxnSpPr>
          <p:spPr>
            <a:xfrm>
              <a:off x="3817527"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îşľidé"/>
            <p:cNvSpPr txBox="1"/>
            <p:nvPr/>
          </p:nvSpPr>
          <p:spPr>
            <a:xfrm>
              <a:off x="3590545"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cs typeface="+mn-ea"/>
                  <a:sym typeface="+mn-lt"/>
                </a:rPr>
                <a:t>SIS</a:t>
              </a:r>
            </a:p>
          </p:txBody>
        </p:sp>
        <p:sp>
          <p:nvSpPr>
            <p:cNvPr id="30" name="îṡḻíḑê"/>
            <p:cNvSpPr/>
            <p:nvPr/>
          </p:nvSpPr>
          <p:spPr>
            <a:xfrm>
              <a:off x="6163018"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cs typeface="+mn-ea"/>
                <a:sym typeface="+mn-lt"/>
              </a:endParaRPr>
            </a:p>
          </p:txBody>
        </p:sp>
        <p:cxnSp>
          <p:nvCxnSpPr>
            <p:cNvPr id="32" name="ïs1íďe"/>
            <p:cNvCxnSpPr/>
            <p:nvPr/>
          </p:nvCxnSpPr>
          <p:spPr>
            <a:xfrm>
              <a:off x="6568836"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íṩḻiḍê"/>
            <p:cNvSpPr txBox="1"/>
            <p:nvPr/>
          </p:nvSpPr>
          <p:spPr>
            <a:xfrm>
              <a:off x="6341854"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cs typeface="+mn-ea"/>
                  <a:sym typeface="+mn-lt"/>
                </a:rPr>
                <a:t>SIR</a:t>
              </a:r>
            </a:p>
          </p:txBody>
        </p:sp>
        <p:grpSp>
          <p:nvGrpSpPr>
            <p:cNvPr id="35" name="îślíďé"/>
            <p:cNvGrpSpPr/>
            <p:nvPr/>
          </p:nvGrpSpPr>
          <p:grpSpPr>
            <a:xfrm>
              <a:off x="1782685" y="1699708"/>
              <a:ext cx="360001" cy="360000"/>
              <a:chOff x="752447" y="2654991"/>
              <a:chExt cx="360001" cy="360000"/>
            </a:xfrm>
          </p:grpSpPr>
          <p:sp>
            <p:nvSpPr>
              <p:cNvPr id="41" name="íşḻíďè"/>
              <p:cNvSpPr/>
              <p:nvPr/>
            </p:nvSpPr>
            <p:spPr>
              <a:xfrm>
                <a:off x="752447" y="2654991"/>
                <a:ext cx="360001" cy="3600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3" name="ïş1ídê"/>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grpSp>
          <p:nvGrpSpPr>
            <p:cNvPr id="44" name="iślîḑé"/>
            <p:cNvGrpSpPr/>
            <p:nvPr/>
          </p:nvGrpSpPr>
          <p:grpSpPr>
            <a:xfrm>
              <a:off x="4538228" y="1699708"/>
              <a:ext cx="360001" cy="360000"/>
              <a:chOff x="752447" y="2654991"/>
              <a:chExt cx="360001" cy="360000"/>
            </a:xfrm>
          </p:grpSpPr>
          <p:sp>
            <p:nvSpPr>
              <p:cNvPr id="45" name="išļíḑè"/>
              <p:cNvSpPr/>
              <p:nvPr/>
            </p:nvSpPr>
            <p:spPr>
              <a:xfrm>
                <a:off x="752447" y="2654991"/>
                <a:ext cx="360001" cy="360000"/>
              </a:xfrm>
              <a:prstGeom prst="roundRect">
                <a:avLst>
                  <a:gd name="adj"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6" name="î$ľíḍé"/>
              <p:cNvSpPr/>
              <p:nvPr/>
            </p:nvSpPr>
            <p:spPr>
              <a:xfrm>
                <a:off x="851667"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sp>
          <p:nvSpPr>
            <p:cNvPr id="49" name="ïṥliḋé"/>
            <p:cNvSpPr/>
            <p:nvPr/>
          </p:nvSpPr>
          <p:spPr>
            <a:xfrm>
              <a:off x="10147899" y="1825115"/>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nvGrpSpPr>
            <p:cNvPr id="56" name="íşḷïdê"/>
            <p:cNvGrpSpPr/>
            <p:nvPr/>
          </p:nvGrpSpPr>
          <p:grpSpPr>
            <a:xfrm>
              <a:off x="7293771" y="1699708"/>
              <a:ext cx="360001" cy="360000"/>
              <a:chOff x="752447" y="2654991"/>
              <a:chExt cx="360001" cy="360000"/>
            </a:xfrm>
          </p:grpSpPr>
          <p:sp>
            <p:nvSpPr>
              <p:cNvPr id="57" name="islîḓé"/>
              <p:cNvSpPr/>
              <p:nvPr/>
            </p:nvSpPr>
            <p:spPr>
              <a:xfrm>
                <a:off x="752447" y="2654991"/>
                <a:ext cx="360001" cy="360000"/>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58" name="ïṥļîdê"/>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grpSp>
      <p:sp>
        <p:nvSpPr>
          <p:cNvPr id="5"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Compartmental models in epidemiology</a:t>
            </a:r>
          </a:p>
        </p:txBody>
      </p:sp>
      <p:pic>
        <p:nvPicPr>
          <p:cNvPr id="6" name="图片 5"/>
          <p:cNvPicPr>
            <a:picLocks noChangeAspect="1"/>
          </p:cNvPicPr>
          <p:nvPr/>
        </p:nvPicPr>
        <p:blipFill>
          <a:blip r:embed="rId3"/>
          <a:stretch>
            <a:fillRect/>
          </a:stretch>
        </p:blipFill>
        <p:spPr>
          <a:xfrm>
            <a:off x="1066165" y="2546350"/>
            <a:ext cx="1730375" cy="1758315"/>
          </a:xfrm>
          <a:prstGeom prst="rect">
            <a:avLst/>
          </a:prstGeom>
        </p:spPr>
      </p:pic>
      <p:pic>
        <p:nvPicPr>
          <p:cNvPr id="8" name="图片 7"/>
          <p:cNvPicPr>
            <a:picLocks noChangeAspect="1"/>
          </p:cNvPicPr>
          <p:nvPr/>
        </p:nvPicPr>
        <p:blipFill>
          <a:blip r:embed="rId4"/>
          <a:stretch>
            <a:fillRect/>
          </a:stretch>
        </p:blipFill>
        <p:spPr>
          <a:xfrm>
            <a:off x="6566535" y="2106295"/>
            <a:ext cx="1797685" cy="2469515"/>
          </a:xfrm>
          <a:prstGeom prst="rect">
            <a:avLst/>
          </a:prstGeom>
        </p:spPr>
      </p:pic>
      <p:sp>
        <p:nvSpPr>
          <p:cNvPr id="2" name="Date Placeholder 1">
            <a:extLst>
              <a:ext uri="{FF2B5EF4-FFF2-40B4-BE49-F238E27FC236}">
                <a16:creationId xmlns:a16="http://schemas.microsoft.com/office/drawing/2014/main" id="{7341B465-523B-4234-AACE-5FD5CB1F7125}"/>
              </a:ext>
            </a:extLst>
          </p:cNvPr>
          <p:cNvSpPr>
            <a:spLocks noGrp="1"/>
          </p:cNvSpPr>
          <p:nvPr>
            <p:ph type="dt" sz="half" idx="10"/>
          </p:nvPr>
        </p:nvSpPr>
        <p:spPr/>
        <p:txBody>
          <a:bodyPr/>
          <a:lstStyle/>
          <a:p>
            <a:fld id="{41541377-9423-41DC-A383-2AE7E652BB76}" type="datetime1">
              <a:rPr lang="en-US" altLang="zh-CN" smtClean="0">
                <a:cs typeface="+mn-ea"/>
                <a:sym typeface="+mn-lt"/>
              </a:rPr>
              <a:t>5/23/2022</a:t>
            </a:fld>
            <a:endParaRPr lang="zh-CN" altLang="en-US">
              <a:cs typeface="+mn-ea"/>
              <a:sym typeface="+mn-lt"/>
            </a:endParaRPr>
          </a:p>
        </p:txBody>
      </p:sp>
      <p:sp>
        <p:nvSpPr>
          <p:cNvPr id="7" name="Slide Number Placeholder 6">
            <a:extLst>
              <a:ext uri="{FF2B5EF4-FFF2-40B4-BE49-F238E27FC236}">
                <a16:creationId xmlns:a16="http://schemas.microsoft.com/office/drawing/2014/main" id="{956862F1-1321-46EE-8AC6-FEA2AAB9358A}"/>
              </a:ext>
            </a:extLst>
          </p:cNvPr>
          <p:cNvSpPr>
            <a:spLocks noGrp="1"/>
          </p:cNvSpPr>
          <p:nvPr>
            <p:ph type="sldNum" sz="quarter" idx="12"/>
          </p:nvPr>
        </p:nvSpPr>
        <p:spPr/>
        <p:txBody>
          <a:bodyPr/>
          <a:lstStyle/>
          <a:p>
            <a:fld id="{49AE70B2-8BF9-45C0-BB95-33D1B9D3A854}" type="slidenum">
              <a:rPr lang="zh-CN" altLang="en-US" smtClean="0">
                <a:cs typeface="+mn-ea"/>
                <a:sym typeface="+mn-lt"/>
              </a:rPr>
              <a:t>13</a:t>
            </a:fld>
            <a:endParaRPr lang="zh-CN" altLang="en-US">
              <a:cs typeface="+mn-ea"/>
              <a:sym typeface="+mn-lt"/>
            </a:endParaRPr>
          </a:p>
        </p:txBody>
      </p:sp>
      <p:pic>
        <p:nvPicPr>
          <p:cNvPr id="28" name="Picture 27">
            <a:extLst>
              <a:ext uri="{FF2B5EF4-FFF2-40B4-BE49-F238E27FC236}">
                <a16:creationId xmlns:a16="http://schemas.microsoft.com/office/drawing/2014/main" id="{98974613-6538-432C-A9D9-72EF6D6D8866}"/>
              </a:ext>
            </a:extLst>
          </p:cNvPr>
          <p:cNvPicPr>
            <a:picLocks noChangeAspect="1"/>
          </p:cNvPicPr>
          <p:nvPr/>
        </p:nvPicPr>
        <p:blipFill>
          <a:blip r:embed="rId5"/>
          <a:stretch>
            <a:fillRect/>
          </a:stretch>
        </p:blipFill>
        <p:spPr>
          <a:xfrm>
            <a:off x="3468388" y="2446011"/>
            <a:ext cx="2541797" cy="1880517"/>
          </a:xfrm>
          <a:prstGeom prst="rect">
            <a:avLst/>
          </a:prstGeom>
        </p:spPr>
      </p:pic>
    </p:spTree>
    <p:extLst>
      <p:ext uri="{BB962C8B-B14F-4D97-AF65-F5344CB8AC3E}">
        <p14:creationId xmlns:p14="http://schemas.microsoft.com/office/powerpoint/2010/main" val="1642454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0" y="1699708"/>
            <a:ext cx="10859135" cy="3881942"/>
            <a:chOff x="660400" y="1699708"/>
            <a:chExt cx="10859135" cy="3881942"/>
          </a:xfrm>
        </p:grpSpPr>
        <p:sp>
          <p:nvSpPr>
            <p:cNvPr id="4" name="íṥḻïḑe"/>
            <p:cNvSpPr/>
            <p:nvPr/>
          </p:nvSpPr>
          <p:spPr>
            <a:xfrm>
              <a:off x="660400"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cs typeface="+mn-ea"/>
                <a:sym typeface="+mn-lt"/>
              </a:endParaRPr>
            </a:p>
          </p:txBody>
        </p:sp>
        <p:cxnSp>
          <p:nvCxnSpPr>
            <p:cNvPr id="18" name="iṧľîḋê"/>
            <p:cNvCxnSpPr/>
            <p:nvPr/>
          </p:nvCxnSpPr>
          <p:spPr>
            <a:xfrm>
              <a:off x="1066218"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ïṥḷiḍê"/>
            <p:cNvSpPr txBox="1"/>
            <p:nvPr/>
          </p:nvSpPr>
          <p:spPr>
            <a:xfrm>
              <a:off x="839236" y="4872594"/>
              <a:ext cx="2246902"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cs typeface="+mn-ea"/>
                  <a:sym typeface="+mn-lt"/>
                </a:rPr>
                <a:t>SI</a:t>
              </a:r>
            </a:p>
          </p:txBody>
        </p:sp>
        <p:sp>
          <p:nvSpPr>
            <p:cNvPr id="24" name="ïṩḷîḓè"/>
            <p:cNvSpPr/>
            <p:nvPr/>
          </p:nvSpPr>
          <p:spPr>
            <a:xfrm>
              <a:off x="3411709"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cs typeface="+mn-ea"/>
                <a:sym typeface="+mn-lt"/>
              </a:endParaRPr>
            </a:p>
          </p:txBody>
        </p:sp>
        <p:cxnSp>
          <p:nvCxnSpPr>
            <p:cNvPr id="26" name="iśḻide"/>
            <p:cNvCxnSpPr/>
            <p:nvPr/>
          </p:nvCxnSpPr>
          <p:spPr>
            <a:xfrm>
              <a:off x="3817527"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îşľidé"/>
            <p:cNvSpPr txBox="1"/>
            <p:nvPr/>
          </p:nvSpPr>
          <p:spPr>
            <a:xfrm>
              <a:off x="3590545"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cs typeface="+mn-ea"/>
                  <a:sym typeface="+mn-lt"/>
                </a:rPr>
                <a:t>SIS</a:t>
              </a:r>
            </a:p>
          </p:txBody>
        </p:sp>
        <p:sp>
          <p:nvSpPr>
            <p:cNvPr id="30" name="îṡḻíḑê"/>
            <p:cNvSpPr/>
            <p:nvPr/>
          </p:nvSpPr>
          <p:spPr>
            <a:xfrm>
              <a:off x="6163018"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cs typeface="+mn-ea"/>
                <a:sym typeface="+mn-lt"/>
              </a:endParaRPr>
            </a:p>
          </p:txBody>
        </p:sp>
        <p:cxnSp>
          <p:nvCxnSpPr>
            <p:cNvPr id="32" name="ïs1íďe"/>
            <p:cNvCxnSpPr/>
            <p:nvPr/>
          </p:nvCxnSpPr>
          <p:spPr>
            <a:xfrm>
              <a:off x="6568836"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íṩḻiḍê"/>
            <p:cNvSpPr txBox="1"/>
            <p:nvPr/>
          </p:nvSpPr>
          <p:spPr>
            <a:xfrm>
              <a:off x="6341854"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cs typeface="+mn-ea"/>
                  <a:sym typeface="+mn-lt"/>
                </a:rPr>
                <a:t>SIR</a:t>
              </a:r>
            </a:p>
          </p:txBody>
        </p:sp>
        <p:sp>
          <p:nvSpPr>
            <p:cNvPr id="36" name="íśḻiďé"/>
            <p:cNvSpPr/>
            <p:nvPr/>
          </p:nvSpPr>
          <p:spPr>
            <a:xfrm>
              <a:off x="8914962"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cs typeface="+mn-ea"/>
                <a:sym typeface="+mn-lt"/>
              </a:endParaRPr>
            </a:p>
          </p:txBody>
        </p:sp>
        <p:cxnSp>
          <p:nvCxnSpPr>
            <p:cNvPr id="38" name="ís1idè"/>
            <p:cNvCxnSpPr/>
            <p:nvPr/>
          </p:nvCxnSpPr>
          <p:spPr>
            <a:xfrm>
              <a:off x="9320145"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íşḷiḋe"/>
            <p:cNvSpPr txBox="1"/>
            <p:nvPr/>
          </p:nvSpPr>
          <p:spPr>
            <a:xfrm>
              <a:off x="9093163"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cs typeface="+mn-ea"/>
                  <a:sym typeface="+mn-lt"/>
                </a:rPr>
                <a:t>SEIR</a:t>
              </a:r>
            </a:p>
          </p:txBody>
        </p:sp>
        <p:grpSp>
          <p:nvGrpSpPr>
            <p:cNvPr id="35" name="îślíďé"/>
            <p:cNvGrpSpPr/>
            <p:nvPr/>
          </p:nvGrpSpPr>
          <p:grpSpPr>
            <a:xfrm>
              <a:off x="1782685" y="1699708"/>
              <a:ext cx="360001" cy="360000"/>
              <a:chOff x="752447" y="2654991"/>
              <a:chExt cx="360001" cy="360000"/>
            </a:xfrm>
          </p:grpSpPr>
          <p:sp>
            <p:nvSpPr>
              <p:cNvPr id="41" name="íşḻíďè"/>
              <p:cNvSpPr/>
              <p:nvPr/>
            </p:nvSpPr>
            <p:spPr>
              <a:xfrm>
                <a:off x="752447" y="2654991"/>
                <a:ext cx="360001" cy="3600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3" name="ïş1ídê"/>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grpSp>
          <p:nvGrpSpPr>
            <p:cNvPr id="44" name="iślîḑé"/>
            <p:cNvGrpSpPr/>
            <p:nvPr/>
          </p:nvGrpSpPr>
          <p:grpSpPr>
            <a:xfrm>
              <a:off x="4538228" y="1699708"/>
              <a:ext cx="360001" cy="360000"/>
              <a:chOff x="752447" y="2654991"/>
              <a:chExt cx="360001" cy="360000"/>
            </a:xfrm>
          </p:grpSpPr>
          <p:sp>
            <p:nvSpPr>
              <p:cNvPr id="45" name="išļíḑè"/>
              <p:cNvSpPr/>
              <p:nvPr/>
            </p:nvSpPr>
            <p:spPr>
              <a:xfrm>
                <a:off x="752447" y="2654991"/>
                <a:ext cx="360001" cy="360000"/>
              </a:xfrm>
              <a:prstGeom prst="roundRect">
                <a:avLst>
                  <a:gd name="adj"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6" name="î$ľíḍé"/>
              <p:cNvSpPr/>
              <p:nvPr/>
            </p:nvSpPr>
            <p:spPr>
              <a:xfrm>
                <a:off x="851667"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grpSp>
          <p:nvGrpSpPr>
            <p:cNvPr id="47" name="íSlíḑe"/>
            <p:cNvGrpSpPr/>
            <p:nvPr/>
          </p:nvGrpSpPr>
          <p:grpSpPr>
            <a:xfrm>
              <a:off x="10049314" y="1699708"/>
              <a:ext cx="360001" cy="360000"/>
              <a:chOff x="752447" y="2654991"/>
              <a:chExt cx="360001" cy="360000"/>
            </a:xfrm>
          </p:grpSpPr>
          <p:sp>
            <p:nvSpPr>
              <p:cNvPr id="48" name="ís1íde"/>
              <p:cNvSpPr/>
              <p:nvPr/>
            </p:nvSpPr>
            <p:spPr>
              <a:xfrm>
                <a:off x="752447" y="2654991"/>
                <a:ext cx="360001" cy="3600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49" name="ïṥliḋé"/>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grpSp>
          <p:nvGrpSpPr>
            <p:cNvPr id="56" name="íşḷïdê"/>
            <p:cNvGrpSpPr/>
            <p:nvPr/>
          </p:nvGrpSpPr>
          <p:grpSpPr>
            <a:xfrm>
              <a:off x="7293771" y="1699708"/>
              <a:ext cx="360001" cy="360000"/>
              <a:chOff x="752447" y="2654991"/>
              <a:chExt cx="360001" cy="360000"/>
            </a:xfrm>
          </p:grpSpPr>
          <p:sp>
            <p:nvSpPr>
              <p:cNvPr id="57" name="islîḓé"/>
              <p:cNvSpPr/>
              <p:nvPr/>
            </p:nvSpPr>
            <p:spPr>
              <a:xfrm>
                <a:off x="752447" y="2654991"/>
                <a:ext cx="360001" cy="360000"/>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58" name="ïṥļîdê"/>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cs typeface="+mn-ea"/>
                  <a:sym typeface="+mn-lt"/>
                </a:endParaRPr>
              </a:p>
            </p:txBody>
          </p:sp>
        </p:grpSp>
      </p:grpSp>
      <p:sp>
        <p:nvSpPr>
          <p:cNvPr id="5"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Compartmental models in epidemiology</a:t>
            </a:r>
          </a:p>
        </p:txBody>
      </p:sp>
      <p:pic>
        <p:nvPicPr>
          <p:cNvPr id="6" name="图片 5"/>
          <p:cNvPicPr>
            <a:picLocks noChangeAspect="1"/>
          </p:cNvPicPr>
          <p:nvPr/>
        </p:nvPicPr>
        <p:blipFill>
          <a:blip r:embed="rId3"/>
          <a:stretch>
            <a:fillRect/>
          </a:stretch>
        </p:blipFill>
        <p:spPr>
          <a:xfrm>
            <a:off x="1066165" y="2546350"/>
            <a:ext cx="1730375" cy="1758315"/>
          </a:xfrm>
          <a:prstGeom prst="rect">
            <a:avLst/>
          </a:prstGeom>
        </p:spPr>
      </p:pic>
      <p:pic>
        <p:nvPicPr>
          <p:cNvPr id="8" name="图片 7"/>
          <p:cNvPicPr>
            <a:picLocks noChangeAspect="1"/>
          </p:cNvPicPr>
          <p:nvPr/>
        </p:nvPicPr>
        <p:blipFill>
          <a:blip r:embed="rId4"/>
          <a:stretch>
            <a:fillRect/>
          </a:stretch>
        </p:blipFill>
        <p:spPr>
          <a:xfrm>
            <a:off x="6566535" y="2106295"/>
            <a:ext cx="1797685" cy="2469515"/>
          </a:xfrm>
          <a:prstGeom prst="rect">
            <a:avLst/>
          </a:prstGeom>
        </p:spPr>
      </p:pic>
      <p:pic>
        <p:nvPicPr>
          <p:cNvPr id="10" name="图片 9"/>
          <p:cNvPicPr>
            <a:picLocks noChangeAspect="1"/>
          </p:cNvPicPr>
          <p:nvPr/>
        </p:nvPicPr>
        <p:blipFill>
          <a:blip r:embed="rId5"/>
          <a:srcRect l="12519"/>
          <a:stretch>
            <a:fillRect/>
          </a:stretch>
        </p:blipFill>
        <p:spPr>
          <a:xfrm>
            <a:off x="9529445" y="2059940"/>
            <a:ext cx="1459865" cy="1393825"/>
          </a:xfrm>
          <a:prstGeom prst="rect">
            <a:avLst/>
          </a:prstGeom>
        </p:spPr>
      </p:pic>
      <p:pic>
        <p:nvPicPr>
          <p:cNvPr id="11" name="图片 10"/>
          <p:cNvPicPr>
            <a:picLocks noChangeAspect="1"/>
          </p:cNvPicPr>
          <p:nvPr/>
        </p:nvPicPr>
        <p:blipFill>
          <a:blip r:embed="rId6"/>
          <a:stretch>
            <a:fillRect/>
          </a:stretch>
        </p:blipFill>
        <p:spPr>
          <a:xfrm>
            <a:off x="9198610" y="3368675"/>
            <a:ext cx="1957705" cy="1207135"/>
          </a:xfrm>
          <a:prstGeom prst="rect">
            <a:avLst/>
          </a:prstGeom>
        </p:spPr>
      </p:pic>
      <p:sp>
        <p:nvSpPr>
          <p:cNvPr id="2" name="Date Placeholder 1">
            <a:extLst>
              <a:ext uri="{FF2B5EF4-FFF2-40B4-BE49-F238E27FC236}">
                <a16:creationId xmlns:a16="http://schemas.microsoft.com/office/drawing/2014/main" id="{7341B465-523B-4234-AACE-5FD5CB1F7125}"/>
              </a:ext>
            </a:extLst>
          </p:cNvPr>
          <p:cNvSpPr>
            <a:spLocks noGrp="1"/>
          </p:cNvSpPr>
          <p:nvPr>
            <p:ph type="dt" sz="half" idx="10"/>
          </p:nvPr>
        </p:nvSpPr>
        <p:spPr/>
        <p:txBody>
          <a:bodyPr/>
          <a:lstStyle/>
          <a:p>
            <a:fld id="{41541377-9423-41DC-A383-2AE7E652BB76}" type="datetime1">
              <a:rPr lang="en-US" altLang="zh-CN" smtClean="0">
                <a:cs typeface="+mn-ea"/>
                <a:sym typeface="+mn-lt"/>
              </a:rPr>
              <a:t>5/23/2022</a:t>
            </a:fld>
            <a:endParaRPr lang="zh-CN" altLang="en-US">
              <a:cs typeface="+mn-ea"/>
              <a:sym typeface="+mn-lt"/>
            </a:endParaRPr>
          </a:p>
        </p:txBody>
      </p:sp>
      <p:sp>
        <p:nvSpPr>
          <p:cNvPr id="7" name="Slide Number Placeholder 6">
            <a:extLst>
              <a:ext uri="{FF2B5EF4-FFF2-40B4-BE49-F238E27FC236}">
                <a16:creationId xmlns:a16="http://schemas.microsoft.com/office/drawing/2014/main" id="{956862F1-1321-46EE-8AC6-FEA2AAB9358A}"/>
              </a:ext>
            </a:extLst>
          </p:cNvPr>
          <p:cNvSpPr>
            <a:spLocks noGrp="1"/>
          </p:cNvSpPr>
          <p:nvPr>
            <p:ph type="sldNum" sz="quarter" idx="12"/>
          </p:nvPr>
        </p:nvSpPr>
        <p:spPr/>
        <p:txBody>
          <a:bodyPr/>
          <a:lstStyle/>
          <a:p>
            <a:fld id="{49AE70B2-8BF9-45C0-BB95-33D1B9D3A854}" type="slidenum">
              <a:rPr lang="zh-CN" altLang="en-US" smtClean="0">
                <a:cs typeface="+mn-ea"/>
                <a:sym typeface="+mn-lt"/>
              </a:rPr>
              <a:t>14</a:t>
            </a:fld>
            <a:endParaRPr lang="zh-CN" altLang="en-US">
              <a:cs typeface="+mn-ea"/>
              <a:sym typeface="+mn-lt"/>
            </a:endParaRPr>
          </a:p>
        </p:txBody>
      </p:sp>
      <p:pic>
        <p:nvPicPr>
          <p:cNvPr id="12" name="Picture 11">
            <a:extLst>
              <a:ext uri="{FF2B5EF4-FFF2-40B4-BE49-F238E27FC236}">
                <a16:creationId xmlns:a16="http://schemas.microsoft.com/office/drawing/2014/main" id="{B6FD326C-7AA4-41E3-AFE5-85B2F4BA0010}"/>
              </a:ext>
            </a:extLst>
          </p:cNvPr>
          <p:cNvPicPr>
            <a:picLocks noChangeAspect="1"/>
          </p:cNvPicPr>
          <p:nvPr/>
        </p:nvPicPr>
        <p:blipFill>
          <a:blip r:embed="rId7"/>
          <a:stretch>
            <a:fillRect/>
          </a:stretch>
        </p:blipFill>
        <p:spPr>
          <a:xfrm>
            <a:off x="3468388" y="2446011"/>
            <a:ext cx="2541797" cy="1880517"/>
          </a:xfrm>
          <a:prstGeom prst="rect">
            <a:avLst/>
          </a:prstGeom>
        </p:spPr>
      </p:pic>
    </p:spTree>
    <p:extLst>
      <p:ext uri="{BB962C8B-B14F-4D97-AF65-F5344CB8AC3E}">
        <p14:creationId xmlns:p14="http://schemas.microsoft.com/office/powerpoint/2010/main" val="3176519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Modified SEIR Model</a:t>
            </a:r>
          </a:p>
        </p:txBody>
      </p:sp>
      <p:pic>
        <p:nvPicPr>
          <p:cNvPr id="4" name="Picture 3">
            <a:extLst>
              <a:ext uri="{FF2B5EF4-FFF2-40B4-BE49-F238E27FC236}">
                <a16:creationId xmlns:a16="http://schemas.microsoft.com/office/drawing/2014/main" id="{FEDCFE82-B92D-4275-B774-12F1475665A4}"/>
              </a:ext>
            </a:extLst>
          </p:cNvPr>
          <p:cNvPicPr>
            <a:picLocks noChangeAspect="1"/>
          </p:cNvPicPr>
          <p:nvPr/>
        </p:nvPicPr>
        <p:blipFill>
          <a:blip r:embed="rId3"/>
          <a:stretch>
            <a:fillRect/>
          </a:stretch>
        </p:blipFill>
        <p:spPr>
          <a:xfrm>
            <a:off x="1040447" y="2664142"/>
            <a:ext cx="10367156" cy="1529716"/>
          </a:xfrm>
          <a:prstGeom prst="rect">
            <a:avLst/>
          </a:prstGeom>
        </p:spPr>
      </p:pic>
      <p:pic>
        <p:nvPicPr>
          <p:cNvPr id="7" name="Picture 6">
            <a:extLst>
              <a:ext uri="{FF2B5EF4-FFF2-40B4-BE49-F238E27FC236}">
                <a16:creationId xmlns:a16="http://schemas.microsoft.com/office/drawing/2014/main" id="{E270175B-FF46-434D-97D1-F1CFE5D53687}"/>
              </a:ext>
            </a:extLst>
          </p:cNvPr>
          <p:cNvPicPr>
            <a:picLocks noChangeAspect="1"/>
          </p:cNvPicPr>
          <p:nvPr/>
        </p:nvPicPr>
        <p:blipFill>
          <a:blip r:embed="rId4"/>
          <a:stretch>
            <a:fillRect/>
          </a:stretch>
        </p:blipFill>
        <p:spPr>
          <a:xfrm rot="1149292">
            <a:off x="2830164" y="2984390"/>
            <a:ext cx="901193" cy="493354"/>
          </a:xfrm>
          <a:prstGeom prst="rect">
            <a:avLst/>
          </a:prstGeom>
        </p:spPr>
      </p:pic>
      <p:pic>
        <p:nvPicPr>
          <p:cNvPr id="11" name="Picture 10">
            <a:extLst>
              <a:ext uri="{FF2B5EF4-FFF2-40B4-BE49-F238E27FC236}">
                <a16:creationId xmlns:a16="http://schemas.microsoft.com/office/drawing/2014/main" id="{6E45D9D5-DBAA-4E22-8216-913F5B6CF85C}"/>
              </a:ext>
            </a:extLst>
          </p:cNvPr>
          <p:cNvPicPr>
            <a:picLocks noChangeAspect="1"/>
          </p:cNvPicPr>
          <p:nvPr/>
        </p:nvPicPr>
        <p:blipFill>
          <a:blip r:embed="rId4"/>
          <a:stretch>
            <a:fillRect/>
          </a:stretch>
        </p:blipFill>
        <p:spPr>
          <a:xfrm rot="20284431">
            <a:off x="2826638" y="3579414"/>
            <a:ext cx="901193" cy="493354"/>
          </a:xfrm>
          <a:prstGeom prst="rect">
            <a:avLst/>
          </a:prstGeom>
        </p:spPr>
      </p:pic>
      <p:sp>
        <p:nvSpPr>
          <p:cNvPr id="2" name="Date Placeholder 1">
            <a:extLst>
              <a:ext uri="{FF2B5EF4-FFF2-40B4-BE49-F238E27FC236}">
                <a16:creationId xmlns:a16="http://schemas.microsoft.com/office/drawing/2014/main" id="{4677CF29-AB99-4B62-B36F-34E26B26B94C}"/>
              </a:ext>
            </a:extLst>
          </p:cNvPr>
          <p:cNvSpPr>
            <a:spLocks noGrp="1"/>
          </p:cNvSpPr>
          <p:nvPr>
            <p:ph type="dt" sz="half" idx="10"/>
          </p:nvPr>
        </p:nvSpPr>
        <p:spPr/>
        <p:txBody>
          <a:bodyPr/>
          <a:lstStyle/>
          <a:p>
            <a:fld id="{D26012E8-F828-469F-96E1-50F7502EB5C4}" type="datetime1">
              <a:rPr lang="en-US" altLang="zh-CN" smtClean="0">
                <a:cs typeface="+mn-ea"/>
                <a:sym typeface="+mn-lt"/>
              </a:rPr>
              <a:t>5/23/2022</a:t>
            </a:fld>
            <a:endParaRPr lang="zh-CN" altLang="en-US">
              <a:cs typeface="+mn-ea"/>
              <a:sym typeface="+mn-lt"/>
            </a:endParaRPr>
          </a:p>
        </p:txBody>
      </p:sp>
      <p:sp>
        <p:nvSpPr>
          <p:cNvPr id="3" name="Slide Number Placeholder 2">
            <a:extLst>
              <a:ext uri="{FF2B5EF4-FFF2-40B4-BE49-F238E27FC236}">
                <a16:creationId xmlns:a16="http://schemas.microsoft.com/office/drawing/2014/main" id="{2A33C452-EFB9-4FB5-9C97-FD96C632F45E}"/>
              </a:ext>
            </a:extLst>
          </p:cNvPr>
          <p:cNvSpPr>
            <a:spLocks noGrp="1"/>
          </p:cNvSpPr>
          <p:nvPr>
            <p:ph type="sldNum" sz="quarter" idx="12"/>
          </p:nvPr>
        </p:nvSpPr>
        <p:spPr/>
        <p:txBody>
          <a:bodyPr/>
          <a:lstStyle/>
          <a:p>
            <a:fld id="{49AE70B2-8BF9-45C0-BB95-33D1B9D3A854}" type="slidenum">
              <a:rPr lang="zh-CN" altLang="en-US" smtClean="0">
                <a:cs typeface="+mn-ea"/>
                <a:sym typeface="+mn-lt"/>
              </a:rPr>
              <a:t>15</a:t>
            </a:fld>
            <a:endParaRPr lang="zh-CN" altLang="en-US">
              <a:cs typeface="+mn-ea"/>
              <a:sym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Modified SEIR Model</a:t>
            </a:r>
          </a:p>
        </p:txBody>
      </p:sp>
      <p:pic>
        <p:nvPicPr>
          <p:cNvPr id="3" name="图片 2"/>
          <p:cNvPicPr>
            <a:picLocks noChangeAspect="1"/>
          </p:cNvPicPr>
          <p:nvPr/>
        </p:nvPicPr>
        <p:blipFill>
          <a:blip r:embed="rId3"/>
          <a:stretch>
            <a:fillRect/>
          </a:stretch>
        </p:blipFill>
        <p:spPr>
          <a:xfrm>
            <a:off x="439420" y="1528445"/>
            <a:ext cx="3759835" cy="3800475"/>
          </a:xfrm>
          <a:prstGeom prst="rect">
            <a:avLst/>
          </a:prstGeom>
        </p:spPr>
      </p:pic>
      <p:sp>
        <p:nvSpPr>
          <p:cNvPr id="2" name="Date Placeholder 1">
            <a:extLst>
              <a:ext uri="{FF2B5EF4-FFF2-40B4-BE49-F238E27FC236}">
                <a16:creationId xmlns:a16="http://schemas.microsoft.com/office/drawing/2014/main" id="{90849CF4-D708-4053-BB46-A7DF512F143A}"/>
              </a:ext>
            </a:extLst>
          </p:cNvPr>
          <p:cNvSpPr>
            <a:spLocks noGrp="1"/>
          </p:cNvSpPr>
          <p:nvPr>
            <p:ph type="dt" sz="half" idx="10"/>
          </p:nvPr>
        </p:nvSpPr>
        <p:spPr/>
        <p:txBody>
          <a:bodyPr/>
          <a:lstStyle/>
          <a:p>
            <a:fld id="{9946233F-21A1-47CE-BAA2-B4D899617A22}" type="datetime1">
              <a:rPr lang="en-US" altLang="zh-CN" smtClean="0">
                <a:cs typeface="+mn-ea"/>
                <a:sym typeface="+mn-lt"/>
              </a:rPr>
              <a:t>5/23/2022</a:t>
            </a:fld>
            <a:endParaRPr lang="zh-CN" altLang="en-US">
              <a:cs typeface="+mn-ea"/>
              <a:sym typeface="+mn-lt"/>
            </a:endParaRPr>
          </a:p>
        </p:txBody>
      </p:sp>
      <p:sp>
        <p:nvSpPr>
          <p:cNvPr id="5" name="Slide Number Placeholder 4">
            <a:extLst>
              <a:ext uri="{FF2B5EF4-FFF2-40B4-BE49-F238E27FC236}">
                <a16:creationId xmlns:a16="http://schemas.microsoft.com/office/drawing/2014/main" id="{8BFF2A00-2516-4BD6-946A-4507257C502B}"/>
              </a:ext>
            </a:extLst>
          </p:cNvPr>
          <p:cNvSpPr>
            <a:spLocks noGrp="1"/>
          </p:cNvSpPr>
          <p:nvPr>
            <p:ph type="sldNum" sz="quarter" idx="12"/>
          </p:nvPr>
        </p:nvSpPr>
        <p:spPr/>
        <p:txBody>
          <a:bodyPr/>
          <a:lstStyle/>
          <a:p>
            <a:fld id="{49AE70B2-8BF9-45C0-BB95-33D1B9D3A854}" type="slidenum">
              <a:rPr lang="zh-CN" altLang="en-US" smtClean="0">
                <a:cs typeface="+mn-ea"/>
                <a:sym typeface="+mn-lt"/>
              </a:rPr>
              <a:t>16</a:t>
            </a:fld>
            <a:endParaRPr lang="zh-CN" altLang="en-US">
              <a:cs typeface="+mn-ea"/>
              <a:sym typeface="+mn-lt"/>
            </a:endParaRPr>
          </a:p>
        </p:txBody>
      </p:sp>
      <p:pic>
        <p:nvPicPr>
          <p:cNvPr id="6" name="Picture 5">
            <a:extLst>
              <a:ext uri="{FF2B5EF4-FFF2-40B4-BE49-F238E27FC236}">
                <a16:creationId xmlns:a16="http://schemas.microsoft.com/office/drawing/2014/main" id="{2F443B3F-1B92-40F0-B85A-EFBEDAB8D7E8}"/>
              </a:ext>
            </a:extLst>
          </p:cNvPr>
          <p:cNvPicPr>
            <a:picLocks noChangeAspect="1"/>
          </p:cNvPicPr>
          <p:nvPr/>
        </p:nvPicPr>
        <p:blipFill>
          <a:blip r:embed="rId4"/>
          <a:stretch>
            <a:fillRect/>
          </a:stretch>
        </p:blipFill>
        <p:spPr>
          <a:xfrm>
            <a:off x="5051424" y="2077009"/>
            <a:ext cx="6362702" cy="27033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1264" y="-1376423"/>
            <a:ext cx="11971154" cy="6036192"/>
            <a:chOff x="681264" y="-671573"/>
            <a:chExt cx="11971154" cy="6036192"/>
          </a:xfrm>
        </p:grpSpPr>
        <p:sp>
          <p:nvSpPr>
            <p:cNvPr id="35" name="任意多边形 34"/>
            <p:cNvSpPr/>
            <p:nvPr/>
          </p:nvSpPr>
          <p:spPr>
            <a:xfrm rot="16200000">
              <a:off x="9689130" y="-775121"/>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alpha val="3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grpSp>
          <p:nvGrpSpPr>
            <p:cNvPr id="33" name="组合 32"/>
            <p:cNvGrpSpPr/>
            <p:nvPr/>
          </p:nvGrpSpPr>
          <p:grpSpPr>
            <a:xfrm>
              <a:off x="681264" y="3013834"/>
              <a:ext cx="10829473" cy="2350785"/>
              <a:chOff x="689427" y="3013834"/>
              <a:chExt cx="10829473" cy="2350785"/>
            </a:xfrm>
          </p:grpSpPr>
          <p:cxnSp>
            <p:nvCxnSpPr>
              <p:cNvPr id="7" name="直接连接符 6"/>
              <p:cNvCxnSpPr/>
              <p:nvPr/>
            </p:nvCxnSpPr>
            <p:spPr>
              <a:xfrm>
                <a:off x="689427" y="3283172"/>
                <a:ext cx="10829473" cy="0"/>
              </a:xfrm>
              <a:prstGeom prst="line">
                <a:avLst/>
              </a:prstGeom>
              <a:ln w="9525">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347948" y="3022172"/>
                <a:ext cx="538679" cy="538676"/>
                <a:chOff x="3526795" y="2235779"/>
                <a:chExt cx="410200" cy="410198"/>
              </a:xfrm>
            </p:grpSpPr>
            <p:sp>
              <p:nvSpPr>
                <p:cNvPr id="9" name="椭圆 8"/>
                <p:cNvSpPr/>
                <p:nvPr/>
              </p:nvSpPr>
              <p:spPr>
                <a:xfrm>
                  <a:off x="3526795"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cs typeface="+mn-ea"/>
                    <a:sym typeface="+mn-lt"/>
                  </a:endParaRPr>
                </a:p>
              </p:txBody>
            </p:sp>
            <p:sp>
              <p:nvSpPr>
                <p:cNvPr id="10" name="任意多边形 9"/>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cs typeface="+mn-ea"/>
                    <a:sym typeface="+mn-lt"/>
                  </a:endParaRPr>
                </a:p>
              </p:txBody>
            </p:sp>
          </p:grpSp>
          <p:grpSp>
            <p:nvGrpSpPr>
              <p:cNvPr id="11" name="组合 10"/>
              <p:cNvGrpSpPr/>
              <p:nvPr/>
            </p:nvGrpSpPr>
            <p:grpSpPr>
              <a:xfrm>
                <a:off x="1801536" y="3013834"/>
                <a:ext cx="538679" cy="538676"/>
                <a:chOff x="4471992" y="2235779"/>
                <a:chExt cx="410200" cy="410198"/>
              </a:xfrm>
            </p:grpSpPr>
            <p:sp>
              <p:nvSpPr>
                <p:cNvPr id="12" name="椭圆 11"/>
                <p:cNvSpPr/>
                <p:nvPr/>
              </p:nvSpPr>
              <p:spPr>
                <a:xfrm>
                  <a:off x="4471992"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cs typeface="+mn-ea"/>
                    <a:sym typeface="+mn-lt"/>
                  </a:endParaRPr>
                </a:p>
              </p:txBody>
            </p:sp>
            <p:sp>
              <p:nvSpPr>
                <p:cNvPr id="13" name="任意多边形 12"/>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cs typeface="+mn-ea"/>
                    <a:sym typeface="+mn-lt"/>
                  </a:endParaRPr>
                </a:p>
              </p:txBody>
            </p:sp>
          </p:grpSp>
          <p:grpSp>
            <p:nvGrpSpPr>
              <p:cNvPr id="14" name="组合 13"/>
              <p:cNvGrpSpPr/>
              <p:nvPr/>
            </p:nvGrpSpPr>
            <p:grpSpPr>
              <a:xfrm>
                <a:off x="6894360" y="3013834"/>
                <a:ext cx="538679" cy="538676"/>
                <a:chOff x="6200669" y="2235779"/>
                <a:chExt cx="410200" cy="410198"/>
              </a:xfrm>
            </p:grpSpPr>
            <p:sp>
              <p:nvSpPr>
                <p:cNvPr id="15" name="椭圆 14"/>
                <p:cNvSpPr/>
                <p:nvPr/>
              </p:nvSpPr>
              <p:spPr>
                <a:xfrm>
                  <a:off x="6200669"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cs typeface="+mn-ea"/>
                    <a:sym typeface="+mn-lt"/>
                  </a:endParaRPr>
                </a:p>
              </p:txBody>
            </p:sp>
            <p:sp>
              <p:nvSpPr>
                <p:cNvPr id="16" name="任意多边形 15"/>
                <p:cNvSpPr/>
                <p:nvPr/>
              </p:nvSpPr>
              <p:spPr>
                <a:xfrm>
                  <a:off x="6316768" y="2376357"/>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cs typeface="+mn-ea"/>
                    <a:sym typeface="+mn-lt"/>
                  </a:endParaRPr>
                </a:p>
              </p:txBody>
            </p:sp>
          </p:grpSp>
          <p:sp>
            <p:nvSpPr>
              <p:cNvPr id="18" name="椭圆 17"/>
              <p:cNvSpPr/>
              <p:nvPr/>
            </p:nvSpPr>
            <p:spPr>
              <a:xfrm>
                <a:off x="9440771" y="3013834"/>
                <a:ext cx="544522"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cs typeface="+mn-ea"/>
                  <a:sym typeface="+mn-lt"/>
                </a:endParaRPr>
              </a:p>
            </p:txBody>
          </p:sp>
          <p:grpSp>
            <p:nvGrpSpPr>
              <p:cNvPr id="28" name="组合 27"/>
              <p:cNvGrpSpPr/>
              <p:nvPr/>
            </p:nvGrpSpPr>
            <p:grpSpPr>
              <a:xfrm>
                <a:off x="1001678" y="3713310"/>
                <a:ext cx="2138045" cy="1470660"/>
                <a:chOff x="1011855" y="3943625"/>
                <a:chExt cx="2138045" cy="1470660"/>
              </a:xfrm>
            </p:grpSpPr>
            <p:sp>
              <p:nvSpPr>
                <p:cNvPr id="20" name="文本框 19"/>
                <p:cNvSpPr txBox="1"/>
                <p:nvPr/>
              </p:nvSpPr>
              <p:spPr>
                <a:xfrm>
                  <a:off x="1011855" y="4361455"/>
                  <a:ext cx="2138045" cy="1052830"/>
                </a:xfrm>
                <a:prstGeom prst="rect">
                  <a:avLst/>
                </a:prstGeom>
                <a:noFill/>
              </p:spPr>
              <p:txBody>
                <a:bodyPr wrap="square" rtlCol="0">
                  <a:spAutoFit/>
                </a:bodyPr>
                <a:lstStyle>
                  <a:defPPr>
                    <a:defRPr lang="zh-CN"/>
                  </a:defPPr>
                  <a:lvl1pPr>
                    <a:lnSpc>
                      <a:spcPts val="1500"/>
                    </a:lnSpc>
                    <a:defRPr sz="900"/>
                  </a:lvl1pPr>
                </a:lstStyle>
                <a:p>
                  <a:pPr algn="just"/>
                  <a:r>
                    <a:rPr lang="en-US" altLang="zh-CN" sz="1200">
                      <a:cs typeface="+mn-ea"/>
                      <a:sym typeface="+mn-lt"/>
                    </a:rPr>
                    <a:t>Parameter that measure the probability of transmission from E to I. According to the [Yang2020], alpha in general should be 0.78735.</a:t>
                  </a:r>
                </a:p>
              </p:txBody>
            </p:sp>
            <p:sp>
              <p:nvSpPr>
                <p:cNvPr id="21" name="文本框 20"/>
                <p:cNvSpPr txBox="1"/>
                <p:nvPr/>
              </p:nvSpPr>
              <p:spPr>
                <a:xfrm>
                  <a:off x="1381528" y="3943625"/>
                  <a:ext cx="1388742"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cs typeface="+mn-ea"/>
                      <a:sym typeface="+mn-lt"/>
                    </a:rPr>
                    <a:t>Alpha</a:t>
                  </a:r>
                </a:p>
              </p:txBody>
            </p:sp>
          </p:grpSp>
          <p:grpSp>
            <p:nvGrpSpPr>
              <p:cNvPr id="29" name="组合 28"/>
              <p:cNvGrpSpPr/>
              <p:nvPr/>
            </p:nvGrpSpPr>
            <p:grpSpPr>
              <a:xfrm>
                <a:off x="3495833" y="3713310"/>
                <a:ext cx="2301240" cy="1651309"/>
                <a:chOff x="3544504" y="3943625"/>
                <a:chExt cx="2301240" cy="1651309"/>
              </a:xfrm>
            </p:grpSpPr>
            <p:sp>
              <p:nvSpPr>
                <p:cNvPr id="22" name="文本框 21"/>
                <p:cNvSpPr txBox="1"/>
                <p:nvPr/>
              </p:nvSpPr>
              <p:spPr>
                <a:xfrm>
                  <a:off x="3544504" y="4361455"/>
                  <a:ext cx="2301240" cy="1233479"/>
                </a:xfrm>
                <a:prstGeom prst="rect">
                  <a:avLst/>
                </a:prstGeom>
                <a:noFill/>
              </p:spPr>
              <p:txBody>
                <a:bodyPr wrap="square" rtlCol="0">
                  <a:spAutoFit/>
                </a:bodyPr>
                <a:lstStyle>
                  <a:defPPr>
                    <a:defRPr lang="zh-CN"/>
                  </a:defPPr>
                  <a:lvl1pPr>
                    <a:lnSpc>
                      <a:spcPts val="1500"/>
                    </a:lnSpc>
                    <a:defRPr sz="900"/>
                  </a:lvl1pPr>
                </a:lstStyle>
                <a:p>
                  <a:pPr algn="just"/>
                  <a:r>
                    <a:rPr lang="en-US" altLang="zh-CN" sz="1200">
                      <a:cs typeface="+mn-ea"/>
                      <a:sym typeface="+mn-lt"/>
                    </a:rPr>
                    <a:t>Parameter that measure the probability of transmission from E to </a:t>
                  </a:r>
                  <a:r>
                    <a:rPr lang="en-US" altLang="zh-CN" sz="1200" err="1">
                      <a:cs typeface="+mn-ea"/>
                      <a:sym typeface="+mn-lt"/>
                    </a:rPr>
                    <a:t>Su</a:t>
                  </a:r>
                  <a:r>
                    <a:rPr lang="en-US" altLang="zh-CN" sz="1200">
                      <a:cs typeface="+mn-ea"/>
                      <a:sym typeface="+mn-lt"/>
                    </a:rPr>
                    <a:t>\Sa or from I to </a:t>
                  </a:r>
                  <a:r>
                    <a:rPr lang="en-US" altLang="zh-CN" sz="1200" err="1">
                      <a:cs typeface="+mn-ea"/>
                      <a:sym typeface="+mn-lt"/>
                    </a:rPr>
                    <a:t>Su</a:t>
                  </a:r>
                  <a:r>
                    <a:rPr lang="en-US" altLang="zh-CN" sz="1200">
                      <a:cs typeface="+mn-ea"/>
                      <a:sym typeface="+mn-lt"/>
                    </a:rPr>
                    <a:t>\Sa. According to the [Yang2020], (β1+β3)/2= (β2+β4)/2=0.15747</a:t>
                  </a:r>
                </a:p>
                <a:p>
                  <a:pPr algn="just"/>
                  <a:r>
                    <a:rPr lang="en-US" altLang="zh-CN" sz="1200">
                      <a:cs typeface="+mn-ea"/>
                      <a:sym typeface="+mn-lt"/>
                    </a:rPr>
                    <a:t>  </a:t>
                  </a:r>
                </a:p>
              </p:txBody>
            </p:sp>
            <p:sp>
              <p:nvSpPr>
                <p:cNvPr id="23" name="文本框 22"/>
                <p:cNvSpPr txBox="1"/>
                <p:nvPr/>
              </p:nvSpPr>
              <p:spPr>
                <a:xfrm>
                  <a:off x="3968152" y="3943625"/>
                  <a:ext cx="1388742"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cs typeface="+mn-ea"/>
                      <a:sym typeface="+mn-lt"/>
                    </a:rPr>
                    <a:t>Beta</a:t>
                  </a:r>
                </a:p>
              </p:txBody>
            </p:sp>
          </p:grpSp>
          <p:grpSp>
            <p:nvGrpSpPr>
              <p:cNvPr id="30" name="组合 29"/>
              <p:cNvGrpSpPr/>
              <p:nvPr/>
            </p:nvGrpSpPr>
            <p:grpSpPr>
              <a:xfrm>
                <a:off x="6151913" y="3713310"/>
                <a:ext cx="2020138" cy="680547"/>
                <a:chOff x="6158796" y="3943625"/>
                <a:chExt cx="2020138" cy="680547"/>
              </a:xfrm>
            </p:grpSpPr>
            <p:sp>
              <p:nvSpPr>
                <p:cNvPr id="24" name="文本框 23"/>
                <p:cNvSpPr txBox="1"/>
                <p:nvPr/>
              </p:nvSpPr>
              <p:spPr>
                <a:xfrm>
                  <a:off x="6158796" y="4361343"/>
                  <a:ext cx="2020138" cy="262829"/>
                </a:xfrm>
                <a:prstGeom prst="rect">
                  <a:avLst/>
                </a:prstGeom>
                <a:noFill/>
              </p:spPr>
              <p:txBody>
                <a:bodyPr wrap="square" rtlCol="0">
                  <a:spAutoFit/>
                </a:bodyPr>
                <a:lstStyle>
                  <a:defPPr>
                    <a:defRPr lang="zh-CN"/>
                  </a:defPPr>
                  <a:lvl1pPr>
                    <a:lnSpc>
                      <a:spcPts val="1500"/>
                    </a:lnSpc>
                    <a:defRPr sz="900"/>
                  </a:lvl1pPr>
                </a:lstStyle>
                <a:p>
                  <a:pPr algn="ctr"/>
                  <a:endParaRPr lang="en-US" altLang="zh-CN">
                    <a:cs typeface="+mn-ea"/>
                    <a:sym typeface="+mn-lt"/>
                  </a:endParaRPr>
                </a:p>
              </p:txBody>
            </p:sp>
            <p:sp>
              <p:nvSpPr>
                <p:cNvPr id="25" name="文本框 24"/>
                <p:cNvSpPr txBox="1"/>
                <p:nvPr/>
              </p:nvSpPr>
              <p:spPr>
                <a:xfrm>
                  <a:off x="6290876" y="3943625"/>
                  <a:ext cx="1757045"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cs typeface="+mn-ea"/>
                      <a:sym typeface="+mn-lt"/>
                    </a:rPr>
                    <a:t>Active Case</a:t>
                  </a:r>
                </a:p>
              </p:txBody>
            </p:sp>
          </p:grpSp>
          <p:grpSp>
            <p:nvGrpSpPr>
              <p:cNvPr id="31" name="组合 30"/>
              <p:cNvGrpSpPr/>
              <p:nvPr/>
            </p:nvGrpSpPr>
            <p:grpSpPr>
              <a:xfrm>
                <a:off x="8314597" y="3713310"/>
                <a:ext cx="3046095" cy="1455887"/>
                <a:chOff x="8404891" y="3943625"/>
                <a:chExt cx="3046095" cy="1455887"/>
              </a:xfrm>
            </p:grpSpPr>
            <p:sp>
              <p:nvSpPr>
                <p:cNvPr id="26" name="文本框 25"/>
                <p:cNvSpPr txBox="1"/>
                <p:nvPr/>
              </p:nvSpPr>
              <p:spPr>
                <a:xfrm>
                  <a:off x="8789701" y="4361343"/>
                  <a:ext cx="2020138" cy="1038169"/>
                </a:xfrm>
                <a:prstGeom prst="rect">
                  <a:avLst/>
                </a:prstGeom>
                <a:noFill/>
              </p:spPr>
              <p:txBody>
                <a:bodyPr wrap="square" rtlCol="0">
                  <a:spAutoFit/>
                </a:bodyPr>
                <a:lstStyle>
                  <a:defPPr>
                    <a:defRPr lang="zh-CN"/>
                  </a:defPPr>
                  <a:lvl1pPr>
                    <a:lnSpc>
                      <a:spcPts val="1500"/>
                    </a:lnSpc>
                    <a:defRPr sz="900"/>
                  </a:lvl1pPr>
                </a:lstStyle>
                <a:p>
                  <a:pPr algn="just"/>
                  <a:r>
                    <a:rPr lang="en-US" altLang="zh-CN" sz="1200">
                      <a:cs typeface="+mn-ea"/>
                      <a:sym typeface="+mn-lt"/>
                    </a:rPr>
                    <a:t>According to [Irons2021], the real infected cases should be much more than reported cases, and the ratio should be 1.66.</a:t>
                  </a:r>
                </a:p>
              </p:txBody>
            </p:sp>
            <p:sp>
              <p:nvSpPr>
                <p:cNvPr id="27" name="文本框 26"/>
                <p:cNvSpPr txBox="1"/>
                <p:nvPr/>
              </p:nvSpPr>
              <p:spPr>
                <a:xfrm>
                  <a:off x="8404891" y="3943625"/>
                  <a:ext cx="3046095"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cs typeface="+mn-ea"/>
                      <a:sym typeface="+mn-lt"/>
                    </a:rPr>
                    <a:t>Real Infected Cases</a:t>
                  </a:r>
                </a:p>
              </p:txBody>
            </p:sp>
          </p:grpSp>
        </p:grpSp>
      </p:grpSp>
      <p:sp>
        <p:nvSpPr>
          <p:cNvPr id="4"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Parameters Setting</a:t>
            </a:r>
          </a:p>
        </p:txBody>
      </p:sp>
      <p:sp>
        <p:nvSpPr>
          <p:cNvPr id="46" name="任意多边形 45"/>
          <p:cNvSpPr/>
          <p:nvPr/>
        </p:nvSpPr>
        <p:spPr>
          <a:xfrm>
            <a:off x="9584690" y="2518410"/>
            <a:ext cx="233680" cy="17526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cs typeface="+mn-ea"/>
              <a:sym typeface="+mn-lt"/>
            </a:endParaRPr>
          </a:p>
        </p:txBody>
      </p:sp>
      <p:sp>
        <p:nvSpPr>
          <p:cNvPr id="48" name="椭圆 47"/>
          <p:cNvSpPr/>
          <p:nvPr/>
        </p:nvSpPr>
        <p:spPr>
          <a:xfrm>
            <a:off x="4335278" y="2340099"/>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cs typeface="+mn-ea"/>
              <a:sym typeface="+mn-lt"/>
            </a:endParaRPr>
          </a:p>
        </p:txBody>
      </p:sp>
      <p:sp>
        <p:nvSpPr>
          <p:cNvPr id="49" name="任意多边形 48"/>
          <p:cNvSpPr/>
          <p:nvPr/>
        </p:nvSpPr>
        <p:spPr>
          <a:xfrm>
            <a:off x="4497994" y="2500899"/>
            <a:ext cx="213247" cy="233753"/>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cs typeface="+mn-ea"/>
              <a:sym typeface="+mn-lt"/>
            </a:endParaRPr>
          </a:p>
        </p:txBody>
      </p:sp>
      <p:sp>
        <p:nvSpPr>
          <p:cNvPr id="50" name="文本框 49"/>
          <p:cNvSpPr txBox="1"/>
          <p:nvPr/>
        </p:nvSpPr>
        <p:spPr>
          <a:xfrm>
            <a:off x="5934815" y="3427001"/>
            <a:ext cx="2438007" cy="1233479"/>
          </a:xfrm>
          <a:prstGeom prst="rect">
            <a:avLst/>
          </a:prstGeom>
          <a:noFill/>
        </p:spPr>
        <p:txBody>
          <a:bodyPr wrap="square" rtlCol="0">
            <a:spAutoFit/>
          </a:bodyPr>
          <a:lstStyle>
            <a:defPPr>
              <a:defRPr lang="zh-CN"/>
            </a:defPPr>
            <a:lvl1pPr>
              <a:lnSpc>
                <a:spcPts val="1500"/>
              </a:lnSpc>
              <a:defRPr sz="900"/>
            </a:lvl1pPr>
          </a:lstStyle>
          <a:p>
            <a:pPr algn="just">
              <a:buClrTx/>
              <a:buSzTx/>
              <a:buFontTx/>
            </a:pPr>
            <a:r>
              <a:rPr lang="en-US" altLang="zh-CN" sz="1200">
                <a:cs typeface="+mn-ea"/>
                <a:sym typeface="+mn-lt"/>
              </a:rPr>
              <a:t>John Hopkins covid data source do not provide data for active cases since 2021 Aug. According to [CDC2022][Catherine2022], we classified patients who were infected for 1 to 5 days as active.</a:t>
            </a:r>
          </a:p>
        </p:txBody>
      </p:sp>
      <p:sp>
        <p:nvSpPr>
          <p:cNvPr id="2" name="Date Placeholder 1">
            <a:extLst>
              <a:ext uri="{FF2B5EF4-FFF2-40B4-BE49-F238E27FC236}">
                <a16:creationId xmlns:a16="http://schemas.microsoft.com/office/drawing/2014/main" id="{C6ACD078-CF25-402F-B04E-DF9B09392964}"/>
              </a:ext>
            </a:extLst>
          </p:cNvPr>
          <p:cNvSpPr>
            <a:spLocks noGrp="1"/>
          </p:cNvSpPr>
          <p:nvPr>
            <p:ph type="dt" sz="half" idx="10"/>
          </p:nvPr>
        </p:nvSpPr>
        <p:spPr/>
        <p:txBody>
          <a:bodyPr/>
          <a:lstStyle/>
          <a:p>
            <a:fld id="{05314034-1A6D-459C-B124-19CA5A2C98CA}" type="datetime1">
              <a:rPr lang="en-US" altLang="zh-CN" smtClean="0">
                <a:cs typeface="+mn-ea"/>
                <a:sym typeface="+mn-lt"/>
              </a:rPr>
              <a:t>5/23/2022</a:t>
            </a:fld>
            <a:endParaRPr lang="zh-CN" altLang="en-US">
              <a:cs typeface="+mn-ea"/>
              <a:sym typeface="+mn-lt"/>
            </a:endParaRPr>
          </a:p>
        </p:txBody>
      </p:sp>
      <p:sp>
        <p:nvSpPr>
          <p:cNvPr id="5" name="Slide Number Placeholder 4">
            <a:extLst>
              <a:ext uri="{FF2B5EF4-FFF2-40B4-BE49-F238E27FC236}">
                <a16:creationId xmlns:a16="http://schemas.microsoft.com/office/drawing/2014/main" id="{ED965FF9-B217-4558-852F-76846ED135EB}"/>
              </a:ext>
            </a:extLst>
          </p:cNvPr>
          <p:cNvSpPr>
            <a:spLocks noGrp="1"/>
          </p:cNvSpPr>
          <p:nvPr>
            <p:ph type="sldNum" sz="quarter" idx="12"/>
          </p:nvPr>
        </p:nvSpPr>
        <p:spPr/>
        <p:txBody>
          <a:bodyPr/>
          <a:lstStyle/>
          <a:p>
            <a:fld id="{49AE70B2-8BF9-45C0-BB95-33D1B9D3A854}" type="slidenum">
              <a:rPr lang="zh-CN" altLang="en-US" smtClean="0">
                <a:cs typeface="+mn-ea"/>
                <a:sym typeface="+mn-lt"/>
              </a:rPr>
              <a:t>17</a:t>
            </a:fld>
            <a:endParaRPr lang="zh-CN" altLang="en-US">
              <a:cs typeface="+mn-ea"/>
              <a:sym typeface="+mn-lt"/>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Swiss Model</a:t>
            </a:r>
          </a:p>
        </p:txBody>
      </p:sp>
      <p:pic>
        <p:nvPicPr>
          <p:cNvPr id="5" name="图片 4" descr="swiss_prediction"/>
          <p:cNvPicPr>
            <a:picLocks noChangeAspect="1"/>
          </p:cNvPicPr>
          <p:nvPr/>
        </p:nvPicPr>
        <p:blipFill>
          <a:blip r:embed="rId3"/>
          <a:stretch>
            <a:fillRect/>
          </a:stretch>
        </p:blipFill>
        <p:spPr>
          <a:xfrm>
            <a:off x="6357620" y="1053465"/>
            <a:ext cx="5690235" cy="4164330"/>
          </a:xfrm>
          <a:prstGeom prst="rect">
            <a:avLst/>
          </a:prstGeom>
        </p:spPr>
      </p:pic>
      <p:pic>
        <p:nvPicPr>
          <p:cNvPr id="6" name="图片 5" descr="Siwss_real_data"/>
          <p:cNvPicPr>
            <a:picLocks noChangeAspect="1"/>
          </p:cNvPicPr>
          <p:nvPr/>
        </p:nvPicPr>
        <p:blipFill>
          <a:blip r:embed="rId4"/>
          <a:stretch>
            <a:fillRect/>
          </a:stretch>
        </p:blipFill>
        <p:spPr>
          <a:xfrm>
            <a:off x="178435" y="1064260"/>
            <a:ext cx="5779135" cy="4139565"/>
          </a:xfrm>
          <a:prstGeom prst="rect">
            <a:avLst/>
          </a:prstGeom>
        </p:spPr>
      </p:pic>
      <p:sp>
        <p:nvSpPr>
          <p:cNvPr id="7" name="文本框 6"/>
          <p:cNvSpPr txBox="1"/>
          <p:nvPr/>
        </p:nvSpPr>
        <p:spPr>
          <a:xfrm>
            <a:off x="302895" y="5320030"/>
            <a:ext cx="4263309" cy="1338828"/>
          </a:xfrm>
          <a:prstGeom prst="rect">
            <a:avLst/>
          </a:prstGeom>
          <a:noFill/>
        </p:spPr>
        <p:txBody>
          <a:bodyPr wrap="square" lIns="91440" tIns="45720" rIns="91440" bIns="45720" rtlCol="0" anchor="t">
            <a:spAutoFit/>
          </a:bodyPr>
          <a:lstStyle/>
          <a:p>
            <a:pPr algn="l">
              <a:lnSpc>
                <a:spcPct val="150000"/>
              </a:lnSpc>
            </a:pPr>
            <a:r>
              <a:rPr lang="en-US" altLang="zh-CN" u="sng">
                <a:cs typeface="+mn-ea"/>
                <a:sym typeface="+mn-lt"/>
              </a:rPr>
              <a:t>Data Range:</a:t>
            </a:r>
            <a:r>
              <a:rPr lang="en-US" altLang="zh-CN">
                <a:cs typeface="+mn-ea"/>
                <a:sym typeface="+mn-lt"/>
              </a:rPr>
              <a:t> 09-01-2021 to 03-19-2022</a:t>
            </a:r>
            <a:endParaRPr lang="en-US">
              <a:cs typeface="+mn-ea"/>
              <a:sym typeface="+mn-lt"/>
            </a:endParaRPr>
          </a:p>
          <a:p>
            <a:pPr algn="l"/>
            <a:r>
              <a:rPr lang="en-US" altLang="zh-CN" u="sng">
                <a:cs typeface="+mn-ea"/>
                <a:sym typeface="+mn-lt"/>
              </a:rPr>
              <a:t>Peak:</a:t>
            </a:r>
            <a:r>
              <a:rPr lang="en-US" altLang="zh-CN">
                <a:cs typeface="+mn-ea"/>
                <a:sym typeface="+mn-lt"/>
              </a:rPr>
              <a:t> 01-28-2022</a:t>
            </a:r>
          </a:p>
          <a:p>
            <a:pPr algn="l"/>
            <a:r>
              <a:rPr lang="en-US" altLang="zh-CN" u="sng">
                <a:cs typeface="+mn-ea"/>
                <a:sym typeface="+mn-lt"/>
              </a:rPr>
              <a:t>Peak case number:</a:t>
            </a:r>
            <a:r>
              <a:rPr lang="en-US" altLang="zh-CN">
                <a:cs typeface="+mn-ea"/>
                <a:sym typeface="+mn-lt"/>
              </a:rPr>
              <a:t> 251,665</a:t>
            </a:r>
          </a:p>
          <a:p>
            <a:pPr algn="l"/>
            <a:r>
              <a:rPr lang="en-US" altLang="zh-CN" u="sng">
                <a:cs typeface="+mn-ea"/>
                <a:sym typeface="+mn-lt"/>
              </a:rPr>
              <a:t>Rebound point:</a:t>
            </a:r>
            <a:r>
              <a:rPr lang="en-US" altLang="zh-CN">
                <a:cs typeface="+mn-ea"/>
                <a:sym typeface="+mn-lt"/>
              </a:rPr>
              <a:t> 02-27-2022</a:t>
            </a:r>
          </a:p>
        </p:txBody>
      </p:sp>
      <p:sp>
        <p:nvSpPr>
          <p:cNvPr id="9" name="文本框 8"/>
          <p:cNvSpPr txBox="1"/>
          <p:nvPr/>
        </p:nvSpPr>
        <p:spPr>
          <a:xfrm>
            <a:off x="6410325" y="5320030"/>
            <a:ext cx="5756704" cy="1477328"/>
          </a:xfrm>
          <a:prstGeom prst="rect">
            <a:avLst/>
          </a:prstGeom>
          <a:noFill/>
        </p:spPr>
        <p:txBody>
          <a:bodyPr wrap="none" lIns="91440" tIns="45720" rIns="91440" bIns="45720" rtlCol="0" anchor="t">
            <a:spAutoFit/>
          </a:bodyPr>
          <a:lstStyle/>
          <a:p>
            <a:pPr algn="l"/>
            <a:r>
              <a:rPr lang="en-US" altLang="zh-CN" u="sng">
                <a:cs typeface="+mn-ea"/>
                <a:sym typeface="+mn-lt"/>
              </a:rPr>
              <a:t>Data Range:</a:t>
            </a:r>
            <a:r>
              <a:rPr lang="en-US" altLang="zh-CN">
                <a:cs typeface="+mn-ea"/>
                <a:sym typeface="+mn-lt"/>
              </a:rPr>
              <a:t> 11-10-2021 to 02-26-2022</a:t>
            </a:r>
          </a:p>
          <a:p>
            <a:pPr algn="l"/>
            <a:r>
              <a:rPr lang="en-US" altLang="zh-CN" u="sng">
                <a:cs typeface="+mn-ea"/>
                <a:sym typeface="+mn-lt"/>
              </a:rPr>
              <a:t>Peak:</a:t>
            </a:r>
            <a:r>
              <a:rPr lang="en-US" altLang="zh-CN">
                <a:cs typeface="+mn-ea"/>
                <a:sym typeface="+mn-lt"/>
              </a:rPr>
              <a:t> 02-03-2022</a:t>
            </a:r>
          </a:p>
          <a:p>
            <a:pPr algn="l"/>
            <a:r>
              <a:rPr lang="en-US" altLang="zh-CN" u="sng">
                <a:cs typeface="+mn-ea"/>
                <a:sym typeface="+mn-lt"/>
              </a:rPr>
              <a:t>Peak case number:</a:t>
            </a:r>
            <a:r>
              <a:rPr lang="en-US" altLang="zh-CN">
                <a:cs typeface="+mn-ea"/>
                <a:sym typeface="+mn-lt"/>
              </a:rPr>
              <a:t> 425,151(ratio=1.689,close to 1.66)</a:t>
            </a:r>
          </a:p>
          <a:p>
            <a:r>
              <a:rPr lang="en-US" altLang="zh-CN" u="sng">
                <a:cs typeface="+mn-ea"/>
                <a:sym typeface="+mn-lt"/>
              </a:rPr>
              <a:t>Rebound point:</a:t>
            </a:r>
            <a:r>
              <a:rPr lang="en-US" altLang="zh-CN">
                <a:cs typeface="+mn-ea"/>
                <a:sym typeface="+mn-lt"/>
              </a:rPr>
              <a:t> No Rebound (pandemic ends at </a:t>
            </a:r>
          </a:p>
          <a:p>
            <a:pPr algn="l"/>
            <a:r>
              <a:rPr lang="en-US" altLang="zh-CN">
                <a:cs typeface="+mn-ea"/>
                <a:sym typeface="+mn-lt"/>
              </a:rPr>
              <a:t>02-26-2022)</a:t>
            </a:r>
          </a:p>
        </p:txBody>
      </p:sp>
      <p:sp>
        <p:nvSpPr>
          <p:cNvPr id="2" name="Date Placeholder 1">
            <a:extLst>
              <a:ext uri="{FF2B5EF4-FFF2-40B4-BE49-F238E27FC236}">
                <a16:creationId xmlns:a16="http://schemas.microsoft.com/office/drawing/2014/main" id="{6E0EB3C5-6BAE-4A0C-A9B5-C60390238C06}"/>
              </a:ext>
            </a:extLst>
          </p:cNvPr>
          <p:cNvSpPr>
            <a:spLocks noGrp="1"/>
          </p:cNvSpPr>
          <p:nvPr>
            <p:ph type="dt" sz="half" idx="10"/>
          </p:nvPr>
        </p:nvSpPr>
        <p:spPr/>
        <p:txBody>
          <a:bodyPr/>
          <a:lstStyle/>
          <a:p>
            <a:fld id="{61523A6B-28ED-4226-85DD-3261EEFF495B}" type="datetime1">
              <a:rPr lang="en-US" altLang="zh-CN" smtClean="0">
                <a:cs typeface="+mn-ea"/>
                <a:sym typeface="+mn-lt"/>
              </a:rPr>
              <a:t>5/23/2022</a:t>
            </a:fld>
            <a:endParaRPr lang="zh-CN" altLang="en-US">
              <a:cs typeface="+mn-ea"/>
              <a:sym typeface="+mn-lt"/>
            </a:endParaRPr>
          </a:p>
        </p:txBody>
      </p:sp>
      <p:sp>
        <p:nvSpPr>
          <p:cNvPr id="3" name="Slide Number Placeholder 2">
            <a:extLst>
              <a:ext uri="{FF2B5EF4-FFF2-40B4-BE49-F238E27FC236}">
                <a16:creationId xmlns:a16="http://schemas.microsoft.com/office/drawing/2014/main" id="{132CC767-E98F-4AA8-AF9E-3BEA3EE2A842}"/>
              </a:ext>
            </a:extLst>
          </p:cNvPr>
          <p:cNvSpPr>
            <a:spLocks noGrp="1"/>
          </p:cNvSpPr>
          <p:nvPr>
            <p:ph type="sldNum" sz="quarter" idx="12"/>
          </p:nvPr>
        </p:nvSpPr>
        <p:spPr/>
        <p:txBody>
          <a:bodyPr/>
          <a:lstStyle/>
          <a:p>
            <a:fld id="{49AE70B2-8BF9-45C0-BB95-33D1B9D3A854}" type="slidenum">
              <a:rPr lang="zh-CN" altLang="en-US" smtClean="0">
                <a:cs typeface="+mn-ea"/>
                <a:sym typeface="+mn-lt"/>
              </a:rPr>
              <a:t>18</a:t>
            </a:fld>
            <a:endParaRPr lang="zh-CN" altLang="en-US">
              <a:cs typeface="+mn-ea"/>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0DDAF064-F526-4CB4-A144-01F4FEFAB7A1}"/>
              </a:ext>
            </a:extLst>
          </p:cNvPr>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Rebound explanation</a:t>
            </a:r>
          </a:p>
        </p:txBody>
      </p:sp>
      <p:pic>
        <p:nvPicPr>
          <p:cNvPr id="5" name="Picture 4">
            <a:extLst>
              <a:ext uri="{FF2B5EF4-FFF2-40B4-BE49-F238E27FC236}">
                <a16:creationId xmlns:a16="http://schemas.microsoft.com/office/drawing/2014/main" id="{E4BF5C98-CCC7-43C5-8B08-47A829B08534}"/>
              </a:ext>
            </a:extLst>
          </p:cNvPr>
          <p:cNvPicPr>
            <a:picLocks noChangeAspect="1"/>
          </p:cNvPicPr>
          <p:nvPr/>
        </p:nvPicPr>
        <p:blipFill>
          <a:blip r:embed="rId3"/>
          <a:stretch>
            <a:fillRect/>
          </a:stretch>
        </p:blipFill>
        <p:spPr>
          <a:xfrm>
            <a:off x="3817831" y="901065"/>
            <a:ext cx="4556337" cy="5747017"/>
          </a:xfrm>
          <a:prstGeom prst="rect">
            <a:avLst/>
          </a:prstGeom>
        </p:spPr>
      </p:pic>
      <p:sp>
        <p:nvSpPr>
          <p:cNvPr id="2" name="Date Placeholder 1">
            <a:extLst>
              <a:ext uri="{FF2B5EF4-FFF2-40B4-BE49-F238E27FC236}">
                <a16:creationId xmlns:a16="http://schemas.microsoft.com/office/drawing/2014/main" id="{CAAC8EE5-EDC9-4F51-A0CA-2C9464E40C2E}"/>
              </a:ext>
            </a:extLst>
          </p:cNvPr>
          <p:cNvSpPr>
            <a:spLocks noGrp="1"/>
          </p:cNvSpPr>
          <p:nvPr>
            <p:ph type="dt" sz="half" idx="10"/>
          </p:nvPr>
        </p:nvSpPr>
        <p:spPr/>
        <p:txBody>
          <a:bodyPr/>
          <a:lstStyle/>
          <a:p>
            <a:fld id="{06FC5520-8B02-467F-888E-1B9436507614}"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C157BBC5-7FE4-4E76-A008-E288B889EDEC}"/>
              </a:ext>
            </a:extLst>
          </p:cNvPr>
          <p:cNvSpPr>
            <a:spLocks noGrp="1"/>
          </p:cNvSpPr>
          <p:nvPr>
            <p:ph type="sldNum" sz="quarter" idx="12"/>
          </p:nvPr>
        </p:nvSpPr>
        <p:spPr/>
        <p:txBody>
          <a:bodyPr/>
          <a:lstStyle/>
          <a:p>
            <a:fld id="{49AE70B2-8BF9-45C0-BB95-33D1B9D3A854}" type="slidenum">
              <a:rPr lang="zh-CN" altLang="en-US" smtClean="0">
                <a:cs typeface="+mn-ea"/>
                <a:sym typeface="+mn-lt"/>
              </a:rPr>
              <a:t>19</a:t>
            </a:fld>
            <a:endParaRPr lang="zh-CN" altLang="en-US">
              <a:cs typeface="+mn-ea"/>
              <a:sym typeface="+mn-lt"/>
            </a:endParaRPr>
          </a:p>
        </p:txBody>
      </p:sp>
    </p:spTree>
    <p:extLst>
      <p:ext uri="{BB962C8B-B14F-4D97-AF65-F5344CB8AC3E}">
        <p14:creationId xmlns:p14="http://schemas.microsoft.com/office/powerpoint/2010/main" val="173119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1264" y="-1376423"/>
            <a:ext cx="11971154" cy="5107456"/>
            <a:chOff x="681264" y="-671573"/>
            <a:chExt cx="11971154" cy="5107456"/>
          </a:xfrm>
        </p:grpSpPr>
        <p:sp>
          <p:nvSpPr>
            <p:cNvPr id="35" name="任意多边形 34"/>
            <p:cNvSpPr/>
            <p:nvPr/>
          </p:nvSpPr>
          <p:spPr>
            <a:xfrm rot="16200000">
              <a:off x="9689130" y="-775121"/>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alpha val="3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cs typeface="+mn-ea"/>
                <a:sym typeface="+mn-lt"/>
              </a:endParaRPr>
            </a:p>
          </p:txBody>
        </p:sp>
        <p:grpSp>
          <p:nvGrpSpPr>
            <p:cNvPr id="33" name="组合 32"/>
            <p:cNvGrpSpPr/>
            <p:nvPr/>
          </p:nvGrpSpPr>
          <p:grpSpPr>
            <a:xfrm>
              <a:off x="681264" y="3013834"/>
              <a:ext cx="10829473" cy="1422049"/>
              <a:chOff x="689427" y="3013834"/>
              <a:chExt cx="10829473" cy="1422049"/>
            </a:xfrm>
          </p:grpSpPr>
          <p:cxnSp>
            <p:nvCxnSpPr>
              <p:cNvPr id="7" name="直接连接符 6"/>
              <p:cNvCxnSpPr/>
              <p:nvPr/>
            </p:nvCxnSpPr>
            <p:spPr>
              <a:xfrm>
                <a:off x="689427" y="3283172"/>
                <a:ext cx="10829473" cy="0"/>
              </a:xfrm>
              <a:prstGeom prst="line">
                <a:avLst/>
              </a:prstGeom>
              <a:ln w="9525">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347948" y="3022172"/>
                <a:ext cx="538679" cy="538676"/>
                <a:chOff x="3526795" y="2235779"/>
                <a:chExt cx="410200" cy="410198"/>
              </a:xfrm>
            </p:grpSpPr>
            <p:sp>
              <p:nvSpPr>
                <p:cNvPr id="9" name="椭圆 8"/>
                <p:cNvSpPr/>
                <p:nvPr/>
              </p:nvSpPr>
              <p:spPr>
                <a:xfrm>
                  <a:off x="3526795"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cs typeface="+mn-ea"/>
                    <a:sym typeface="+mn-lt"/>
                  </a:endParaRPr>
                </a:p>
              </p:txBody>
            </p:sp>
            <p:sp>
              <p:nvSpPr>
                <p:cNvPr id="10" name="任意多边形 9"/>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cs typeface="+mn-ea"/>
                    <a:sym typeface="+mn-lt"/>
                  </a:endParaRPr>
                </a:p>
              </p:txBody>
            </p:sp>
          </p:grpSp>
          <p:sp>
            <p:nvSpPr>
              <p:cNvPr id="12" name="椭圆 11"/>
              <p:cNvSpPr/>
              <p:nvPr/>
            </p:nvSpPr>
            <p:spPr>
              <a:xfrm>
                <a:off x="1801536" y="3013834"/>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cs typeface="+mn-ea"/>
                  <a:sym typeface="+mn-lt"/>
                </a:endParaRPr>
              </a:p>
            </p:txBody>
          </p:sp>
          <p:sp>
            <p:nvSpPr>
              <p:cNvPr id="15" name="椭圆 14"/>
              <p:cNvSpPr/>
              <p:nvPr/>
            </p:nvSpPr>
            <p:spPr>
              <a:xfrm>
                <a:off x="6894360" y="3013834"/>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cs typeface="+mn-ea"/>
                  <a:sym typeface="+mn-lt"/>
                </a:endParaRPr>
              </a:p>
            </p:txBody>
          </p:sp>
          <p:sp>
            <p:nvSpPr>
              <p:cNvPr id="18" name="椭圆 17"/>
              <p:cNvSpPr/>
              <p:nvPr/>
            </p:nvSpPr>
            <p:spPr>
              <a:xfrm>
                <a:off x="9440771" y="3013834"/>
                <a:ext cx="544522"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cs typeface="+mn-ea"/>
                  <a:sym typeface="+mn-lt"/>
                </a:endParaRPr>
              </a:p>
            </p:txBody>
          </p:sp>
          <p:sp>
            <p:nvSpPr>
              <p:cNvPr id="21" name="文本框 20"/>
              <p:cNvSpPr txBox="1"/>
              <p:nvPr/>
            </p:nvSpPr>
            <p:spPr>
              <a:xfrm>
                <a:off x="1114645" y="3713310"/>
                <a:ext cx="1912459"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cs typeface="+mn-ea"/>
                    <a:sym typeface="+mn-lt"/>
                  </a:rPr>
                  <a:t>Introduction</a:t>
                </a:r>
              </a:p>
            </p:txBody>
          </p:sp>
          <p:sp>
            <p:nvSpPr>
              <p:cNvPr id="23" name="文本框 22"/>
              <p:cNvSpPr txBox="1"/>
              <p:nvPr/>
            </p:nvSpPr>
            <p:spPr>
              <a:xfrm>
                <a:off x="3777026" y="3727997"/>
                <a:ext cx="1757045" cy="70788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cs typeface="+mn-ea"/>
                    <a:sym typeface="+mn-lt"/>
                  </a:rPr>
                  <a:t>Model construction</a:t>
                </a:r>
              </a:p>
            </p:txBody>
          </p:sp>
          <p:grpSp>
            <p:nvGrpSpPr>
              <p:cNvPr id="30" name="组合 29"/>
              <p:cNvGrpSpPr/>
              <p:nvPr/>
            </p:nvGrpSpPr>
            <p:grpSpPr>
              <a:xfrm>
                <a:off x="6151913" y="3713310"/>
                <a:ext cx="2031365" cy="707886"/>
                <a:chOff x="6158796" y="3943625"/>
                <a:chExt cx="2031365" cy="707886"/>
              </a:xfrm>
            </p:grpSpPr>
            <p:sp>
              <p:nvSpPr>
                <p:cNvPr id="24" name="文本框 23"/>
                <p:cNvSpPr txBox="1"/>
                <p:nvPr/>
              </p:nvSpPr>
              <p:spPr>
                <a:xfrm>
                  <a:off x="6158796" y="4361343"/>
                  <a:ext cx="2020138" cy="262829"/>
                </a:xfrm>
                <a:prstGeom prst="rect">
                  <a:avLst/>
                </a:prstGeom>
                <a:noFill/>
              </p:spPr>
              <p:txBody>
                <a:bodyPr wrap="square" rtlCol="0">
                  <a:spAutoFit/>
                </a:bodyPr>
                <a:lstStyle>
                  <a:defPPr>
                    <a:defRPr lang="zh-CN"/>
                  </a:defPPr>
                  <a:lvl1pPr>
                    <a:lnSpc>
                      <a:spcPts val="1500"/>
                    </a:lnSpc>
                    <a:defRPr sz="900"/>
                  </a:lvl1pPr>
                </a:lstStyle>
                <a:p>
                  <a:pPr algn="ctr"/>
                  <a:endParaRPr lang="en-US" altLang="zh-CN">
                    <a:cs typeface="+mn-ea"/>
                    <a:sym typeface="+mn-lt"/>
                  </a:endParaRPr>
                </a:p>
              </p:txBody>
            </p:sp>
            <p:sp>
              <p:nvSpPr>
                <p:cNvPr id="25" name="文本框 24"/>
                <p:cNvSpPr txBox="1"/>
                <p:nvPr/>
              </p:nvSpPr>
              <p:spPr>
                <a:xfrm>
                  <a:off x="6170024" y="3943625"/>
                  <a:ext cx="2020137" cy="70788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cs typeface="+mn-ea"/>
                      <a:sym typeface="+mn-lt"/>
                    </a:rPr>
                    <a:t>Social impact analysis</a:t>
                  </a:r>
                </a:p>
              </p:txBody>
            </p:sp>
          </p:grpSp>
          <p:sp>
            <p:nvSpPr>
              <p:cNvPr id="27" name="文本框 26"/>
              <p:cNvSpPr txBox="1"/>
              <p:nvPr/>
            </p:nvSpPr>
            <p:spPr>
              <a:xfrm>
                <a:off x="8527868" y="3713310"/>
                <a:ext cx="2548344"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cs typeface="+mn-ea"/>
                    <a:sym typeface="+mn-lt"/>
                  </a:rPr>
                  <a:t>Conclusion</a:t>
                </a:r>
              </a:p>
            </p:txBody>
          </p:sp>
        </p:grpSp>
      </p:grpSp>
      <p:sp>
        <p:nvSpPr>
          <p:cNvPr id="4" name="标题 1"/>
          <p:cNvSpPr txBox="1"/>
          <p:nvPr/>
        </p:nvSpPr>
        <p:spPr>
          <a:xfrm>
            <a:off x="99994" y="3205"/>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Table of contents</a:t>
            </a:r>
          </a:p>
        </p:txBody>
      </p:sp>
      <p:sp>
        <p:nvSpPr>
          <p:cNvPr id="48" name="椭圆 47"/>
          <p:cNvSpPr/>
          <p:nvPr/>
        </p:nvSpPr>
        <p:spPr>
          <a:xfrm>
            <a:off x="4335278" y="2340099"/>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cs typeface="+mn-ea"/>
              <a:sym typeface="+mn-lt"/>
            </a:endParaRPr>
          </a:p>
        </p:txBody>
      </p:sp>
      <p:pic>
        <p:nvPicPr>
          <p:cNvPr id="5" name="Graphic 4" descr="Presentation with checklist with solid fill">
            <a:extLst>
              <a:ext uri="{FF2B5EF4-FFF2-40B4-BE49-F238E27FC236}">
                <a16:creationId xmlns:a16="http://schemas.microsoft.com/office/drawing/2014/main" id="{363FE61B-562B-4106-8E8C-CD127379F9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4572" y="2382623"/>
            <a:ext cx="427268" cy="427268"/>
          </a:xfrm>
          <a:prstGeom prst="rect">
            <a:avLst/>
          </a:prstGeom>
        </p:spPr>
      </p:pic>
      <p:pic>
        <p:nvPicPr>
          <p:cNvPr id="41" name="Graphic 40" descr="Excavator with solid fill">
            <a:extLst>
              <a:ext uri="{FF2B5EF4-FFF2-40B4-BE49-F238E27FC236}">
                <a16:creationId xmlns:a16="http://schemas.microsoft.com/office/drawing/2014/main" id="{A5577414-D366-4340-9E91-81799F5776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6092" y="2367305"/>
            <a:ext cx="442586" cy="442586"/>
          </a:xfrm>
          <a:prstGeom prst="rect">
            <a:avLst/>
          </a:prstGeom>
        </p:spPr>
      </p:pic>
      <p:pic>
        <p:nvPicPr>
          <p:cNvPr id="43" name="Graphic 42" descr="Group of men with solid fill">
            <a:extLst>
              <a:ext uri="{FF2B5EF4-FFF2-40B4-BE49-F238E27FC236}">
                <a16:creationId xmlns:a16="http://schemas.microsoft.com/office/drawing/2014/main" id="{30BD0F99-63C3-4AF0-A228-8A77E3020C9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69592" y="2390190"/>
            <a:ext cx="392938" cy="392938"/>
          </a:xfrm>
          <a:prstGeom prst="rect">
            <a:avLst/>
          </a:prstGeom>
        </p:spPr>
      </p:pic>
      <p:pic>
        <p:nvPicPr>
          <p:cNvPr id="51" name="Graphic 50" descr="Presentation with checklist with solid fill">
            <a:extLst>
              <a:ext uri="{FF2B5EF4-FFF2-40B4-BE49-F238E27FC236}">
                <a16:creationId xmlns:a16="http://schemas.microsoft.com/office/drawing/2014/main" id="{E87973B0-9329-40EA-93B7-E82624FCE8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91235" y="2405758"/>
            <a:ext cx="427268" cy="427268"/>
          </a:xfrm>
          <a:prstGeom prst="rect">
            <a:avLst/>
          </a:prstGeom>
        </p:spPr>
      </p:pic>
      <p:pic>
        <p:nvPicPr>
          <p:cNvPr id="45" name="Picture 44">
            <a:extLst>
              <a:ext uri="{FF2B5EF4-FFF2-40B4-BE49-F238E27FC236}">
                <a16:creationId xmlns:a16="http://schemas.microsoft.com/office/drawing/2014/main" id="{95BFBD08-EA59-4D07-8DA1-FE10FD9AE434}"/>
              </a:ext>
            </a:extLst>
          </p:cNvPr>
          <p:cNvPicPr>
            <a:picLocks noChangeAspect="1"/>
          </p:cNvPicPr>
          <p:nvPr/>
        </p:nvPicPr>
        <p:blipFill>
          <a:blip r:embed="rId10"/>
          <a:stretch>
            <a:fillRect/>
          </a:stretch>
        </p:blipFill>
        <p:spPr>
          <a:xfrm>
            <a:off x="1946884" y="2499003"/>
            <a:ext cx="99209" cy="117417"/>
          </a:xfrm>
          <a:prstGeom prst="rect">
            <a:avLst/>
          </a:prstGeom>
        </p:spPr>
      </p:pic>
      <p:sp>
        <p:nvSpPr>
          <p:cNvPr id="6" name="TextBox 5">
            <a:extLst>
              <a:ext uri="{FF2B5EF4-FFF2-40B4-BE49-F238E27FC236}">
                <a16:creationId xmlns:a16="http://schemas.microsoft.com/office/drawing/2014/main" id="{EB881736-2BA3-440E-A69F-736A51738E86}"/>
              </a:ext>
            </a:extLst>
          </p:cNvPr>
          <p:cNvSpPr txBox="1"/>
          <p:nvPr/>
        </p:nvSpPr>
        <p:spPr>
          <a:xfrm>
            <a:off x="1106482" y="3838707"/>
            <a:ext cx="2178802" cy="923330"/>
          </a:xfrm>
          <a:prstGeom prst="rect">
            <a:avLst/>
          </a:prstGeom>
          <a:noFill/>
        </p:spPr>
        <p:txBody>
          <a:bodyPr wrap="none" rtlCol="0">
            <a:spAutoFit/>
          </a:bodyPr>
          <a:lstStyle/>
          <a:p>
            <a:pPr marL="285750" indent="-285750">
              <a:buFont typeface="Arial" panose="020B0604020202020204" pitchFamily="34" charset="0"/>
              <a:buChar char="•"/>
            </a:pPr>
            <a:r>
              <a:rPr lang="en-US">
                <a:cs typeface="+mn-ea"/>
                <a:sym typeface="+mn-lt"/>
              </a:rPr>
              <a:t>Background info</a:t>
            </a:r>
          </a:p>
          <a:p>
            <a:pPr marL="285750" indent="-285750">
              <a:buFont typeface="Arial" panose="020B0604020202020204" pitchFamily="34" charset="0"/>
              <a:buChar char="•"/>
            </a:pPr>
            <a:r>
              <a:rPr lang="en-US">
                <a:cs typeface="+mn-ea"/>
                <a:sym typeface="+mn-lt"/>
              </a:rPr>
              <a:t>Literature review</a:t>
            </a:r>
          </a:p>
          <a:p>
            <a:pPr marL="285750" indent="-285750">
              <a:buFont typeface="Arial" panose="020B0604020202020204" pitchFamily="34" charset="0"/>
              <a:buChar char="•"/>
            </a:pPr>
            <a:r>
              <a:rPr lang="en-US">
                <a:cs typeface="+mn-ea"/>
                <a:sym typeface="+mn-lt"/>
              </a:rPr>
              <a:t>Data source</a:t>
            </a:r>
          </a:p>
        </p:txBody>
      </p:sp>
      <p:sp>
        <p:nvSpPr>
          <p:cNvPr id="11" name="TextBox 10">
            <a:extLst>
              <a:ext uri="{FF2B5EF4-FFF2-40B4-BE49-F238E27FC236}">
                <a16:creationId xmlns:a16="http://schemas.microsoft.com/office/drawing/2014/main" id="{40E2EC13-2835-406E-B17A-5F6735DC2BC0}"/>
              </a:ext>
            </a:extLst>
          </p:cNvPr>
          <p:cNvSpPr txBox="1"/>
          <p:nvPr/>
        </p:nvSpPr>
        <p:spPr>
          <a:xfrm>
            <a:off x="3936539" y="3838707"/>
            <a:ext cx="1883849" cy="2308324"/>
          </a:xfrm>
          <a:prstGeom prst="rect">
            <a:avLst/>
          </a:prstGeom>
          <a:noFill/>
        </p:spPr>
        <p:txBody>
          <a:bodyPr wrap="none" lIns="91440" tIns="45720" rIns="91440" bIns="45720" rtlCol="0" anchor="t">
            <a:spAutoFit/>
          </a:bodyPr>
          <a:lstStyle/>
          <a:p>
            <a:pPr marL="285750" indent="-285750">
              <a:buFont typeface="Arial" panose="020B0604020202020204" pitchFamily="34" charset="0"/>
              <a:buChar char="•"/>
            </a:pPr>
            <a:r>
              <a:rPr lang="en-US">
                <a:cs typeface="+mn-ea"/>
                <a:sym typeface="+mn-lt"/>
              </a:rPr>
              <a:t>SEIR</a:t>
            </a:r>
          </a:p>
          <a:p>
            <a:pPr marL="285750" indent="-285750">
              <a:buFont typeface="Arial" panose="020B0604020202020204" pitchFamily="34" charset="0"/>
              <a:buChar char="•"/>
            </a:pPr>
            <a:r>
              <a:rPr lang="en-US">
                <a:cs typeface="+mn-ea"/>
                <a:sym typeface="+mn-lt"/>
              </a:rPr>
              <a:t>Prophet</a:t>
            </a:r>
          </a:p>
          <a:p>
            <a:pPr marL="285750" indent="-285750">
              <a:buFont typeface="Arial" panose="020B0604020202020204" pitchFamily="34" charset="0"/>
              <a:buChar char="•"/>
            </a:pPr>
            <a:r>
              <a:rPr lang="it-IT">
                <a:cs typeface="+mn-ea"/>
                <a:sym typeface="+mn-lt"/>
              </a:rPr>
              <a:t>AR</a:t>
            </a:r>
          </a:p>
          <a:p>
            <a:pPr marL="285750" indent="-285750">
              <a:buFont typeface="Arial" panose="020B0604020202020204" pitchFamily="34" charset="0"/>
              <a:buChar char="•"/>
            </a:pPr>
            <a:r>
              <a:rPr lang="it-IT">
                <a:cs typeface="+mn-ea"/>
                <a:sym typeface="+mn-lt"/>
              </a:rPr>
              <a:t>MA</a:t>
            </a:r>
          </a:p>
          <a:p>
            <a:pPr marL="285750" indent="-285750">
              <a:buFont typeface="Arial" panose="020B0604020202020204" pitchFamily="34" charset="0"/>
              <a:buChar char="•"/>
            </a:pPr>
            <a:r>
              <a:rPr lang="it-IT">
                <a:cs typeface="+mn-ea"/>
                <a:sym typeface="+mn-lt"/>
              </a:rPr>
              <a:t>ARIMA</a:t>
            </a:r>
          </a:p>
          <a:p>
            <a:pPr marL="285750" indent="-285750">
              <a:buFont typeface="Arial" panose="020B0604020202020204" pitchFamily="34" charset="0"/>
              <a:buChar char="•"/>
            </a:pPr>
            <a:r>
              <a:rPr lang="it-IT">
                <a:cs typeface="+mn-ea"/>
                <a:sym typeface="+mn-lt"/>
              </a:rPr>
              <a:t>SARIMA</a:t>
            </a:r>
          </a:p>
          <a:p>
            <a:pPr marL="285750" indent="-285750">
              <a:buFont typeface="Arial" panose="020B0604020202020204" pitchFamily="34" charset="0"/>
              <a:buChar char="•"/>
            </a:pPr>
            <a:r>
              <a:rPr lang="it-IT">
                <a:cs typeface="+mn-ea"/>
                <a:sym typeface="+mn-lt"/>
              </a:rPr>
              <a:t>auto-ARIMA</a:t>
            </a:r>
          </a:p>
          <a:p>
            <a:pPr marL="285750" indent="-285750">
              <a:buFont typeface="Arial" panose="020B0604020202020204" pitchFamily="34" charset="0"/>
              <a:buChar char="•"/>
            </a:pPr>
            <a:r>
              <a:rPr lang="it-IT">
                <a:cs typeface="+mn-ea"/>
                <a:sym typeface="+mn-lt"/>
              </a:rPr>
              <a:t>auto-SARIMA</a:t>
            </a:r>
            <a:endParaRPr lang="en-US">
              <a:cs typeface="+mn-ea"/>
              <a:sym typeface="+mn-lt"/>
            </a:endParaRPr>
          </a:p>
        </p:txBody>
      </p:sp>
      <p:sp>
        <p:nvSpPr>
          <p:cNvPr id="13" name="TextBox 12">
            <a:extLst>
              <a:ext uri="{FF2B5EF4-FFF2-40B4-BE49-F238E27FC236}">
                <a16:creationId xmlns:a16="http://schemas.microsoft.com/office/drawing/2014/main" id="{EBCF6369-D9F4-46CC-B59D-6956863A2D46}"/>
              </a:ext>
            </a:extLst>
          </p:cNvPr>
          <p:cNvSpPr txBox="1"/>
          <p:nvPr/>
        </p:nvSpPr>
        <p:spPr>
          <a:xfrm>
            <a:off x="6438742" y="3825537"/>
            <a:ext cx="2024913" cy="1477328"/>
          </a:xfrm>
          <a:prstGeom prst="rect">
            <a:avLst/>
          </a:prstGeom>
          <a:noFill/>
        </p:spPr>
        <p:txBody>
          <a:bodyPr wrap="none" rtlCol="0">
            <a:spAutoFit/>
          </a:bodyPr>
          <a:lstStyle/>
          <a:p>
            <a:pPr marL="285750" indent="-285750">
              <a:buFont typeface="Arial" panose="020B0604020202020204" pitchFamily="34" charset="0"/>
              <a:buChar char="•"/>
            </a:pPr>
            <a:r>
              <a:rPr lang="en-US">
                <a:cs typeface="+mn-ea"/>
                <a:sym typeface="+mn-lt"/>
              </a:rPr>
              <a:t>ITSA</a:t>
            </a:r>
          </a:p>
          <a:p>
            <a:pPr marL="285750" indent="-285750">
              <a:buFont typeface="Arial" panose="020B0604020202020204" pitchFamily="34" charset="0"/>
              <a:buChar char="•"/>
            </a:pPr>
            <a:r>
              <a:rPr lang="en-US">
                <a:cs typeface="+mn-ea"/>
                <a:sym typeface="+mn-lt"/>
              </a:rPr>
              <a:t>Inference</a:t>
            </a:r>
          </a:p>
          <a:p>
            <a:pPr marL="285750" indent="-285750">
              <a:buFont typeface="Arial" panose="020B0604020202020204" pitchFamily="34" charset="0"/>
              <a:buChar char="•"/>
            </a:pPr>
            <a:r>
              <a:rPr lang="en-US">
                <a:cs typeface="+mn-ea"/>
                <a:sym typeface="+mn-lt"/>
              </a:rPr>
              <a:t>Policy analysis</a:t>
            </a:r>
          </a:p>
          <a:p>
            <a:pPr marL="285750" indent="-285750">
              <a:buFont typeface="Arial" panose="020B0604020202020204" pitchFamily="34" charset="0"/>
              <a:buChar char="•"/>
            </a:pPr>
            <a:r>
              <a:rPr lang="en-US">
                <a:cs typeface="+mn-ea"/>
                <a:sym typeface="+mn-lt"/>
              </a:rPr>
              <a:t>Zoom usage</a:t>
            </a:r>
          </a:p>
          <a:p>
            <a:pPr marL="285750" indent="-285750">
              <a:buFont typeface="Arial" panose="020B0604020202020204" pitchFamily="34" charset="0"/>
              <a:buChar char="•"/>
            </a:pPr>
            <a:r>
              <a:rPr lang="en-US">
                <a:cs typeface="+mn-ea"/>
                <a:sym typeface="+mn-lt"/>
              </a:rPr>
              <a:t>Unemployment</a:t>
            </a:r>
          </a:p>
        </p:txBody>
      </p:sp>
      <p:sp>
        <p:nvSpPr>
          <p:cNvPr id="14" name="TextBox 13">
            <a:extLst>
              <a:ext uri="{FF2B5EF4-FFF2-40B4-BE49-F238E27FC236}">
                <a16:creationId xmlns:a16="http://schemas.microsoft.com/office/drawing/2014/main" id="{05FA297E-B9CF-4B08-8293-0F6CF08F7AA3}"/>
              </a:ext>
            </a:extLst>
          </p:cNvPr>
          <p:cNvSpPr txBox="1"/>
          <p:nvPr/>
        </p:nvSpPr>
        <p:spPr>
          <a:xfrm>
            <a:off x="8960039" y="3802650"/>
            <a:ext cx="2550698" cy="923330"/>
          </a:xfrm>
          <a:prstGeom prst="rect">
            <a:avLst/>
          </a:prstGeom>
          <a:noFill/>
        </p:spPr>
        <p:txBody>
          <a:bodyPr wrap="none" rtlCol="0">
            <a:spAutoFit/>
          </a:bodyPr>
          <a:lstStyle/>
          <a:p>
            <a:pPr marL="285750" indent="-285750">
              <a:buFont typeface="Arial" panose="020B0604020202020204" pitchFamily="34" charset="0"/>
              <a:buChar char="•"/>
            </a:pPr>
            <a:r>
              <a:rPr lang="en-US">
                <a:cs typeface="+mn-ea"/>
                <a:sym typeface="+mn-lt"/>
              </a:rPr>
              <a:t>Quantitative result</a:t>
            </a:r>
          </a:p>
          <a:p>
            <a:pPr marL="285750" indent="-285750">
              <a:buFont typeface="Arial" panose="020B0604020202020204" pitchFamily="34" charset="0"/>
              <a:buChar char="•"/>
            </a:pPr>
            <a:r>
              <a:rPr lang="en-US">
                <a:cs typeface="+mn-ea"/>
                <a:sym typeface="+mn-lt"/>
              </a:rPr>
              <a:t>Result to knowledge</a:t>
            </a:r>
          </a:p>
          <a:p>
            <a:pPr marL="285750" indent="-285750">
              <a:buFont typeface="Arial" panose="020B0604020202020204" pitchFamily="34" charset="0"/>
              <a:buChar char="•"/>
            </a:pPr>
            <a:endParaRPr lang="en-US">
              <a:cs typeface="+mn-ea"/>
              <a:sym typeface="+mn-lt"/>
            </a:endParaRPr>
          </a:p>
        </p:txBody>
      </p:sp>
      <p:sp>
        <p:nvSpPr>
          <p:cNvPr id="2" name="Date Placeholder 1">
            <a:extLst>
              <a:ext uri="{FF2B5EF4-FFF2-40B4-BE49-F238E27FC236}">
                <a16:creationId xmlns:a16="http://schemas.microsoft.com/office/drawing/2014/main" id="{F02A1331-1658-4CB2-9533-F9980C163C42}"/>
              </a:ext>
            </a:extLst>
          </p:cNvPr>
          <p:cNvSpPr>
            <a:spLocks noGrp="1"/>
          </p:cNvSpPr>
          <p:nvPr>
            <p:ph type="dt" sz="half" idx="10"/>
          </p:nvPr>
        </p:nvSpPr>
        <p:spPr/>
        <p:txBody>
          <a:bodyPr/>
          <a:lstStyle/>
          <a:p>
            <a:fld id="{E2D9711E-14B0-4978-AAB1-1C720909470C}" type="datetime1">
              <a:rPr lang="en-US" altLang="zh-CN" smtClean="0">
                <a:cs typeface="+mn-ea"/>
                <a:sym typeface="+mn-lt"/>
              </a:rPr>
              <a:t>5/23/2022</a:t>
            </a:fld>
            <a:endParaRPr lang="zh-CN" altLang="en-US">
              <a:cs typeface="+mn-ea"/>
              <a:sym typeface="+mn-lt"/>
            </a:endParaRPr>
          </a:p>
        </p:txBody>
      </p:sp>
      <p:sp>
        <p:nvSpPr>
          <p:cNvPr id="16" name="Slide Number Placeholder 15">
            <a:extLst>
              <a:ext uri="{FF2B5EF4-FFF2-40B4-BE49-F238E27FC236}">
                <a16:creationId xmlns:a16="http://schemas.microsoft.com/office/drawing/2014/main" id="{AF657DE2-FD0A-4032-9AC6-D7339629CED7}"/>
              </a:ext>
            </a:extLst>
          </p:cNvPr>
          <p:cNvSpPr>
            <a:spLocks noGrp="1"/>
          </p:cNvSpPr>
          <p:nvPr>
            <p:ph type="sldNum" sz="quarter" idx="12"/>
          </p:nvPr>
        </p:nvSpPr>
        <p:spPr/>
        <p:txBody>
          <a:bodyPr/>
          <a:lstStyle/>
          <a:p>
            <a:fld id="{49AE70B2-8BF9-45C0-BB95-33D1B9D3A854}" type="slidenum">
              <a:rPr lang="zh-CN" altLang="en-US" smtClean="0">
                <a:cs typeface="+mn-ea"/>
                <a:sym typeface="+mn-lt"/>
              </a:rPr>
              <a:t>2</a:t>
            </a:fld>
            <a:endParaRPr lang="zh-CN" altLang="en-US">
              <a:cs typeface="+mn-ea"/>
              <a:sym typeface="+mn-lt"/>
            </a:endParaRPr>
          </a:p>
        </p:txBody>
      </p:sp>
    </p:spTree>
    <p:custDataLst>
      <p:tags r:id="rId1"/>
    </p:custDataLst>
    <p:extLst>
      <p:ext uri="{BB962C8B-B14F-4D97-AF65-F5344CB8AC3E}">
        <p14:creationId xmlns:p14="http://schemas.microsoft.com/office/powerpoint/2010/main" val="4276303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Parameter estimation</a:t>
            </a:r>
          </a:p>
        </p:txBody>
      </p:sp>
      <p:graphicFrame>
        <p:nvGraphicFramePr>
          <p:cNvPr id="3" name="表格 2"/>
          <p:cNvGraphicFramePr/>
          <p:nvPr>
            <p:custDataLst>
              <p:tags r:id="rId1"/>
            </p:custDataLst>
            <p:extLst>
              <p:ext uri="{D42A27DB-BD31-4B8C-83A1-F6EECF244321}">
                <p14:modId xmlns:p14="http://schemas.microsoft.com/office/powerpoint/2010/main" val="3367623678"/>
              </p:ext>
            </p:extLst>
          </p:nvPr>
        </p:nvGraphicFramePr>
        <p:xfrm>
          <a:off x="2543810" y="1692275"/>
          <a:ext cx="7662376" cy="4119245"/>
        </p:xfrm>
        <a:graphic>
          <a:graphicData uri="http://schemas.openxmlformats.org/drawingml/2006/table">
            <a:tbl>
              <a:tblPr firstRow="1" bandRow="1">
                <a:tableStyleId>{5C22544A-7EE6-4342-B048-85BDC9FD1C3A}</a:tableStyleId>
              </a:tblPr>
              <a:tblGrid>
                <a:gridCol w="3831188">
                  <a:extLst>
                    <a:ext uri="{9D8B030D-6E8A-4147-A177-3AD203B41FA5}">
                      <a16:colId xmlns:a16="http://schemas.microsoft.com/office/drawing/2014/main" val="20000"/>
                    </a:ext>
                  </a:extLst>
                </a:gridCol>
                <a:gridCol w="3831188">
                  <a:extLst>
                    <a:ext uri="{9D8B030D-6E8A-4147-A177-3AD203B41FA5}">
                      <a16:colId xmlns:a16="http://schemas.microsoft.com/office/drawing/2014/main" val="20001"/>
                    </a:ext>
                  </a:extLst>
                </a:gridCol>
              </a:tblGrid>
              <a:tr h="381000">
                <a:tc>
                  <a:txBody>
                    <a:bodyPr/>
                    <a:lstStyle/>
                    <a:p>
                      <a:pPr>
                        <a:buNone/>
                      </a:pPr>
                      <a:r>
                        <a:rPr lang="en-US" altLang="zh-CN" dirty="0">
                          <a:solidFill>
                            <a:schemeClr val="tx1"/>
                          </a:solidFill>
                          <a:latin typeface="+mn-lt"/>
                          <a:ea typeface="+mn-ea"/>
                          <a:cs typeface="+mn-ea"/>
                          <a:sym typeface="+mn-lt"/>
                        </a:rPr>
                        <a:t>Parameters</a:t>
                      </a:r>
                    </a:p>
                  </a:txBody>
                  <a:tcPr>
                    <a:solidFill>
                      <a:schemeClr val="bg2">
                        <a:lumMod val="95000"/>
                      </a:schemeClr>
                    </a:solidFill>
                  </a:tcPr>
                </a:tc>
                <a:tc>
                  <a:txBody>
                    <a:bodyPr/>
                    <a:lstStyle/>
                    <a:p>
                      <a:pPr>
                        <a:buNone/>
                      </a:pPr>
                      <a:r>
                        <a:rPr lang="en-US" altLang="zh-CN">
                          <a:solidFill>
                            <a:schemeClr val="tx1"/>
                          </a:solidFill>
                          <a:latin typeface="+mn-lt"/>
                          <a:ea typeface="+mn-ea"/>
                          <a:cs typeface="+mn-ea"/>
                          <a:sym typeface="+mn-lt"/>
                        </a:rPr>
                        <a:t>Value</a:t>
                      </a:r>
                    </a:p>
                  </a:txBody>
                  <a:tcPr>
                    <a:solidFill>
                      <a:schemeClr val="bg2">
                        <a:lumMod val="95000"/>
                      </a:schemeClr>
                    </a:solidFill>
                  </a:tcPr>
                </a:tc>
                <a:extLst>
                  <a:ext uri="{0D108BD9-81ED-4DB2-BD59-A6C34878D82A}">
                    <a16:rowId xmlns:a16="http://schemas.microsoft.com/office/drawing/2014/main" val="10000"/>
                  </a:ext>
                </a:extLst>
              </a:tr>
              <a:tr h="446405">
                <a:tc>
                  <a:txBody>
                    <a:bodyPr/>
                    <a:lstStyle/>
                    <a:p>
                      <a:pPr>
                        <a:buNone/>
                      </a:pPr>
                      <a:r>
                        <a:rPr lang="en-US" altLang="zh-CN" sz="1800">
                          <a:solidFill>
                            <a:schemeClr val="tx1"/>
                          </a:solidFill>
                          <a:latin typeface="+mn-lt"/>
                          <a:ea typeface="+mn-ea"/>
                          <a:cs typeface="+mn-ea"/>
                          <a:sym typeface="+mn-lt"/>
                        </a:rPr>
                        <a:t>Susceptible ratio</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sz="1800" dirty="0">
                          <a:latin typeface="+mn-lt"/>
                          <a:ea typeface="+mn-ea"/>
                          <a:cs typeface="+mn-ea"/>
                          <a:sym typeface="+mn-lt"/>
                        </a:rPr>
                        <a:t>0.4 (similar to 0.5 as stated in[Jiang2020])</a:t>
                      </a:r>
                      <a:endParaRPr lang="zh-CN" altLang="en-US" dirty="0">
                        <a:latin typeface="+mn-lt"/>
                        <a:ea typeface="+mn-ea"/>
                        <a:cs typeface="+mn-ea"/>
                        <a:sym typeface="+mn-lt"/>
                      </a:endParaRPr>
                    </a:p>
                  </a:txBody>
                  <a:tcPr>
                    <a:solidFill>
                      <a:schemeClr val="bg2">
                        <a:lumMod val="95000"/>
                      </a:schemeClr>
                    </a:solidFill>
                  </a:tcPr>
                </a:tc>
                <a:extLst>
                  <a:ext uri="{0D108BD9-81ED-4DB2-BD59-A6C34878D82A}">
                    <a16:rowId xmlns:a16="http://schemas.microsoft.com/office/drawing/2014/main" val="10001"/>
                  </a:ext>
                </a:extLst>
              </a:tr>
              <a:tr h="381000">
                <a:tc>
                  <a:txBody>
                    <a:bodyPr/>
                    <a:lstStyle/>
                    <a:p>
                      <a:pPr>
                        <a:buNone/>
                      </a:pPr>
                      <a:r>
                        <a:rPr lang="en-US" altLang="zh-CN" sz="1800">
                          <a:latin typeface="+mn-lt"/>
                          <a:ea typeface="+mn-ea"/>
                          <a:cs typeface="+mn-ea"/>
                          <a:sym typeface="+mn-lt"/>
                        </a:rPr>
                        <a:t>β1</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sz="1800">
                          <a:latin typeface="+mn-lt"/>
                          <a:ea typeface="+mn-ea"/>
                          <a:cs typeface="+mn-ea"/>
                          <a:sym typeface="+mn-lt"/>
                        </a:rPr>
                        <a:t>0.016</a:t>
                      </a:r>
                      <a:endParaRPr lang="zh-CN" altLang="en-US">
                        <a:latin typeface="+mn-lt"/>
                        <a:ea typeface="+mn-ea"/>
                        <a:cs typeface="+mn-ea"/>
                        <a:sym typeface="+mn-lt"/>
                      </a:endParaRPr>
                    </a:p>
                  </a:txBody>
                  <a:tcPr>
                    <a:solidFill>
                      <a:schemeClr val="bg2">
                        <a:lumMod val="95000"/>
                      </a:schemeClr>
                    </a:solidFill>
                  </a:tcPr>
                </a:tc>
                <a:extLst>
                  <a:ext uri="{0D108BD9-81ED-4DB2-BD59-A6C34878D82A}">
                    <a16:rowId xmlns:a16="http://schemas.microsoft.com/office/drawing/2014/main" val="10002"/>
                  </a:ext>
                </a:extLst>
              </a:tr>
              <a:tr h="380365">
                <a:tc>
                  <a:txBody>
                    <a:bodyPr/>
                    <a:lstStyle/>
                    <a:p>
                      <a:pPr>
                        <a:buNone/>
                      </a:pPr>
                      <a:r>
                        <a:rPr lang="en-US" altLang="zh-CN" sz="1800">
                          <a:latin typeface="+mn-lt"/>
                          <a:ea typeface="+mn-ea"/>
                          <a:cs typeface="+mn-ea"/>
                          <a:sym typeface="+mn-lt"/>
                        </a:rPr>
                        <a:t>β2</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sz="1800">
                          <a:latin typeface="+mn-lt"/>
                          <a:ea typeface="+mn-ea"/>
                          <a:cs typeface="+mn-ea"/>
                          <a:sym typeface="+mn-lt"/>
                        </a:rPr>
                        <a:t>0.016</a:t>
                      </a:r>
                      <a:endParaRPr lang="zh-CN" altLang="en-US">
                        <a:latin typeface="+mn-lt"/>
                        <a:ea typeface="+mn-ea"/>
                        <a:cs typeface="+mn-ea"/>
                        <a:sym typeface="+mn-lt"/>
                      </a:endParaRPr>
                    </a:p>
                  </a:txBody>
                  <a:tcPr>
                    <a:solidFill>
                      <a:schemeClr val="bg2">
                        <a:lumMod val="95000"/>
                      </a:schemeClr>
                    </a:solidFill>
                  </a:tcPr>
                </a:tc>
                <a:extLst>
                  <a:ext uri="{0D108BD9-81ED-4DB2-BD59-A6C34878D82A}">
                    <a16:rowId xmlns:a16="http://schemas.microsoft.com/office/drawing/2014/main" val="10003"/>
                  </a:ext>
                </a:extLst>
              </a:tr>
              <a:tr h="381000">
                <a:tc>
                  <a:txBody>
                    <a:bodyPr/>
                    <a:lstStyle/>
                    <a:p>
                      <a:pPr>
                        <a:buNone/>
                      </a:pPr>
                      <a:r>
                        <a:rPr lang="en-US" altLang="zh-CN" sz="1800">
                          <a:latin typeface="+mn-lt"/>
                          <a:ea typeface="+mn-ea"/>
                          <a:cs typeface="+mn-ea"/>
                          <a:sym typeface="+mn-lt"/>
                        </a:rPr>
                        <a:t>β3</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a:latin typeface="+mn-lt"/>
                          <a:ea typeface="+mn-ea"/>
                          <a:cs typeface="+mn-ea"/>
                          <a:sym typeface="+mn-lt"/>
                        </a:rPr>
                        <a:t>0.3</a:t>
                      </a:r>
                    </a:p>
                  </a:txBody>
                  <a:tcPr>
                    <a:solidFill>
                      <a:schemeClr val="bg2">
                        <a:lumMod val="95000"/>
                      </a:schemeClr>
                    </a:solidFill>
                  </a:tcPr>
                </a:tc>
                <a:extLst>
                  <a:ext uri="{0D108BD9-81ED-4DB2-BD59-A6C34878D82A}">
                    <a16:rowId xmlns:a16="http://schemas.microsoft.com/office/drawing/2014/main" val="10004"/>
                  </a:ext>
                </a:extLst>
              </a:tr>
              <a:tr h="381000">
                <a:tc>
                  <a:txBody>
                    <a:bodyPr/>
                    <a:lstStyle/>
                    <a:p>
                      <a:pPr>
                        <a:buNone/>
                      </a:pPr>
                      <a:r>
                        <a:rPr lang="en-US" altLang="zh-CN" sz="1800">
                          <a:latin typeface="+mn-lt"/>
                          <a:ea typeface="+mn-ea"/>
                          <a:cs typeface="+mn-ea"/>
                          <a:sym typeface="+mn-lt"/>
                        </a:rPr>
                        <a:t>β4</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a:latin typeface="+mn-lt"/>
                          <a:ea typeface="+mn-ea"/>
                          <a:cs typeface="+mn-ea"/>
                          <a:sym typeface="+mn-lt"/>
                        </a:rPr>
                        <a:t>0.3</a:t>
                      </a:r>
                    </a:p>
                  </a:txBody>
                  <a:tcPr>
                    <a:solidFill>
                      <a:schemeClr val="bg2">
                        <a:lumMod val="95000"/>
                      </a:schemeClr>
                    </a:solidFill>
                  </a:tcPr>
                </a:tc>
                <a:extLst>
                  <a:ext uri="{0D108BD9-81ED-4DB2-BD59-A6C34878D82A}">
                    <a16:rowId xmlns:a16="http://schemas.microsoft.com/office/drawing/2014/main" val="10005"/>
                  </a:ext>
                </a:extLst>
              </a:tr>
              <a:tr h="467360">
                <a:tc>
                  <a:txBody>
                    <a:bodyPr/>
                    <a:lstStyle/>
                    <a:p>
                      <a:pPr>
                        <a:buNone/>
                      </a:pPr>
                      <a:r>
                        <a:rPr lang="en-US" altLang="zh-CN" sz="1800">
                          <a:latin typeface="+mn-lt"/>
                          <a:ea typeface="+mn-ea"/>
                          <a:cs typeface="+mn-ea"/>
                          <a:sym typeface="+mn-lt"/>
                        </a:rPr>
                        <a:t>Recover Rate</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sz="1800" dirty="0">
                          <a:latin typeface="+mn-lt"/>
                          <a:ea typeface="+mn-ea"/>
                          <a:cs typeface="+mn-ea"/>
                          <a:sym typeface="+mn-lt"/>
                        </a:rPr>
                        <a:t>0.289 (similar to 0.3 as stated in[Jiang2020])</a:t>
                      </a:r>
                      <a:endParaRPr lang="zh-CN" altLang="en-US" dirty="0">
                        <a:latin typeface="+mn-lt"/>
                        <a:ea typeface="+mn-ea"/>
                        <a:cs typeface="+mn-ea"/>
                        <a:sym typeface="+mn-lt"/>
                      </a:endParaRPr>
                    </a:p>
                  </a:txBody>
                  <a:tcPr>
                    <a:solidFill>
                      <a:schemeClr val="bg2">
                        <a:lumMod val="95000"/>
                      </a:schemeClr>
                    </a:solidFill>
                  </a:tcPr>
                </a:tc>
                <a:extLst>
                  <a:ext uri="{0D108BD9-81ED-4DB2-BD59-A6C34878D82A}">
                    <a16:rowId xmlns:a16="http://schemas.microsoft.com/office/drawing/2014/main" val="10006"/>
                  </a:ext>
                </a:extLst>
              </a:tr>
              <a:tr h="467360">
                <a:tc>
                  <a:txBody>
                    <a:bodyPr/>
                    <a:lstStyle/>
                    <a:p>
                      <a:pPr>
                        <a:buNone/>
                      </a:pPr>
                      <a:r>
                        <a:rPr lang="en-US" altLang="zh-CN">
                          <a:latin typeface="+mn-lt"/>
                          <a:ea typeface="+mn-ea"/>
                          <a:cs typeface="+mn-ea"/>
                          <a:sym typeface="+mn-lt"/>
                        </a:rPr>
                        <a:t>Contact1</a:t>
                      </a:r>
                    </a:p>
                  </a:txBody>
                  <a:tcPr>
                    <a:solidFill>
                      <a:schemeClr val="bg2">
                        <a:lumMod val="95000"/>
                      </a:schemeClr>
                    </a:solidFill>
                  </a:tcPr>
                </a:tc>
                <a:tc>
                  <a:txBody>
                    <a:bodyPr/>
                    <a:lstStyle/>
                    <a:p>
                      <a:pPr>
                        <a:buNone/>
                      </a:pPr>
                      <a:r>
                        <a:rPr lang="en-US" altLang="zh-CN">
                          <a:latin typeface="+mn-lt"/>
                          <a:ea typeface="+mn-ea"/>
                          <a:cs typeface="+mn-ea"/>
                          <a:sym typeface="+mn-lt"/>
                        </a:rPr>
                        <a:t>20.23</a:t>
                      </a:r>
                    </a:p>
                  </a:txBody>
                  <a:tcPr>
                    <a:solidFill>
                      <a:schemeClr val="bg2">
                        <a:lumMod val="95000"/>
                      </a:schemeClr>
                    </a:solidFill>
                  </a:tcPr>
                </a:tc>
                <a:extLst>
                  <a:ext uri="{0D108BD9-81ED-4DB2-BD59-A6C34878D82A}">
                    <a16:rowId xmlns:a16="http://schemas.microsoft.com/office/drawing/2014/main" val="10007"/>
                  </a:ext>
                </a:extLst>
              </a:tr>
              <a:tr h="467360">
                <a:tc>
                  <a:txBody>
                    <a:bodyPr/>
                    <a:lstStyle/>
                    <a:p>
                      <a:pPr>
                        <a:buNone/>
                      </a:pPr>
                      <a:r>
                        <a:rPr lang="en-US" altLang="zh-CN" sz="1800">
                          <a:latin typeface="+mn-lt"/>
                          <a:ea typeface="+mn-ea"/>
                          <a:cs typeface="+mn-ea"/>
                          <a:sym typeface="+mn-lt"/>
                        </a:rPr>
                        <a:t>Contact2</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dirty="0">
                          <a:latin typeface="+mn-lt"/>
                          <a:ea typeface="+mn-ea"/>
                          <a:cs typeface="+mn-ea"/>
                          <a:sym typeface="+mn-lt"/>
                        </a:rPr>
                        <a:t>39</a:t>
                      </a:r>
                    </a:p>
                  </a:txBody>
                  <a:tcPr>
                    <a:solidFill>
                      <a:schemeClr val="bg2">
                        <a:lumMod val="95000"/>
                      </a:schemeClr>
                    </a:solidFill>
                  </a:tcPr>
                </a:tc>
                <a:extLst>
                  <a:ext uri="{0D108BD9-81ED-4DB2-BD59-A6C34878D82A}">
                    <a16:rowId xmlns:a16="http://schemas.microsoft.com/office/drawing/2014/main" val="10008"/>
                  </a:ext>
                </a:extLst>
              </a:tr>
            </a:tbl>
          </a:graphicData>
        </a:graphic>
      </p:graphicFrame>
      <p:sp>
        <p:nvSpPr>
          <p:cNvPr id="2" name="Date Placeholder 1">
            <a:extLst>
              <a:ext uri="{FF2B5EF4-FFF2-40B4-BE49-F238E27FC236}">
                <a16:creationId xmlns:a16="http://schemas.microsoft.com/office/drawing/2014/main" id="{99426709-F545-472D-8047-90A4CFF8A0CC}"/>
              </a:ext>
            </a:extLst>
          </p:cNvPr>
          <p:cNvSpPr>
            <a:spLocks noGrp="1"/>
          </p:cNvSpPr>
          <p:nvPr>
            <p:ph type="dt" sz="half" idx="10"/>
          </p:nvPr>
        </p:nvSpPr>
        <p:spPr/>
        <p:txBody>
          <a:bodyPr/>
          <a:lstStyle/>
          <a:p>
            <a:fld id="{34845352-6BDA-4650-85EA-B14BA7CFD267}"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7E76B3BA-4B5C-4BC8-98A3-4F7250416FDE}"/>
              </a:ext>
            </a:extLst>
          </p:cNvPr>
          <p:cNvSpPr>
            <a:spLocks noGrp="1"/>
          </p:cNvSpPr>
          <p:nvPr>
            <p:ph type="sldNum" sz="quarter" idx="12"/>
          </p:nvPr>
        </p:nvSpPr>
        <p:spPr/>
        <p:txBody>
          <a:bodyPr/>
          <a:lstStyle/>
          <a:p>
            <a:fld id="{49AE70B2-8BF9-45C0-BB95-33D1B9D3A854}" type="slidenum">
              <a:rPr lang="zh-CN" altLang="en-US" smtClean="0">
                <a:cs typeface="+mn-ea"/>
                <a:sym typeface="+mn-lt"/>
              </a:rPr>
              <a:t>20</a:t>
            </a:fld>
            <a:endParaRPr lang="zh-CN" altLang="en-US">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Israel Model</a:t>
            </a:r>
          </a:p>
        </p:txBody>
      </p:sp>
      <p:sp>
        <p:nvSpPr>
          <p:cNvPr id="7" name="文本框 6"/>
          <p:cNvSpPr txBox="1"/>
          <p:nvPr/>
        </p:nvSpPr>
        <p:spPr>
          <a:xfrm>
            <a:off x="302895" y="5320030"/>
            <a:ext cx="4183380" cy="1198880"/>
          </a:xfrm>
          <a:prstGeom prst="rect">
            <a:avLst/>
          </a:prstGeom>
          <a:noFill/>
        </p:spPr>
        <p:txBody>
          <a:bodyPr wrap="none" lIns="91440" tIns="45720" rIns="91440" bIns="45720" rtlCol="0" anchor="t">
            <a:spAutoFit/>
          </a:bodyPr>
          <a:lstStyle/>
          <a:p>
            <a:pPr algn="l"/>
            <a:r>
              <a:rPr lang="en-US" altLang="zh-CN" u="sng">
                <a:cs typeface="+mn-ea"/>
                <a:sym typeface="+mn-lt"/>
              </a:rPr>
              <a:t>Data Range:</a:t>
            </a:r>
            <a:r>
              <a:rPr lang="en-US" altLang="zh-CN">
                <a:cs typeface="+mn-ea"/>
                <a:sym typeface="+mn-lt"/>
              </a:rPr>
              <a:t> 09-01-2021 to 03-19-2022</a:t>
            </a:r>
          </a:p>
          <a:p>
            <a:pPr algn="l"/>
            <a:r>
              <a:rPr lang="en-US" altLang="zh-CN" u="sng">
                <a:cs typeface="+mn-ea"/>
                <a:sym typeface="+mn-lt"/>
              </a:rPr>
              <a:t>Peak:</a:t>
            </a:r>
            <a:r>
              <a:rPr lang="en-US" altLang="zh-CN">
                <a:cs typeface="+mn-ea"/>
                <a:sym typeface="+mn-lt"/>
              </a:rPr>
              <a:t> 01-28-2022</a:t>
            </a:r>
          </a:p>
          <a:p>
            <a:pPr algn="l"/>
            <a:r>
              <a:rPr lang="en-US" altLang="zh-CN" u="sng">
                <a:cs typeface="+mn-ea"/>
                <a:sym typeface="+mn-lt"/>
              </a:rPr>
              <a:t>Peak case number:</a:t>
            </a:r>
            <a:r>
              <a:rPr lang="en-US" altLang="zh-CN">
                <a:cs typeface="+mn-ea"/>
                <a:sym typeface="+mn-lt"/>
              </a:rPr>
              <a:t> 492,301</a:t>
            </a:r>
          </a:p>
          <a:p>
            <a:pPr algn="l"/>
            <a:r>
              <a:rPr lang="en-US" altLang="zh-CN" u="sng">
                <a:cs typeface="+mn-ea"/>
                <a:sym typeface="+mn-lt"/>
              </a:rPr>
              <a:t>Rebound point:</a:t>
            </a:r>
            <a:r>
              <a:rPr lang="en-US" altLang="zh-CN">
                <a:cs typeface="+mn-ea"/>
                <a:sym typeface="+mn-lt"/>
              </a:rPr>
              <a:t> No Rebound</a:t>
            </a:r>
          </a:p>
        </p:txBody>
      </p:sp>
      <p:sp>
        <p:nvSpPr>
          <p:cNvPr id="9" name="文本框 8"/>
          <p:cNvSpPr txBox="1"/>
          <p:nvPr/>
        </p:nvSpPr>
        <p:spPr>
          <a:xfrm>
            <a:off x="6410325" y="5320030"/>
            <a:ext cx="5756704" cy="1200329"/>
          </a:xfrm>
          <a:prstGeom prst="rect">
            <a:avLst/>
          </a:prstGeom>
          <a:noFill/>
        </p:spPr>
        <p:txBody>
          <a:bodyPr wrap="none" lIns="91440" tIns="45720" rIns="91440" bIns="45720" rtlCol="0" anchor="t">
            <a:spAutoFit/>
          </a:bodyPr>
          <a:lstStyle/>
          <a:p>
            <a:pPr algn="l"/>
            <a:r>
              <a:rPr lang="en-US" altLang="zh-CN" u="sng">
                <a:cs typeface="+mn-ea"/>
                <a:sym typeface="+mn-lt"/>
              </a:rPr>
              <a:t>Data Range:</a:t>
            </a:r>
            <a:r>
              <a:rPr lang="en-US" altLang="zh-CN">
                <a:cs typeface="+mn-ea"/>
                <a:sym typeface="+mn-lt"/>
              </a:rPr>
              <a:t> 12-14-2021 to 04-02-2022</a:t>
            </a:r>
          </a:p>
          <a:p>
            <a:pPr algn="l"/>
            <a:r>
              <a:rPr lang="en-US" altLang="zh-CN" u="sng">
                <a:cs typeface="+mn-ea"/>
                <a:sym typeface="+mn-lt"/>
              </a:rPr>
              <a:t>Peak:</a:t>
            </a:r>
            <a:r>
              <a:rPr lang="en-US" altLang="zh-CN">
                <a:cs typeface="+mn-ea"/>
                <a:sym typeface="+mn-lt"/>
              </a:rPr>
              <a:t> 01-31-2022</a:t>
            </a:r>
          </a:p>
          <a:p>
            <a:pPr algn="l"/>
            <a:r>
              <a:rPr lang="en-US" altLang="zh-CN" u="sng">
                <a:cs typeface="+mn-ea"/>
                <a:sym typeface="+mn-lt"/>
              </a:rPr>
              <a:t>Peak case number:</a:t>
            </a:r>
            <a:r>
              <a:rPr lang="en-US" altLang="zh-CN">
                <a:cs typeface="+mn-ea"/>
                <a:sym typeface="+mn-lt"/>
              </a:rPr>
              <a:t> 800,607(ratio=1.626,close to 1.66)</a:t>
            </a:r>
          </a:p>
          <a:p>
            <a:pPr algn="l"/>
            <a:r>
              <a:rPr lang="en-US" altLang="zh-CN" u="sng">
                <a:cs typeface="+mn-ea"/>
                <a:sym typeface="+mn-lt"/>
              </a:rPr>
              <a:t>Rebound point:</a:t>
            </a:r>
            <a:r>
              <a:rPr lang="en-US" altLang="zh-CN">
                <a:cs typeface="+mn-ea"/>
                <a:sym typeface="+mn-lt"/>
              </a:rPr>
              <a:t> No Rebound</a:t>
            </a:r>
          </a:p>
        </p:txBody>
      </p:sp>
      <p:pic>
        <p:nvPicPr>
          <p:cNvPr id="2" name="图片 1" descr="Isarel Data active"/>
          <p:cNvPicPr>
            <a:picLocks noChangeAspect="1"/>
          </p:cNvPicPr>
          <p:nvPr>
            <p:custDataLst>
              <p:tags r:id="rId1"/>
            </p:custDataLst>
          </p:nvPr>
        </p:nvPicPr>
        <p:blipFill>
          <a:blip r:embed="rId5"/>
          <a:stretch>
            <a:fillRect/>
          </a:stretch>
        </p:blipFill>
        <p:spPr>
          <a:xfrm>
            <a:off x="189230" y="1053465"/>
            <a:ext cx="5779135" cy="4164965"/>
          </a:xfrm>
          <a:prstGeom prst="rect">
            <a:avLst/>
          </a:prstGeom>
        </p:spPr>
      </p:pic>
      <p:pic>
        <p:nvPicPr>
          <p:cNvPr id="3" name="图片 2" descr="Isarel Prediction"/>
          <p:cNvPicPr>
            <a:picLocks noChangeAspect="1"/>
          </p:cNvPicPr>
          <p:nvPr>
            <p:custDataLst>
              <p:tags r:id="rId2"/>
            </p:custDataLst>
          </p:nvPr>
        </p:nvPicPr>
        <p:blipFill>
          <a:blip r:embed="rId6"/>
          <a:stretch>
            <a:fillRect/>
          </a:stretch>
        </p:blipFill>
        <p:spPr>
          <a:xfrm>
            <a:off x="6205855" y="1049020"/>
            <a:ext cx="5690235" cy="4158615"/>
          </a:xfrm>
          <a:prstGeom prst="rect">
            <a:avLst/>
          </a:prstGeom>
        </p:spPr>
      </p:pic>
      <p:sp>
        <p:nvSpPr>
          <p:cNvPr id="5" name="Date Placeholder 4">
            <a:extLst>
              <a:ext uri="{FF2B5EF4-FFF2-40B4-BE49-F238E27FC236}">
                <a16:creationId xmlns:a16="http://schemas.microsoft.com/office/drawing/2014/main" id="{F83C84E1-34C4-4C7D-B987-F3705EFB422A}"/>
              </a:ext>
            </a:extLst>
          </p:cNvPr>
          <p:cNvSpPr>
            <a:spLocks noGrp="1"/>
          </p:cNvSpPr>
          <p:nvPr>
            <p:ph type="dt" sz="half" idx="10"/>
          </p:nvPr>
        </p:nvSpPr>
        <p:spPr/>
        <p:txBody>
          <a:bodyPr/>
          <a:lstStyle/>
          <a:p>
            <a:fld id="{2352AC61-5387-4D71-BD9A-C40F2C79DD48}" type="datetime1">
              <a:rPr lang="en-US" altLang="zh-CN" smtClean="0">
                <a:cs typeface="+mn-ea"/>
                <a:sym typeface="+mn-lt"/>
              </a:rPr>
              <a:t>5/23/2022</a:t>
            </a:fld>
            <a:endParaRPr lang="zh-CN" altLang="en-US">
              <a:cs typeface="+mn-ea"/>
              <a:sym typeface="+mn-lt"/>
            </a:endParaRPr>
          </a:p>
        </p:txBody>
      </p:sp>
      <p:sp>
        <p:nvSpPr>
          <p:cNvPr id="6" name="Slide Number Placeholder 5">
            <a:extLst>
              <a:ext uri="{FF2B5EF4-FFF2-40B4-BE49-F238E27FC236}">
                <a16:creationId xmlns:a16="http://schemas.microsoft.com/office/drawing/2014/main" id="{03344D49-7C53-4124-8EBE-AAD61264DC2B}"/>
              </a:ext>
            </a:extLst>
          </p:cNvPr>
          <p:cNvSpPr>
            <a:spLocks noGrp="1"/>
          </p:cNvSpPr>
          <p:nvPr>
            <p:ph type="sldNum" sz="quarter" idx="12"/>
          </p:nvPr>
        </p:nvSpPr>
        <p:spPr/>
        <p:txBody>
          <a:bodyPr/>
          <a:lstStyle/>
          <a:p>
            <a:fld id="{49AE70B2-8BF9-45C0-BB95-33D1B9D3A854}" type="slidenum">
              <a:rPr lang="zh-CN" altLang="en-US" smtClean="0">
                <a:cs typeface="+mn-ea"/>
                <a:sym typeface="+mn-lt"/>
              </a:rPr>
              <a:t>21</a:t>
            </a:fld>
            <a:endParaRPr lang="zh-CN" altLang="en-US">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Findings through model</a:t>
            </a:r>
          </a:p>
        </p:txBody>
      </p:sp>
      <p:graphicFrame>
        <p:nvGraphicFramePr>
          <p:cNvPr id="3" name="表格 2"/>
          <p:cNvGraphicFramePr/>
          <p:nvPr>
            <p:custDataLst>
              <p:tags r:id="rId1"/>
            </p:custDataLst>
            <p:extLst>
              <p:ext uri="{D42A27DB-BD31-4B8C-83A1-F6EECF244321}">
                <p14:modId xmlns:p14="http://schemas.microsoft.com/office/powerpoint/2010/main" val="1817870870"/>
              </p:ext>
            </p:extLst>
          </p:nvPr>
        </p:nvGraphicFramePr>
        <p:xfrm>
          <a:off x="2543810" y="1692275"/>
          <a:ext cx="7489190" cy="4119245"/>
        </p:xfrm>
        <a:graphic>
          <a:graphicData uri="http://schemas.openxmlformats.org/drawingml/2006/table">
            <a:tbl>
              <a:tblPr firstRow="1" bandRow="1">
                <a:tableStyleId>{5C22544A-7EE6-4342-B048-85BDC9FD1C3A}</a:tableStyleId>
              </a:tblPr>
              <a:tblGrid>
                <a:gridCol w="3744595">
                  <a:extLst>
                    <a:ext uri="{9D8B030D-6E8A-4147-A177-3AD203B41FA5}">
                      <a16:colId xmlns:a16="http://schemas.microsoft.com/office/drawing/2014/main" val="20000"/>
                    </a:ext>
                  </a:extLst>
                </a:gridCol>
                <a:gridCol w="3744595">
                  <a:extLst>
                    <a:ext uri="{9D8B030D-6E8A-4147-A177-3AD203B41FA5}">
                      <a16:colId xmlns:a16="http://schemas.microsoft.com/office/drawing/2014/main" val="20001"/>
                    </a:ext>
                  </a:extLst>
                </a:gridCol>
              </a:tblGrid>
              <a:tr h="381000">
                <a:tc>
                  <a:txBody>
                    <a:bodyPr/>
                    <a:lstStyle/>
                    <a:p>
                      <a:pPr>
                        <a:buNone/>
                      </a:pPr>
                      <a:r>
                        <a:rPr lang="en-US" altLang="zh-CN" dirty="0">
                          <a:solidFill>
                            <a:schemeClr val="tx1"/>
                          </a:solidFill>
                          <a:latin typeface="+mn-lt"/>
                          <a:ea typeface="+mn-ea"/>
                          <a:cs typeface="+mn-ea"/>
                          <a:sym typeface="+mn-lt"/>
                        </a:rPr>
                        <a:t>Parameters</a:t>
                      </a:r>
                    </a:p>
                  </a:txBody>
                  <a:tcPr>
                    <a:solidFill>
                      <a:schemeClr val="bg2">
                        <a:lumMod val="95000"/>
                      </a:schemeClr>
                    </a:solidFill>
                  </a:tcPr>
                </a:tc>
                <a:tc>
                  <a:txBody>
                    <a:bodyPr/>
                    <a:lstStyle/>
                    <a:p>
                      <a:pPr>
                        <a:buNone/>
                      </a:pPr>
                      <a:r>
                        <a:rPr lang="en-US" altLang="zh-CN">
                          <a:solidFill>
                            <a:schemeClr val="tx1"/>
                          </a:solidFill>
                          <a:latin typeface="+mn-lt"/>
                          <a:ea typeface="+mn-ea"/>
                          <a:cs typeface="+mn-ea"/>
                          <a:sym typeface="+mn-lt"/>
                        </a:rPr>
                        <a:t>Value</a:t>
                      </a:r>
                    </a:p>
                  </a:txBody>
                  <a:tcPr>
                    <a:solidFill>
                      <a:schemeClr val="bg2">
                        <a:lumMod val="95000"/>
                      </a:schemeClr>
                    </a:solidFill>
                  </a:tcPr>
                </a:tc>
                <a:extLst>
                  <a:ext uri="{0D108BD9-81ED-4DB2-BD59-A6C34878D82A}">
                    <a16:rowId xmlns:a16="http://schemas.microsoft.com/office/drawing/2014/main" val="10000"/>
                  </a:ext>
                </a:extLst>
              </a:tr>
              <a:tr h="446405">
                <a:tc>
                  <a:txBody>
                    <a:bodyPr/>
                    <a:lstStyle/>
                    <a:p>
                      <a:pPr>
                        <a:buNone/>
                      </a:pPr>
                      <a:r>
                        <a:rPr lang="en-US" altLang="zh-CN" sz="1800">
                          <a:solidFill>
                            <a:schemeClr val="tx1"/>
                          </a:solidFill>
                          <a:latin typeface="+mn-lt"/>
                          <a:ea typeface="+mn-ea"/>
                          <a:cs typeface="+mn-ea"/>
                          <a:sym typeface="+mn-lt"/>
                        </a:rPr>
                        <a:t>Susceptible ratio</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sz="1800" dirty="0">
                          <a:latin typeface="+mn-lt"/>
                          <a:ea typeface="+mn-ea"/>
                          <a:cs typeface="+mn-ea"/>
                          <a:sym typeface="+mn-lt"/>
                        </a:rPr>
                        <a:t>0.4 (similar to 0.5 as stated in[Jiang2020])</a:t>
                      </a:r>
                      <a:endParaRPr lang="zh-CN" altLang="en-US" dirty="0">
                        <a:latin typeface="+mn-lt"/>
                        <a:ea typeface="+mn-ea"/>
                        <a:cs typeface="+mn-ea"/>
                        <a:sym typeface="+mn-lt"/>
                      </a:endParaRPr>
                    </a:p>
                  </a:txBody>
                  <a:tcPr>
                    <a:solidFill>
                      <a:schemeClr val="bg2">
                        <a:lumMod val="95000"/>
                      </a:schemeClr>
                    </a:solidFill>
                  </a:tcPr>
                </a:tc>
                <a:extLst>
                  <a:ext uri="{0D108BD9-81ED-4DB2-BD59-A6C34878D82A}">
                    <a16:rowId xmlns:a16="http://schemas.microsoft.com/office/drawing/2014/main" val="10001"/>
                  </a:ext>
                </a:extLst>
              </a:tr>
              <a:tr h="381000">
                <a:tc>
                  <a:txBody>
                    <a:bodyPr/>
                    <a:lstStyle/>
                    <a:p>
                      <a:pPr>
                        <a:buNone/>
                      </a:pPr>
                      <a:r>
                        <a:rPr lang="en-US" altLang="zh-CN" sz="1800">
                          <a:latin typeface="+mn-lt"/>
                          <a:ea typeface="+mn-ea"/>
                          <a:cs typeface="+mn-ea"/>
                          <a:sym typeface="+mn-lt"/>
                        </a:rPr>
                        <a:t>β1</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sz="1800">
                          <a:latin typeface="+mn-lt"/>
                          <a:ea typeface="+mn-ea"/>
                          <a:cs typeface="+mn-ea"/>
                          <a:sym typeface="+mn-lt"/>
                        </a:rPr>
                        <a:t>0.016</a:t>
                      </a:r>
                      <a:endParaRPr lang="zh-CN" altLang="en-US">
                        <a:latin typeface="+mn-lt"/>
                        <a:ea typeface="+mn-ea"/>
                        <a:cs typeface="+mn-ea"/>
                        <a:sym typeface="+mn-lt"/>
                      </a:endParaRPr>
                    </a:p>
                  </a:txBody>
                  <a:tcPr>
                    <a:solidFill>
                      <a:schemeClr val="bg2">
                        <a:lumMod val="95000"/>
                      </a:schemeClr>
                    </a:solidFill>
                  </a:tcPr>
                </a:tc>
                <a:extLst>
                  <a:ext uri="{0D108BD9-81ED-4DB2-BD59-A6C34878D82A}">
                    <a16:rowId xmlns:a16="http://schemas.microsoft.com/office/drawing/2014/main" val="10002"/>
                  </a:ext>
                </a:extLst>
              </a:tr>
              <a:tr h="380365">
                <a:tc>
                  <a:txBody>
                    <a:bodyPr/>
                    <a:lstStyle/>
                    <a:p>
                      <a:pPr>
                        <a:buNone/>
                      </a:pPr>
                      <a:r>
                        <a:rPr lang="en-US" altLang="zh-CN" sz="1800">
                          <a:latin typeface="+mn-lt"/>
                          <a:ea typeface="+mn-ea"/>
                          <a:cs typeface="+mn-ea"/>
                          <a:sym typeface="+mn-lt"/>
                        </a:rPr>
                        <a:t>β1</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sz="1800">
                          <a:latin typeface="+mn-lt"/>
                          <a:ea typeface="+mn-ea"/>
                          <a:cs typeface="+mn-ea"/>
                          <a:sym typeface="+mn-lt"/>
                        </a:rPr>
                        <a:t>0.016</a:t>
                      </a:r>
                      <a:endParaRPr lang="zh-CN" altLang="en-US">
                        <a:latin typeface="+mn-lt"/>
                        <a:ea typeface="+mn-ea"/>
                        <a:cs typeface="+mn-ea"/>
                        <a:sym typeface="+mn-lt"/>
                      </a:endParaRPr>
                    </a:p>
                  </a:txBody>
                  <a:tcPr>
                    <a:solidFill>
                      <a:schemeClr val="bg2">
                        <a:lumMod val="95000"/>
                      </a:schemeClr>
                    </a:solidFill>
                  </a:tcPr>
                </a:tc>
                <a:extLst>
                  <a:ext uri="{0D108BD9-81ED-4DB2-BD59-A6C34878D82A}">
                    <a16:rowId xmlns:a16="http://schemas.microsoft.com/office/drawing/2014/main" val="10003"/>
                  </a:ext>
                </a:extLst>
              </a:tr>
              <a:tr h="381000">
                <a:tc>
                  <a:txBody>
                    <a:bodyPr/>
                    <a:lstStyle/>
                    <a:p>
                      <a:pPr>
                        <a:buNone/>
                      </a:pPr>
                      <a:r>
                        <a:rPr lang="en-US" altLang="zh-CN" sz="1800">
                          <a:latin typeface="+mn-lt"/>
                          <a:ea typeface="+mn-ea"/>
                          <a:cs typeface="+mn-ea"/>
                          <a:sym typeface="+mn-lt"/>
                        </a:rPr>
                        <a:t>β1</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a:latin typeface="+mn-lt"/>
                          <a:ea typeface="+mn-ea"/>
                          <a:cs typeface="+mn-ea"/>
                          <a:sym typeface="+mn-lt"/>
                        </a:rPr>
                        <a:t>0.3</a:t>
                      </a:r>
                    </a:p>
                  </a:txBody>
                  <a:tcPr>
                    <a:solidFill>
                      <a:schemeClr val="bg2">
                        <a:lumMod val="95000"/>
                      </a:schemeClr>
                    </a:solidFill>
                  </a:tcPr>
                </a:tc>
                <a:extLst>
                  <a:ext uri="{0D108BD9-81ED-4DB2-BD59-A6C34878D82A}">
                    <a16:rowId xmlns:a16="http://schemas.microsoft.com/office/drawing/2014/main" val="10004"/>
                  </a:ext>
                </a:extLst>
              </a:tr>
              <a:tr h="381000">
                <a:tc>
                  <a:txBody>
                    <a:bodyPr/>
                    <a:lstStyle/>
                    <a:p>
                      <a:pPr>
                        <a:buNone/>
                      </a:pPr>
                      <a:r>
                        <a:rPr lang="en-US" altLang="zh-CN" sz="1800">
                          <a:latin typeface="+mn-lt"/>
                          <a:ea typeface="+mn-ea"/>
                          <a:cs typeface="+mn-ea"/>
                          <a:sym typeface="+mn-lt"/>
                        </a:rPr>
                        <a:t>β1</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a:latin typeface="+mn-lt"/>
                          <a:ea typeface="+mn-ea"/>
                          <a:cs typeface="+mn-ea"/>
                          <a:sym typeface="+mn-lt"/>
                        </a:rPr>
                        <a:t>0.3</a:t>
                      </a:r>
                    </a:p>
                  </a:txBody>
                  <a:tcPr>
                    <a:solidFill>
                      <a:schemeClr val="bg2">
                        <a:lumMod val="95000"/>
                      </a:schemeClr>
                    </a:solidFill>
                  </a:tcPr>
                </a:tc>
                <a:extLst>
                  <a:ext uri="{0D108BD9-81ED-4DB2-BD59-A6C34878D82A}">
                    <a16:rowId xmlns:a16="http://schemas.microsoft.com/office/drawing/2014/main" val="10005"/>
                  </a:ext>
                </a:extLst>
              </a:tr>
              <a:tr h="467360">
                <a:tc>
                  <a:txBody>
                    <a:bodyPr/>
                    <a:lstStyle/>
                    <a:p>
                      <a:pPr>
                        <a:buNone/>
                      </a:pPr>
                      <a:r>
                        <a:rPr lang="en-US" altLang="zh-CN" sz="1800">
                          <a:latin typeface="+mn-lt"/>
                          <a:ea typeface="+mn-ea"/>
                          <a:cs typeface="+mn-ea"/>
                          <a:sym typeface="+mn-lt"/>
                        </a:rPr>
                        <a:t>Recover Rate</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sz="1800" dirty="0">
                          <a:latin typeface="+mn-lt"/>
                          <a:ea typeface="+mn-ea"/>
                          <a:cs typeface="+mn-ea"/>
                          <a:sym typeface="+mn-lt"/>
                        </a:rPr>
                        <a:t>0.289 (similar to 0.3 as stated in[Jiang2020])</a:t>
                      </a:r>
                      <a:endParaRPr lang="zh-CN" altLang="en-US" dirty="0">
                        <a:latin typeface="+mn-lt"/>
                        <a:ea typeface="+mn-ea"/>
                        <a:cs typeface="+mn-ea"/>
                        <a:sym typeface="+mn-lt"/>
                      </a:endParaRPr>
                    </a:p>
                  </a:txBody>
                  <a:tcPr>
                    <a:solidFill>
                      <a:schemeClr val="bg2">
                        <a:lumMod val="95000"/>
                      </a:schemeClr>
                    </a:solidFill>
                  </a:tcPr>
                </a:tc>
                <a:extLst>
                  <a:ext uri="{0D108BD9-81ED-4DB2-BD59-A6C34878D82A}">
                    <a16:rowId xmlns:a16="http://schemas.microsoft.com/office/drawing/2014/main" val="10006"/>
                  </a:ext>
                </a:extLst>
              </a:tr>
              <a:tr h="467360">
                <a:tc>
                  <a:txBody>
                    <a:bodyPr/>
                    <a:lstStyle/>
                    <a:p>
                      <a:pPr>
                        <a:buNone/>
                      </a:pPr>
                      <a:r>
                        <a:rPr lang="en-US" altLang="zh-CN">
                          <a:latin typeface="+mn-lt"/>
                          <a:ea typeface="+mn-ea"/>
                          <a:cs typeface="+mn-ea"/>
                          <a:sym typeface="+mn-lt"/>
                        </a:rPr>
                        <a:t>Contact1</a:t>
                      </a:r>
                    </a:p>
                  </a:txBody>
                  <a:tcPr>
                    <a:solidFill>
                      <a:schemeClr val="bg2">
                        <a:lumMod val="95000"/>
                      </a:schemeClr>
                    </a:solidFill>
                  </a:tcPr>
                </a:tc>
                <a:tc>
                  <a:txBody>
                    <a:bodyPr/>
                    <a:lstStyle/>
                    <a:p>
                      <a:pPr>
                        <a:buNone/>
                      </a:pPr>
                      <a:r>
                        <a:rPr lang="en-US" altLang="zh-CN">
                          <a:latin typeface="+mn-lt"/>
                          <a:ea typeface="+mn-ea"/>
                          <a:cs typeface="+mn-ea"/>
                          <a:sym typeface="+mn-lt"/>
                        </a:rPr>
                        <a:t>20.23</a:t>
                      </a:r>
                    </a:p>
                  </a:txBody>
                  <a:tcPr>
                    <a:solidFill>
                      <a:schemeClr val="bg2">
                        <a:lumMod val="95000"/>
                      </a:schemeClr>
                    </a:solidFill>
                  </a:tcPr>
                </a:tc>
                <a:extLst>
                  <a:ext uri="{0D108BD9-81ED-4DB2-BD59-A6C34878D82A}">
                    <a16:rowId xmlns:a16="http://schemas.microsoft.com/office/drawing/2014/main" val="10007"/>
                  </a:ext>
                </a:extLst>
              </a:tr>
              <a:tr h="467360">
                <a:tc>
                  <a:txBody>
                    <a:bodyPr/>
                    <a:lstStyle/>
                    <a:p>
                      <a:pPr>
                        <a:buNone/>
                      </a:pPr>
                      <a:r>
                        <a:rPr lang="en-US" altLang="zh-CN" sz="1800">
                          <a:latin typeface="+mn-lt"/>
                          <a:ea typeface="+mn-ea"/>
                          <a:cs typeface="+mn-ea"/>
                          <a:sym typeface="+mn-lt"/>
                        </a:rPr>
                        <a:t>Contact2</a:t>
                      </a:r>
                      <a:endParaRPr lang="zh-CN" altLang="en-US">
                        <a:latin typeface="+mn-lt"/>
                        <a:ea typeface="+mn-ea"/>
                        <a:cs typeface="+mn-ea"/>
                        <a:sym typeface="+mn-lt"/>
                      </a:endParaRPr>
                    </a:p>
                  </a:txBody>
                  <a:tcPr>
                    <a:solidFill>
                      <a:schemeClr val="bg2">
                        <a:lumMod val="95000"/>
                      </a:schemeClr>
                    </a:solidFill>
                  </a:tcPr>
                </a:tc>
                <a:tc>
                  <a:txBody>
                    <a:bodyPr/>
                    <a:lstStyle/>
                    <a:p>
                      <a:pPr>
                        <a:buNone/>
                      </a:pPr>
                      <a:r>
                        <a:rPr lang="en-US" altLang="zh-CN" dirty="0">
                          <a:solidFill>
                            <a:srgbClr val="FF0000"/>
                          </a:solidFill>
                          <a:latin typeface="+mn-lt"/>
                          <a:ea typeface="+mn-ea"/>
                          <a:cs typeface="+mn-ea"/>
                          <a:sym typeface="+mn-lt"/>
                        </a:rPr>
                        <a:t>10.23</a:t>
                      </a:r>
                    </a:p>
                  </a:txBody>
                  <a:tcPr>
                    <a:solidFill>
                      <a:schemeClr val="bg2">
                        <a:lumMod val="95000"/>
                      </a:schemeClr>
                    </a:solidFill>
                  </a:tcPr>
                </a:tc>
                <a:extLst>
                  <a:ext uri="{0D108BD9-81ED-4DB2-BD59-A6C34878D82A}">
                    <a16:rowId xmlns:a16="http://schemas.microsoft.com/office/drawing/2014/main" val="10008"/>
                  </a:ext>
                </a:extLst>
              </a:tr>
            </a:tbl>
          </a:graphicData>
        </a:graphic>
      </p:graphicFrame>
      <p:sp>
        <p:nvSpPr>
          <p:cNvPr id="2" name="Date Placeholder 1">
            <a:extLst>
              <a:ext uri="{FF2B5EF4-FFF2-40B4-BE49-F238E27FC236}">
                <a16:creationId xmlns:a16="http://schemas.microsoft.com/office/drawing/2014/main" id="{DA77506C-7705-4DD2-9F38-1F9209AF9B7E}"/>
              </a:ext>
            </a:extLst>
          </p:cNvPr>
          <p:cNvSpPr>
            <a:spLocks noGrp="1"/>
          </p:cNvSpPr>
          <p:nvPr>
            <p:ph type="dt" sz="half" idx="10"/>
          </p:nvPr>
        </p:nvSpPr>
        <p:spPr/>
        <p:txBody>
          <a:bodyPr/>
          <a:lstStyle/>
          <a:p>
            <a:fld id="{2EB3EF7D-C0A7-4C6C-962C-6BF54AB403DD}"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66FF78B6-B3DD-487F-A327-097DE3341936}"/>
              </a:ext>
            </a:extLst>
          </p:cNvPr>
          <p:cNvSpPr>
            <a:spLocks noGrp="1"/>
          </p:cNvSpPr>
          <p:nvPr>
            <p:ph type="sldNum" sz="quarter" idx="12"/>
          </p:nvPr>
        </p:nvSpPr>
        <p:spPr/>
        <p:txBody>
          <a:bodyPr/>
          <a:lstStyle/>
          <a:p>
            <a:fld id="{49AE70B2-8BF9-45C0-BB95-33D1B9D3A854}" type="slidenum">
              <a:rPr lang="zh-CN" altLang="en-US" smtClean="0">
                <a:cs typeface="+mn-ea"/>
                <a:sym typeface="+mn-lt"/>
              </a:rPr>
              <a:t>22</a:t>
            </a:fld>
            <a:endParaRPr lang="zh-CN" altLang="en-US">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0736" y="1510677"/>
            <a:ext cx="11922285" cy="5037092"/>
            <a:chOff x="711250" y="2686405"/>
            <a:chExt cx="10824628" cy="3596126"/>
          </a:xfrm>
        </p:grpSpPr>
        <p:sp>
          <p:nvSpPr>
            <p:cNvPr id="253" name="íŝḷïḍè"/>
            <p:cNvSpPr/>
            <p:nvPr/>
          </p:nvSpPr>
          <p:spPr>
            <a:xfrm>
              <a:off x="711250" y="2847396"/>
              <a:ext cx="3044533" cy="3098502"/>
            </a:xfrm>
            <a:custGeom>
              <a:avLst/>
              <a:gdLst>
                <a:gd name="T0" fmla="*/ 1304 w 5388"/>
                <a:gd name="T1" fmla="*/ 1802 h 4866"/>
                <a:gd name="T2" fmla="*/ 1304 w 5388"/>
                <a:gd name="T3" fmla="*/ 1423 h 4866"/>
                <a:gd name="T4" fmla="*/ 1304 w 5388"/>
                <a:gd name="T5" fmla="*/ 1351 h 4866"/>
                <a:gd name="T6" fmla="*/ 2608 w 5388"/>
                <a:gd name="T7" fmla="*/ 996 h 4866"/>
                <a:gd name="T8" fmla="*/ 749 w 5388"/>
                <a:gd name="T9" fmla="*/ 967 h 4866"/>
                <a:gd name="T10" fmla="*/ 879 w 5388"/>
                <a:gd name="T11" fmla="*/ 1079 h 4866"/>
                <a:gd name="T12" fmla="*/ 1115 w 5388"/>
                <a:gd name="T13" fmla="*/ 1006 h 4866"/>
                <a:gd name="T14" fmla="*/ 1304 w 5388"/>
                <a:gd name="T15" fmla="*/ 1899 h 4866"/>
                <a:gd name="T16" fmla="*/ 1304 w 5388"/>
                <a:gd name="T17" fmla="*/ 2278 h 4866"/>
                <a:gd name="T18" fmla="*/ 1304 w 5388"/>
                <a:gd name="T19" fmla="*/ 1899 h 4866"/>
                <a:gd name="T20" fmla="*/ 0 w 5388"/>
                <a:gd name="T21" fmla="*/ 2402 h 4866"/>
                <a:gd name="T22" fmla="*/ 2608 w 5388"/>
                <a:gd name="T23" fmla="*/ 2022 h 4866"/>
                <a:gd name="T24" fmla="*/ 0 w 5388"/>
                <a:gd name="T25" fmla="*/ 2493 h 4866"/>
                <a:gd name="T26" fmla="*/ 2608 w 5388"/>
                <a:gd name="T27" fmla="*/ 2872 h 4866"/>
                <a:gd name="T28" fmla="*/ 1304 w 5388"/>
                <a:gd name="T29" fmla="*/ 3314 h 4866"/>
                <a:gd name="T30" fmla="*/ 1304 w 5388"/>
                <a:gd name="T31" fmla="*/ 3693 h 4866"/>
                <a:gd name="T32" fmla="*/ 1304 w 5388"/>
                <a:gd name="T33" fmla="*/ 3314 h 4866"/>
                <a:gd name="T34" fmla="*/ 0 w 5388"/>
                <a:gd name="T35" fmla="*/ 3801 h 4866"/>
                <a:gd name="T36" fmla="*/ 2608 w 5388"/>
                <a:gd name="T37" fmla="*/ 3422 h 4866"/>
                <a:gd name="T38" fmla="*/ 2798 w 5388"/>
                <a:gd name="T39" fmla="*/ 1093 h 4866"/>
                <a:gd name="T40" fmla="*/ 4824 w 5388"/>
                <a:gd name="T41" fmla="*/ 806 h 4866"/>
                <a:gd name="T42" fmla="*/ 2216 w 5388"/>
                <a:gd name="T43" fmla="*/ 427 h 4866"/>
                <a:gd name="T44" fmla="*/ 2788 w 5388"/>
                <a:gd name="T45" fmla="*/ 1093 h 4866"/>
                <a:gd name="T46" fmla="*/ 4824 w 5388"/>
                <a:gd name="T47" fmla="*/ 355 h 4866"/>
                <a:gd name="T48" fmla="*/ 2890 w 5388"/>
                <a:gd name="T49" fmla="*/ 376 h 4866"/>
                <a:gd name="T50" fmla="*/ 4032 w 5388"/>
                <a:gd name="T51" fmla="*/ 378 h 4866"/>
                <a:gd name="T52" fmla="*/ 3733 w 5388"/>
                <a:gd name="T53" fmla="*/ 257 h 4866"/>
                <a:gd name="T54" fmla="*/ 2937 w 5388"/>
                <a:gd name="T55" fmla="*/ 292 h 4866"/>
                <a:gd name="T56" fmla="*/ 4824 w 5388"/>
                <a:gd name="T57" fmla="*/ 1283 h 4866"/>
                <a:gd name="T58" fmla="*/ 2798 w 5388"/>
                <a:gd name="T59" fmla="*/ 1199 h 4866"/>
                <a:gd name="T60" fmla="*/ 2798 w 5388"/>
                <a:gd name="T61" fmla="*/ 1569 h 4866"/>
                <a:gd name="T62" fmla="*/ 2798 w 5388"/>
                <a:gd name="T63" fmla="*/ 2048 h 4866"/>
                <a:gd name="T64" fmla="*/ 4824 w 5388"/>
                <a:gd name="T65" fmla="*/ 1761 h 4866"/>
                <a:gd name="T66" fmla="*/ 2798 w 5388"/>
                <a:gd name="T67" fmla="*/ 1678 h 4866"/>
                <a:gd name="T68" fmla="*/ 2798 w 5388"/>
                <a:gd name="T69" fmla="*/ 2048 h 4866"/>
                <a:gd name="T70" fmla="*/ 4282 w 5388"/>
                <a:gd name="T71" fmla="*/ 2141 h 4866"/>
                <a:gd name="T72" fmla="*/ 3309 w 5388"/>
                <a:gd name="T73" fmla="*/ 2203 h 4866"/>
                <a:gd name="T74" fmla="*/ 4084 w 5388"/>
                <a:gd name="T75" fmla="*/ 3061 h 4866"/>
                <a:gd name="T76" fmla="*/ 4084 w 5388"/>
                <a:gd name="T77" fmla="*/ 3441 h 4866"/>
                <a:gd name="T78" fmla="*/ 4084 w 5388"/>
                <a:gd name="T79" fmla="*/ 3061 h 4866"/>
                <a:gd name="T80" fmla="*/ 4084 w 5388"/>
                <a:gd name="T81" fmla="*/ 2990 h 4866"/>
                <a:gd name="T82" fmla="*/ 4273 w 5388"/>
                <a:gd name="T83" fmla="*/ 2623 h 4866"/>
                <a:gd name="T84" fmla="*/ 4600 w 5388"/>
                <a:gd name="T85" fmla="*/ 2732 h 4866"/>
                <a:gd name="T86" fmla="*/ 4499 w 5388"/>
                <a:gd name="T87" fmla="*/ 2569 h 4866"/>
                <a:gd name="T88" fmla="*/ 4287 w 5388"/>
                <a:gd name="T89" fmla="*/ 2555 h 4866"/>
                <a:gd name="T90" fmla="*/ 2780 w 5388"/>
                <a:gd name="T91" fmla="*/ 3182 h 4866"/>
                <a:gd name="T92" fmla="*/ 5388 w 5388"/>
                <a:gd name="T93" fmla="*/ 3561 h 4866"/>
                <a:gd name="T94" fmla="*/ 4084 w 5388"/>
                <a:gd name="T95" fmla="*/ 4016 h 4866"/>
                <a:gd name="T96" fmla="*/ 4084 w 5388"/>
                <a:gd name="T97" fmla="*/ 4395 h 4866"/>
                <a:gd name="T98" fmla="*/ 4084 w 5388"/>
                <a:gd name="T99" fmla="*/ 4016 h 4866"/>
                <a:gd name="T100" fmla="*/ 2780 w 5388"/>
                <a:gd name="T101" fmla="*/ 4511 h 4866"/>
                <a:gd name="T102" fmla="*/ 5388 w 5388"/>
                <a:gd name="T103" fmla="*/ 4131 h 4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88" h="4866">
                  <a:moveTo>
                    <a:pt x="2608" y="1067"/>
                  </a:moveTo>
                  <a:lnTo>
                    <a:pt x="2608" y="1447"/>
                  </a:lnTo>
                  <a:cubicBezTo>
                    <a:pt x="2608" y="1643"/>
                    <a:pt x="2024" y="1802"/>
                    <a:pt x="1304" y="1802"/>
                  </a:cubicBezTo>
                  <a:cubicBezTo>
                    <a:pt x="584" y="1802"/>
                    <a:pt x="0" y="1643"/>
                    <a:pt x="0" y="1447"/>
                  </a:cubicBezTo>
                  <a:lnTo>
                    <a:pt x="0" y="1067"/>
                  </a:lnTo>
                  <a:cubicBezTo>
                    <a:pt x="0" y="1264"/>
                    <a:pt x="584" y="1423"/>
                    <a:pt x="1304" y="1423"/>
                  </a:cubicBezTo>
                  <a:cubicBezTo>
                    <a:pt x="2024" y="1423"/>
                    <a:pt x="2608" y="1264"/>
                    <a:pt x="2608" y="1067"/>
                  </a:cubicBezTo>
                  <a:close/>
                  <a:moveTo>
                    <a:pt x="2608" y="996"/>
                  </a:moveTo>
                  <a:cubicBezTo>
                    <a:pt x="2608" y="1192"/>
                    <a:pt x="2024" y="1351"/>
                    <a:pt x="1304" y="1351"/>
                  </a:cubicBezTo>
                  <a:cubicBezTo>
                    <a:pt x="584" y="1351"/>
                    <a:pt x="0" y="1192"/>
                    <a:pt x="0" y="996"/>
                  </a:cubicBezTo>
                  <a:cubicBezTo>
                    <a:pt x="0" y="799"/>
                    <a:pt x="584" y="640"/>
                    <a:pt x="1304" y="640"/>
                  </a:cubicBezTo>
                  <a:cubicBezTo>
                    <a:pt x="2024" y="640"/>
                    <a:pt x="2608" y="799"/>
                    <a:pt x="2608" y="996"/>
                  </a:cubicBezTo>
                  <a:close/>
                  <a:moveTo>
                    <a:pt x="1933" y="975"/>
                  </a:moveTo>
                  <a:lnTo>
                    <a:pt x="788" y="897"/>
                  </a:lnTo>
                  <a:lnTo>
                    <a:pt x="749" y="967"/>
                  </a:lnTo>
                  <a:lnTo>
                    <a:pt x="791" y="973"/>
                  </a:lnTo>
                  <a:cubicBezTo>
                    <a:pt x="850" y="981"/>
                    <a:pt x="924" y="999"/>
                    <a:pt x="889" y="1060"/>
                  </a:cubicBezTo>
                  <a:lnTo>
                    <a:pt x="879" y="1079"/>
                  </a:lnTo>
                  <a:lnTo>
                    <a:pt x="1090" y="1094"/>
                  </a:lnTo>
                  <a:lnTo>
                    <a:pt x="1101" y="1075"/>
                  </a:lnTo>
                  <a:cubicBezTo>
                    <a:pt x="1116" y="1048"/>
                    <a:pt x="1120" y="1026"/>
                    <a:pt x="1115" y="1006"/>
                  </a:cubicBezTo>
                  <a:lnTo>
                    <a:pt x="1887" y="1059"/>
                  </a:lnTo>
                  <a:lnTo>
                    <a:pt x="1933" y="975"/>
                  </a:lnTo>
                  <a:close/>
                  <a:moveTo>
                    <a:pt x="1304" y="1899"/>
                  </a:moveTo>
                  <a:cubicBezTo>
                    <a:pt x="584" y="1899"/>
                    <a:pt x="0" y="1740"/>
                    <a:pt x="0" y="1543"/>
                  </a:cubicBezTo>
                  <a:lnTo>
                    <a:pt x="0" y="1923"/>
                  </a:lnTo>
                  <a:cubicBezTo>
                    <a:pt x="0" y="2119"/>
                    <a:pt x="584" y="2278"/>
                    <a:pt x="1304" y="2278"/>
                  </a:cubicBezTo>
                  <a:cubicBezTo>
                    <a:pt x="2024" y="2278"/>
                    <a:pt x="2608" y="2119"/>
                    <a:pt x="2608" y="1923"/>
                  </a:cubicBezTo>
                  <a:lnTo>
                    <a:pt x="2608" y="1543"/>
                  </a:lnTo>
                  <a:cubicBezTo>
                    <a:pt x="2608" y="1740"/>
                    <a:pt x="2024" y="1899"/>
                    <a:pt x="1304" y="1899"/>
                  </a:cubicBezTo>
                  <a:close/>
                  <a:moveTo>
                    <a:pt x="1304" y="2378"/>
                  </a:moveTo>
                  <a:cubicBezTo>
                    <a:pt x="584" y="2378"/>
                    <a:pt x="0" y="2219"/>
                    <a:pt x="0" y="2022"/>
                  </a:cubicBezTo>
                  <a:lnTo>
                    <a:pt x="0" y="2402"/>
                  </a:lnTo>
                  <a:cubicBezTo>
                    <a:pt x="0" y="2598"/>
                    <a:pt x="584" y="2757"/>
                    <a:pt x="1304" y="2757"/>
                  </a:cubicBezTo>
                  <a:cubicBezTo>
                    <a:pt x="2024" y="2757"/>
                    <a:pt x="2608" y="2598"/>
                    <a:pt x="2608" y="2402"/>
                  </a:cubicBezTo>
                  <a:lnTo>
                    <a:pt x="2608" y="2022"/>
                  </a:lnTo>
                  <a:cubicBezTo>
                    <a:pt x="2608" y="2219"/>
                    <a:pt x="2024" y="2378"/>
                    <a:pt x="1304" y="2378"/>
                  </a:cubicBezTo>
                  <a:close/>
                  <a:moveTo>
                    <a:pt x="1304" y="2849"/>
                  </a:moveTo>
                  <a:cubicBezTo>
                    <a:pt x="584" y="2849"/>
                    <a:pt x="0" y="2689"/>
                    <a:pt x="0" y="2493"/>
                  </a:cubicBezTo>
                  <a:lnTo>
                    <a:pt x="0" y="2872"/>
                  </a:lnTo>
                  <a:cubicBezTo>
                    <a:pt x="0" y="3069"/>
                    <a:pt x="584" y="3228"/>
                    <a:pt x="1304" y="3228"/>
                  </a:cubicBezTo>
                  <a:cubicBezTo>
                    <a:pt x="2024" y="3228"/>
                    <a:pt x="2608" y="3069"/>
                    <a:pt x="2608" y="2872"/>
                  </a:cubicBezTo>
                  <a:lnTo>
                    <a:pt x="2608" y="2493"/>
                  </a:lnTo>
                  <a:cubicBezTo>
                    <a:pt x="2608" y="2690"/>
                    <a:pt x="2024" y="2849"/>
                    <a:pt x="1304" y="2849"/>
                  </a:cubicBezTo>
                  <a:close/>
                  <a:moveTo>
                    <a:pt x="1304" y="3314"/>
                  </a:moveTo>
                  <a:cubicBezTo>
                    <a:pt x="584" y="3314"/>
                    <a:pt x="0" y="3154"/>
                    <a:pt x="0" y="2958"/>
                  </a:cubicBezTo>
                  <a:lnTo>
                    <a:pt x="0" y="3337"/>
                  </a:lnTo>
                  <a:cubicBezTo>
                    <a:pt x="0" y="3533"/>
                    <a:pt x="584" y="3693"/>
                    <a:pt x="1304" y="3693"/>
                  </a:cubicBezTo>
                  <a:cubicBezTo>
                    <a:pt x="2024" y="3693"/>
                    <a:pt x="2608" y="3533"/>
                    <a:pt x="2608" y="3337"/>
                  </a:cubicBezTo>
                  <a:lnTo>
                    <a:pt x="2608" y="2958"/>
                  </a:lnTo>
                  <a:cubicBezTo>
                    <a:pt x="2608" y="3154"/>
                    <a:pt x="2024" y="3314"/>
                    <a:pt x="1304" y="3314"/>
                  </a:cubicBezTo>
                  <a:close/>
                  <a:moveTo>
                    <a:pt x="1304" y="3778"/>
                  </a:moveTo>
                  <a:cubicBezTo>
                    <a:pt x="584" y="3778"/>
                    <a:pt x="0" y="3618"/>
                    <a:pt x="0" y="3422"/>
                  </a:cubicBezTo>
                  <a:lnTo>
                    <a:pt x="0" y="3801"/>
                  </a:lnTo>
                  <a:cubicBezTo>
                    <a:pt x="0" y="3998"/>
                    <a:pt x="584" y="4157"/>
                    <a:pt x="1304" y="4157"/>
                  </a:cubicBezTo>
                  <a:cubicBezTo>
                    <a:pt x="2024" y="4157"/>
                    <a:pt x="2608" y="3998"/>
                    <a:pt x="2608" y="3801"/>
                  </a:cubicBezTo>
                  <a:lnTo>
                    <a:pt x="2608" y="3422"/>
                  </a:lnTo>
                  <a:cubicBezTo>
                    <a:pt x="2608" y="3618"/>
                    <a:pt x="2024" y="3778"/>
                    <a:pt x="1304" y="3778"/>
                  </a:cubicBezTo>
                  <a:close/>
                  <a:moveTo>
                    <a:pt x="2788" y="1093"/>
                  </a:moveTo>
                  <a:lnTo>
                    <a:pt x="2798" y="1093"/>
                  </a:lnTo>
                  <a:lnTo>
                    <a:pt x="2798" y="1102"/>
                  </a:lnTo>
                  <a:cubicBezTo>
                    <a:pt x="3004" y="1140"/>
                    <a:pt x="3253" y="1162"/>
                    <a:pt x="3520" y="1162"/>
                  </a:cubicBezTo>
                  <a:cubicBezTo>
                    <a:pt x="4240" y="1162"/>
                    <a:pt x="4823" y="1003"/>
                    <a:pt x="4824" y="806"/>
                  </a:cubicBezTo>
                  <a:lnTo>
                    <a:pt x="4824" y="427"/>
                  </a:lnTo>
                  <a:cubicBezTo>
                    <a:pt x="4824" y="624"/>
                    <a:pt x="4240" y="783"/>
                    <a:pt x="3520" y="783"/>
                  </a:cubicBezTo>
                  <a:cubicBezTo>
                    <a:pt x="2800" y="783"/>
                    <a:pt x="2216" y="624"/>
                    <a:pt x="2216" y="427"/>
                  </a:cubicBezTo>
                  <a:lnTo>
                    <a:pt x="2216" y="570"/>
                  </a:lnTo>
                  <a:cubicBezTo>
                    <a:pt x="2529" y="645"/>
                    <a:pt x="2798" y="780"/>
                    <a:pt x="2798" y="1021"/>
                  </a:cubicBezTo>
                  <a:cubicBezTo>
                    <a:pt x="2798" y="1046"/>
                    <a:pt x="2794" y="1070"/>
                    <a:pt x="2788" y="1093"/>
                  </a:cubicBezTo>
                  <a:close/>
                  <a:moveTo>
                    <a:pt x="2216" y="355"/>
                  </a:moveTo>
                  <a:cubicBezTo>
                    <a:pt x="2216" y="159"/>
                    <a:pt x="2800" y="0"/>
                    <a:pt x="3520" y="0"/>
                  </a:cubicBezTo>
                  <a:cubicBezTo>
                    <a:pt x="4240" y="0"/>
                    <a:pt x="4824" y="159"/>
                    <a:pt x="4824" y="355"/>
                  </a:cubicBezTo>
                  <a:cubicBezTo>
                    <a:pt x="4824" y="552"/>
                    <a:pt x="4240" y="711"/>
                    <a:pt x="3520" y="711"/>
                  </a:cubicBezTo>
                  <a:cubicBezTo>
                    <a:pt x="2800" y="711"/>
                    <a:pt x="2216" y="552"/>
                    <a:pt x="2216" y="355"/>
                  </a:cubicBezTo>
                  <a:close/>
                  <a:moveTo>
                    <a:pt x="2890" y="376"/>
                  </a:moveTo>
                  <a:lnTo>
                    <a:pt x="4036" y="454"/>
                  </a:lnTo>
                  <a:lnTo>
                    <a:pt x="4075" y="384"/>
                  </a:lnTo>
                  <a:lnTo>
                    <a:pt x="4032" y="378"/>
                  </a:lnTo>
                  <a:cubicBezTo>
                    <a:pt x="3974" y="370"/>
                    <a:pt x="3900" y="352"/>
                    <a:pt x="3934" y="291"/>
                  </a:cubicBezTo>
                  <a:lnTo>
                    <a:pt x="3945" y="271"/>
                  </a:lnTo>
                  <a:lnTo>
                    <a:pt x="3733" y="257"/>
                  </a:lnTo>
                  <a:lnTo>
                    <a:pt x="3723" y="276"/>
                  </a:lnTo>
                  <a:cubicBezTo>
                    <a:pt x="3708" y="303"/>
                    <a:pt x="3703" y="325"/>
                    <a:pt x="3709" y="345"/>
                  </a:cubicBezTo>
                  <a:lnTo>
                    <a:pt x="2937" y="292"/>
                  </a:lnTo>
                  <a:lnTo>
                    <a:pt x="2890" y="376"/>
                  </a:lnTo>
                  <a:close/>
                  <a:moveTo>
                    <a:pt x="3520" y="1638"/>
                  </a:moveTo>
                  <a:cubicBezTo>
                    <a:pt x="4240" y="1638"/>
                    <a:pt x="4823" y="1479"/>
                    <a:pt x="4824" y="1283"/>
                  </a:cubicBezTo>
                  <a:lnTo>
                    <a:pt x="4824" y="903"/>
                  </a:lnTo>
                  <a:cubicBezTo>
                    <a:pt x="4824" y="1100"/>
                    <a:pt x="4240" y="1259"/>
                    <a:pt x="3520" y="1259"/>
                  </a:cubicBezTo>
                  <a:cubicBezTo>
                    <a:pt x="3253" y="1259"/>
                    <a:pt x="3004" y="1237"/>
                    <a:pt x="2798" y="1199"/>
                  </a:cubicBezTo>
                  <a:lnTo>
                    <a:pt x="2798" y="1472"/>
                  </a:lnTo>
                  <a:cubicBezTo>
                    <a:pt x="2797" y="1506"/>
                    <a:pt x="2792" y="1538"/>
                    <a:pt x="2781" y="1569"/>
                  </a:cubicBezTo>
                  <a:lnTo>
                    <a:pt x="2798" y="1569"/>
                  </a:lnTo>
                  <a:lnTo>
                    <a:pt x="2798" y="1578"/>
                  </a:lnTo>
                  <a:cubicBezTo>
                    <a:pt x="3004" y="1616"/>
                    <a:pt x="3253" y="1638"/>
                    <a:pt x="3520" y="1638"/>
                  </a:cubicBezTo>
                  <a:close/>
                  <a:moveTo>
                    <a:pt x="2798" y="2048"/>
                  </a:moveTo>
                  <a:lnTo>
                    <a:pt x="2798" y="2057"/>
                  </a:lnTo>
                  <a:cubicBezTo>
                    <a:pt x="3004" y="2095"/>
                    <a:pt x="3253" y="2117"/>
                    <a:pt x="3520" y="2117"/>
                  </a:cubicBezTo>
                  <a:cubicBezTo>
                    <a:pt x="4240" y="2117"/>
                    <a:pt x="4823" y="1958"/>
                    <a:pt x="4824" y="1761"/>
                  </a:cubicBezTo>
                  <a:lnTo>
                    <a:pt x="4824" y="1382"/>
                  </a:lnTo>
                  <a:cubicBezTo>
                    <a:pt x="4824" y="1579"/>
                    <a:pt x="4240" y="1738"/>
                    <a:pt x="3520" y="1738"/>
                  </a:cubicBezTo>
                  <a:cubicBezTo>
                    <a:pt x="3253" y="1738"/>
                    <a:pt x="3004" y="1716"/>
                    <a:pt x="2798" y="1678"/>
                  </a:cubicBezTo>
                  <a:lnTo>
                    <a:pt x="2798" y="1948"/>
                  </a:lnTo>
                  <a:cubicBezTo>
                    <a:pt x="2797" y="1984"/>
                    <a:pt x="2791" y="2017"/>
                    <a:pt x="2780" y="2048"/>
                  </a:cubicBezTo>
                  <a:lnTo>
                    <a:pt x="2798" y="2048"/>
                  </a:lnTo>
                  <a:close/>
                  <a:moveTo>
                    <a:pt x="4824" y="2196"/>
                  </a:moveTo>
                  <a:lnTo>
                    <a:pt x="4824" y="1853"/>
                  </a:lnTo>
                  <a:cubicBezTo>
                    <a:pt x="4824" y="1971"/>
                    <a:pt x="4610" y="2076"/>
                    <a:pt x="4282" y="2141"/>
                  </a:cubicBezTo>
                  <a:cubicBezTo>
                    <a:pt x="4426" y="2147"/>
                    <a:pt x="4626" y="2162"/>
                    <a:pt x="4824" y="2196"/>
                  </a:cubicBezTo>
                  <a:close/>
                  <a:moveTo>
                    <a:pt x="2798" y="2382"/>
                  </a:moveTo>
                  <a:cubicBezTo>
                    <a:pt x="2924" y="2296"/>
                    <a:pt x="3113" y="2240"/>
                    <a:pt x="3309" y="2203"/>
                  </a:cubicBezTo>
                  <a:cubicBezTo>
                    <a:pt x="3122" y="2195"/>
                    <a:pt x="2949" y="2176"/>
                    <a:pt x="2798" y="2149"/>
                  </a:cubicBezTo>
                  <a:lnTo>
                    <a:pt x="2798" y="2382"/>
                  </a:lnTo>
                  <a:close/>
                  <a:moveTo>
                    <a:pt x="4084" y="3061"/>
                  </a:moveTo>
                  <a:cubicBezTo>
                    <a:pt x="3364" y="3061"/>
                    <a:pt x="2780" y="2902"/>
                    <a:pt x="2780" y="2706"/>
                  </a:cubicBezTo>
                  <a:lnTo>
                    <a:pt x="2780" y="3085"/>
                  </a:lnTo>
                  <a:cubicBezTo>
                    <a:pt x="2780" y="3281"/>
                    <a:pt x="3364" y="3441"/>
                    <a:pt x="4084" y="3441"/>
                  </a:cubicBezTo>
                  <a:cubicBezTo>
                    <a:pt x="4804" y="3441"/>
                    <a:pt x="5388" y="3281"/>
                    <a:pt x="5388" y="3085"/>
                  </a:cubicBezTo>
                  <a:lnTo>
                    <a:pt x="5388" y="2706"/>
                  </a:lnTo>
                  <a:cubicBezTo>
                    <a:pt x="5388" y="2902"/>
                    <a:pt x="4804" y="3061"/>
                    <a:pt x="4084" y="3061"/>
                  </a:cubicBezTo>
                  <a:close/>
                  <a:moveTo>
                    <a:pt x="4084" y="2278"/>
                  </a:moveTo>
                  <a:cubicBezTo>
                    <a:pt x="4804" y="2278"/>
                    <a:pt x="5388" y="2438"/>
                    <a:pt x="5388" y="2634"/>
                  </a:cubicBezTo>
                  <a:cubicBezTo>
                    <a:pt x="5388" y="2830"/>
                    <a:pt x="4804" y="2990"/>
                    <a:pt x="4084" y="2990"/>
                  </a:cubicBezTo>
                  <a:cubicBezTo>
                    <a:pt x="3364" y="2990"/>
                    <a:pt x="2780" y="2830"/>
                    <a:pt x="2780" y="2634"/>
                  </a:cubicBezTo>
                  <a:cubicBezTo>
                    <a:pt x="2780" y="2438"/>
                    <a:pt x="3364" y="2278"/>
                    <a:pt x="4084" y="2278"/>
                  </a:cubicBezTo>
                  <a:close/>
                  <a:moveTo>
                    <a:pt x="4273" y="2623"/>
                  </a:moveTo>
                  <a:lnTo>
                    <a:pt x="3501" y="2570"/>
                  </a:lnTo>
                  <a:lnTo>
                    <a:pt x="3455" y="2654"/>
                  </a:lnTo>
                  <a:lnTo>
                    <a:pt x="4600" y="2732"/>
                  </a:lnTo>
                  <a:lnTo>
                    <a:pt x="4639" y="2662"/>
                  </a:lnTo>
                  <a:lnTo>
                    <a:pt x="4597" y="2656"/>
                  </a:lnTo>
                  <a:cubicBezTo>
                    <a:pt x="4538" y="2648"/>
                    <a:pt x="4465" y="2630"/>
                    <a:pt x="4499" y="2569"/>
                  </a:cubicBezTo>
                  <a:lnTo>
                    <a:pt x="4509" y="2550"/>
                  </a:lnTo>
                  <a:lnTo>
                    <a:pt x="4298" y="2536"/>
                  </a:lnTo>
                  <a:lnTo>
                    <a:pt x="4287" y="2555"/>
                  </a:lnTo>
                  <a:cubicBezTo>
                    <a:pt x="4272" y="2581"/>
                    <a:pt x="4268" y="2604"/>
                    <a:pt x="4273" y="2623"/>
                  </a:cubicBezTo>
                  <a:close/>
                  <a:moveTo>
                    <a:pt x="4084" y="3537"/>
                  </a:moveTo>
                  <a:cubicBezTo>
                    <a:pt x="3364" y="3537"/>
                    <a:pt x="2780" y="3378"/>
                    <a:pt x="2780" y="3182"/>
                  </a:cubicBezTo>
                  <a:lnTo>
                    <a:pt x="2780" y="3561"/>
                  </a:lnTo>
                  <a:cubicBezTo>
                    <a:pt x="2780" y="3758"/>
                    <a:pt x="3364" y="3917"/>
                    <a:pt x="4084" y="3917"/>
                  </a:cubicBezTo>
                  <a:cubicBezTo>
                    <a:pt x="4804" y="3917"/>
                    <a:pt x="5388" y="3758"/>
                    <a:pt x="5388" y="3561"/>
                  </a:cubicBezTo>
                  <a:lnTo>
                    <a:pt x="5388" y="3182"/>
                  </a:lnTo>
                  <a:cubicBezTo>
                    <a:pt x="5388" y="3378"/>
                    <a:pt x="4804" y="3537"/>
                    <a:pt x="4084" y="3537"/>
                  </a:cubicBezTo>
                  <a:close/>
                  <a:moveTo>
                    <a:pt x="4084" y="4016"/>
                  </a:moveTo>
                  <a:cubicBezTo>
                    <a:pt x="3364" y="4016"/>
                    <a:pt x="2780" y="3857"/>
                    <a:pt x="2780" y="3661"/>
                  </a:cubicBezTo>
                  <a:lnTo>
                    <a:pt x="2780" y="4040"/>
                  </a:lnTo>
                  <a:cubicBezTo>
                    <a:pt x="2780" y="4236"/>
                    <a:pt x="3364" y="4395"/>
                    <a:pt x="4084" y="4395"/>
                  </a:cubicBezTo>
                  <a:cubicBezTo>
                    <a:pt x="4804" y="4395"/>
                    <a:pt x="5388" y="4236"/>
                    <a:pt x="5388" y="4040"/>
                  </a:cubicBezTo>
                  <a:lnTo>
                    <a:pt x="5388" y="3661"/>
                  </a:lnTo>
                  <a:cubicBezTo>
                    <a:pt x="5388" y="3857"/>
                    <a:pt x="4804" y="4016"/>
                    <a:pt x="4084" y="4016"/>
                  </a:cubicBezTo>
                  <a:close/>
                  <a:moveTo>
                    <a:pt x="4084" y="4487"/>
                  </a:moveTo>
                  <a:cubicBezTo>
                    <a:pt x="3364" y="4487"/>
                    <a:pt x="2780" y="4328"/>
                    <a:pt x="2780" y="4131"/>
                  </a:cubicBezTo>
                  <a:lnTo>
                    <a:pt x="2780" y="4511"/>
                  </a:lnTo>
                  <a:cubicBezTo>
                    <a:pt x="2780" y="4707"/>
                    <a:pt x="3364" y="4866"/>
                    <a:pt x="4084" y="4866"/>
                  </a:cubicBezTo>
                  <a:cubicBezTo>
                    <a:pt x="4804" y="4866"/>
                    <a:pt x="5388" y="4707"/>
                    <a:pt x="5388" y="4511"/>
                  </a:cubicBezTo>
                  <a:lnTo>
                    <a:pt x="5388" y="4131"/>
                  </a:lnTo>
                  <a:cubicBezTo>
                    <a:pt x="5388" y="4328"/>
                    <a:pt x="4804" y="4487"/>
                    <a:pt x="4084" y="4487"/>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cs typeface="+mn-ea"/>
                <a:sym typeface="+mn-lt"/>
              </a:endParaRPr>
            </a:p>
          </p:txBody>
        </p:sp>
        <p:sp>
          <p:nvSpPr>
            <p:cNvPr id="99" name="iṥļîḍê"/>
            <p:cNvSpPr/>
            <p:nvPr/>
          </p:nvSpPr>
          <p:spPr>
            <a:xfrm>
              <a:off x="4926920" y="2686405"/>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r>
                <a:rPr kumimoji="1" lang="en-US" altLang="zh-CN" sz="2000" b="1">
                  <a:solidFill>
                    <a:schemeClr val="tx1"/>
                  </a:solidFill>
                  <a:cs typeface="+mn-ea"/>
                  <a:sym typeface="+mn-lt"/>
                </a:rPr>
                <a:t>Prediction</a:t>
              </a:r>
              <a:endParaRPr lang="en-US" altLang="zh-CN" sz="2000" b="1">
                <a:solidFill>
                  <a:schemeClr val="tx1"/>
                </a:solidFill>
                <a:cs typeface="+mn-ea"/>
                <a:sym typeface="+mn-lt"/>
              </a:endParaRPr>
            </a:p>
          </p:txBody>
        </p:sp>
        <p:sp>
          <p:nvSpPr>
            <p:cNvPr id="102" name="i$1ïďè"/>
            <p:cNvSpPr/>
            <p:nvPr/>
          </p:nvSpPr>
          <p:spPr>
            <a:xfrm>
              <a:off x="4905073" y="3176260"/>
              <a:ext cx="2830203" cy="106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lang="en-US">
                  <a:solidFill>
                    <a:srgbClr val="000000"/>
                  </a:solidFill>
                  <a:cs typeface="+mn-ea"/>
                  <a:sym typeface="+mn-lt"/>
                </a:rPr>
                <a:t>Both Swiss and Israel models predict the peak date and peak case number in a roughly accurate way.</a:t>
              </a:r>
              <a:endParaRPr lang="en-US" altLang="zh-CN">
                <a:solidFill>
                  <a:srgbClr val="000000"/>
                </a:solidFill>
                <a:cs typeface="+mn-ea"/>
                <a:sym typeface="+mn-lt"/>
              </a:endParaRPr>
            </a:p>
          </p:txBody>
        </p:sp>
        <p:cxnSp>
          <p:nvCxnSpPr>
            <p:cNvPr id="158" name="îṣ1ïďê"/>
            <p:cNvCxnSpPr/>
            <p:nvPr/>
          </p:nvCxnSpPr>
          <p:spPr>
            <a:xfrm>
              <a:off x="5024598" y="3155902"/>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69" name="íşļidè"/>
            <p:cNvSpPr/>
            <p:nvPr/>
          </p:nvSpPr>
          <p:spPr>
            <a:xfrm>
              <a:off x="8436219" y="2686405"/>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r>
                <a:rPr kumimoji="1" lang="en-US" altLang="zh-CN" sz="2000" b="1">
                  <a:solidFill>
                    <a:schemeClr val="tx1"/>
                  </a:solidFill>
                  <a:cs typeface="+mn-ea"/>
                  <a:sym typeface="+mn-lt"/>
                </a:rPr>
                <a:t>Parameter: Contact2</a:t>
              </a:r>
              <a:endParaRPr lang="en-US" altLang="zh-CN" sz="2000" b="1">
                <a:solidFill>
                  <a:schemeClr val="tx1"/>
                </a:solidFill>
                <a:cs typeface="+mn-ea"/>
                <a:sym typeface="+mn-lt"/>
              </a:endParaRPr>
            </a:p>
          </p:txBody>
        </p:sp>
        <p:sp>
          <p:nvSpPr>
            <p:cNvPr id="170" name="íśḻiḓè"/>
            <p:cNvSpPr/>
            <p:nvPr/>
          </p:nvSpPr>
          <p:spPr>
            <a:xfrm>
              <a:off x="8414373" y="3164809"/>
              <a:ext cx="2742813" cy="553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buClrTx/>
                <a:buSzTx/>
                <a:buFontTx/>
              </a:pPr>
              <a:r>
                <a:rPr lang="en-US">
                  <a:solidFill>
                    <a:srgbClr val="000000"/>
                  </a:solidFill>
                  <a:cs typeface="+mn-ea"/>
                  <a:sym typeface="+mn-lt"/>
                </a:rPr>
                <a:t>Both models have similar parameters except contact2</a:t>
              </a:r>
            </a:p>
          </p:txBody>
        </p:sp>
        <p:cxnSp>
          <p:nvCxnSpPr>
            <p:cNvPr id="171" name="îṧļíḍé"/>
            <p:cNvCxnSpPr/>
            <p:nvPr/>
          </p:nvCxnSpPr>
          <p:spPr>
            <a:xfrm>
              <a:off x="8533897" y="3155902"/>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73" name="í$ľïḍè"/>
            <p:cNvSpPr/>
            <p:nvPr/>
          </p:nvSpPr>
          <p:spPr>
            <a:xfrm>
              <a:off x="4926920" y="4513877"/>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r>
                <a:rPr kumimoji="1" lang="en-US" altLang="zh-CN" sz="2000" b="1">
                  <a:solidFill>
                    <a:schemeClr val="tx1"/>
                  </a:solidFill>
                  <a:cs typeface="+mn-ea"/>
                  <a:sym typeface="+mn-lt"/>
                </a:rPr>
                <a:t>Other Parameters</a:t>
              </a:r>
              <a:endParaRPr lang="en-US" altLang="zh-CN" sz="2000" b="1">
                <a:solidFill>
                  <a:schemeClr val="tx1"/>
                </a:solidFill>
                <a:cs typeface="+mn-ea"/>
                <a:sym typeface="+mn-lt"/>
              </a:endParaRPr>
            </a:p>
          </p:txBody>
        </p:sp>
        <p:sp>
          <p:nvSpPr>
            <p:cNvPr id="174" name="î$ḻîďé"/>
            <p:cNvSpPr/>
            <p:nvPr/>
          </p:nvSpPr>
          <p:spPr>
            <a:xfrm>
              <a:off x="4905073" y="5003734"/>
              <a:ext cx="2728248" cy="106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lang="en-US">
                  <a:solidFill>
                    <a:srgbClr val="000000"/>
                  </a:solidFill>
                  <a:cs typeface="+mn-ea"/>
                  <a:sym typeface="+mn-lt"/>
                </a:rPr>
                <a:t>The parameters obtained or validated by our model can provide reference for subsequent research.</a:t>
              </a:r>
              <a:endParaRPr lang="en-US" altLang="zh-CN">
                <a:solidFill>
                  <a:srgbClr val="000000"/>
                </a:solidFill>
                <a:cs typeface="+mn-ea"/>
                <a:sym typeface="+mn-lt"/>
              </a:endParaRPr>
            </a:p>
          </p:txBody>
        </p:sp>
        <p:cxnSp>
          <p:nvCxnSpPr>
            <p:cNvPr id="175" name="ïṩḷîḓé"/>
            <p:cNvCxnSpPr/>
            <p:nvPr/>
          </p:nvCxnSpPr>
          <p:spPr>
            <a:xfrm>
              <a:off x="5024598" y="4983374"/>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77" name="îşľiḋe"/>
            <p:cNvSpPr/>
            <p:nvPr/>
          </p:nvSpPr>
          <p:spPr>
            <a:xfrm>
              <a:off x="8436219" y="4513877"/>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pPr algn="l"/>
              <a:r>
                <a:rPr kumimoji="1" lang="en-US" altLang="zh-CN" sz="2000" b="1">
                  <a:solidFill>
                    <a:schemeClr val="tx1"/>
                  </a:solidFill>
                  <a:cs typeface="+mn-ea"/>
                  <a:sym typeface="+mn-lt"/>
                </a:rPr>
                <a:t>Limitation</a:t>
              </a:r>
              <a:endParaRPr lang="en-US" altLang="zh-CN" sz="2000" b="1">
                <a:solidFill>
                  <a:schemeClr val="tx1"/>
                </a:solidFill>
                <a:cs typeface="+mn-ea"/>
                <a:sym typeface="+mn-lt"/>
              </a:endParaRPr>
            </a:p>
          </p:txBody>
        </p:sp>
        <p:sp>
          <p:nvSpPr>
            <p:cNvPr id="178" name="ïSľîḋe"/>
            <p:cNvSpPr/>
            <p:nvPr/>
          </p:nvSpPr>
          <p:spPr>
            <a:xfrm>
              <a:off x="8458067" y="4957922"/>
              <a:ext cx="3077811" cy="1324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pPr>
              <a:r>
                <a:rPr lang="en-US">
                  <a:solidFill>
                    <a:srgbClr val="000000"/>
                  </a:solidFill>
                  <a:cs typeface="+mn-ea"/>
                  <a:sym typeface="+mn-lt"/>
                </a:rPr>
                <a:t>Swiss model fails to predict rebound point, which may be due to Swiss policy of releasing restriction of quarantine or the limitations of SEIR model.</a:t>
              </a:r>
            </a:p>
          </p:txBody>
        </p:sp>
        <p:cxnSp>
          <p:nvCxnSpPr>
            <p:cNvPr id="179" name="ïslíḑé"/>
            <p:cNvCxnSpPr/>
            <p:nvPr/>
          </p:nvCxnSpPr>
          <p:spPr>
            <a:xfrm>
              <a:off x="8533897" y="4983374"/>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5"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SEIR Conclusion</a:t>
            </a:r>
          </a:p>
        </p:txBody>
      </p:sp>
      <p:sp>
        <p:nvSpPr>
          <p:cNvPr id="2" name="Date Placeholder 1">
            <a:extLst>
              <a:ext uri="{FF2B5EF4-FFF2-40B4-BE49-F238E27FC236}">
                <a16:creationId xmlns:a16="http://schemas.microsoft.com/office/drawing/2014/main" id="{C8DF425B-4B51-4B71-84CB-AE24212B99C3}"/>
              </a:ext>
            </a:extLst>
          </p:cNvPr>
          <p:cNvSpPr>
            <a:spLocks noGrp="1"/>
          </p:cNvSpPr>
          <p:nvPr>
            <p:ph type="dt" sz="half" idx="10"/>
          </p:nvPr>
        </p:nvSpPr>
        <p:spPr/>
        <p:txBody>
          <a:bodyPr/>
          <a:lstStyle/>
          <a:p>
            <a:fld id="{6F93254F-D4EC-4F95-8783-70FADD0893B2}"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C203E296-901C-4216-B279-1D6D1603F13D}"/>
              </a:ext>
            </a:extLst>
          </p:cNvPr>
          <p:cNvSpPr>
            <a:spLocks noGrp="1"/>
          </p:cNvSpPr>
          <p:nvPr>
            <p:ph type="sldNum" sz="quarter" idx="12"/>
          </p:nvPr>
        </p:nvSpPr>
        <p:spPr/>
        <p:txBody>
          <a:bodyPr/>
          <a:lstStyle/>
          <a:p>
            <a:fld id="{49AE70B2-8BF9-45C0-BB95-33D1B9D3A854}" type="slidenum">
              <a:rPr lang="zh-CN" altLang="en-US" smtClean="0">
                <a:cs typeface="+mn-ea"/>
                <a:sym typeface="+mn-lt"/>
              </a:rPr>
              <a:t>23</a:t>
            </a:fld>
            <a:endParaRPr lang="zh-CN" altLang="en-US">
              <a:cs typeface="+mn-ea"/>
              <a:sym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p:cNvPicPr>
            <a:picLocks noGrp="1" noChangeAspect="1"/>
          </p:cNvPicPr>
          <p:nvPr>
            <p:ph type="pic" sz="quarter" idx="11"/>
            <p:custDataLst>
              <p:tags r:id="rId2"/>
            </p:custDataLst>
          </p:nvPr>
        </p:nvPicPr>
        <p:blipFill>
          <a:blip r:embed="rId6">
            <a:extLst>
              <a:ext uri="{28A0092B-C50C-407E-A947-70E740481C1C}">
                <a14:useLocalDpi xmlns:a14="http://schemas.microsoft.com/office/drawing/2010/main" val="0"/>
              </a:ext>
            </a:extLst>
          </a:blip>
          <a:srcRect t="13256" b="13256"/>
          <a:stretch/>
        </p:blipFill>
        <p:spPr>
          <a:xfrm>
            <a:off x="731838" y="991870"/>
            <a:ext cx="10728325" cy="5256000"/>
          </a:xfrm>
        </p:spPr>
      </p:pic>
      <p:sp>
        <p:nvSpPr>
          <p:cNvPr id="3" name="Titel 2"/>
          <p:cNvSpPr>
            <a:spLocks noGrp="1"/>
          </p:cNvSpPr>
          <p:nvPr>
            <p:ph type="ctrTitle"/>
            <p:custDataLst>
              <p:tags r:id="rId3"/>
            </p:custDataLst>
          </p:nvPr>
        </p:nvSpPr>
        <p:spPr>
          <a:xfrm>
            <a:off x="0" y="2234173"/>
            <a:ext cx="5904000" cy="2772000"/>
          </a:xfrm>
          <a:solidFill>
            <a:srgbClr val="8E4969"/>
          </a:solidFill>
        </p:spPr>
        <p:txBody>
          <a:bodyPr>
            <a:normAutofit/>
          </a:bodyPr>
          <a:lstStyle/>
          <a:p>
            <a:r>
              <a:rPr lang="en-US" altLang="zh-CN">
                <a:latin typeface="+mn-lt"/>
                <a:ea typeface="+mn-ea"/>
                <a:cs typeface="+mn-ea"/>
                <a:sym typeface="+mn-lt"/>
              </a:rPr>
              <a:t>Forecast with Machine Learning-Model and Statistical Model</a:t>
            </a:r>
            <a:endParaRPr lang="en-US" altLang="de-CH">
              <a:latin typeface="+mn-lt"/>
              <a:ea typeface="+mn-ea"/>
              <a:cs typeface="+mn-ea"/>
              <a:sym typeface="+mn-lt"/>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0" y="35890"/>
            <a:ext cx="10969200" cy="705600"/>
          </a:xfrm>
        </p:spPr>
        <p:txBody>
          <a:bodyPr/>
          <a:lstStyle/>
          <a:p>
            <a:r>
              <a:rPr lang="en-US" sz="2800">
                <a:latin typeface="+mn-lt"/>
                <a:ea typeface="+mn-ea"/>
                <a:cs typeface="+mn-ea"/>
                <a:sym typeface="+mn-lt"/>
              </a:rPr>
              <a:t>Logistic growth model + </a:t>
            </a:r>
            <a:r>
              <a:rPr lang="en-US" sz="2800" err="1">
                <a:latin typeface="+mn-lt"/>
                <a:ea typeface="+mn-ea"/>
                <a:cs typeface="+mn-ea"/>
                <a:sym typeface="+mn-lt"/>
              </a:rPr>
              <a:t>FbProphet</a:t>
            </a:r>
            <a:r>
              <a:rPr lang="en-US" sz="2800">
                <a:latin typeface="+mn-lt"/>
                <a:ea typeface="+mn-ea"/>
                <a:cs typeface="+mn-ea"/>
                <a:sym typeface="+mn-lt"/>
              </a:rPr>
              <a:t> model </a:t>
            </a:r>
            <a:endParaRPr lang="en-US" altLang="zh-CN" sz="2800">
              <a:latin typeface="+mn-lt"/>
              <a:ea typeface="+mn-ea"/>
              <a:cs typeface="+mn-ea"/>
              <a:sym typeface="+mn-lt"/>
            </a:endParaRPr>
          </a:p>
        </p:txBody>
      </p:sp>
      <p:sp>
        <p:nvSpPr>
          <p:cNvPr id="6" name="内容占位符 5"/>
          <p:cNvSpPr>
            <a:spLocks noGrp="1"/>
          </p:cNvSpPr>
          <p:nvPr>
            <p:ph sz="half" idx="1"/>
            <p:custDataLst>
              <p:tags r:id="rId3"/>
            </p:custDataLst>
          </p:nvPr>
        </p:nvSpPr>
        <p:spPr/>
        <p:txBody>
          <a:bodyPr/>
          <a:lstStyle/>
          <a:p>
            <a:r>
              <a:rPr lang="en-US" altLang="zh-CN">
                <a:cs typeface="+mn-ea"/>
                <a:sym typeface="+mn-lt"/>
              </a:rPr>
              <a:t>Logistic growth</a:t>
            </a:r>
            <a:r>
              <a:rPr lang="zh-CN" altLang="en-US">
                <a:cs typeface="+mn-ea"/>
                <a:sym typeface="+mn-lt"/>
              </a:rPr>
              <a:t>：</a:t>
            </a:r>
            <a:endParaRPr lang="en-US" altLang="zh-CN">
              <a:cs typeface="+mn-ea"/>
              <a:sym typeface="+mn-lt"/>
            </a:endParaRPr>
          </a:p>
          <a:p>
            <a:pPr marL="0" indent="0">
              <a:buNone/>
            </a:pPr>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a:p>
            <a:r>
              <a:rPr lang="en-US" altLang="zh-CN">
                <a:cs typeface="+mn-ea"/>
                <a:sym typeface="+mn-lt"/>
              </a:rPr>
              <a:t> Facebook Prophet: time series forecasting based on additive model</a:t>
            </a:r>
          </a:p>
          <a:p>
            <a:endParaRPr lang="en-US" altLang="zh-CN">
              <a:cs typeface="+mn-ea"/>
              <a:sym typeface="+mn-lt"/>
            </a:endParaRPr>
          </a:p>
        </p:txBody>
      </p:sp>
      <p:pic>
        <p:nvPicPr>
          <p:cNvPr id="10" name="图片 9"/>
          <p:cNvPicPr>
            <a:picLocks noChangeAspect="1"/>
          </p:cNvPicPr>
          <p:nvPr>
            <p:custDataLst>
              <p:tags r:id="rId4"/>
            </p:custDataLst>
          </p:nvPr>
        </p:nvPicPr>
        <p:blipFill>
          <a:blip r:embed="rId10"/>
          <a:stretch>
            <a:fillRect/>
          </a:stretch>
        </p:blipFill>
        <p:spPr>
          <a:xfrm>
            <a:off x="965835" y="4968875"/>
            <a:ext cx="3187700" cy="355600"/>
          </a:xfrm>
          <a:prstGeom prst="rect">
            <a:avLst/>
          </a:prstGeom>
        </p:spPr>
      </p:pic>
      <p:pic>
        <p:nvPicPr>
          <p:cNvPr id="11" name="图片 10"/>
          <p:cNvPicPr>
            <a:picLocks noChangeAspect="1"/>
          </p:cNvPicPr>
          <p:nvPr>
            <p:custDataLst>
              <p:tags r:id="rId5"/>
            </p:custDataLst>
          </p:nvPr>
        </p:nvPicPr>
        <p:blipFill>
          <a:blip r:embed="rId11"/>
          <a:stretch>
            <a:fillRect/>
          </a:stretch>
        </p:blipFill>
        <p:spPr>
          <a:xfrm>
            <a:off x="802640" y="2013585"/>
            <a:ext cx="2207895" cy="853440"/>
          </a:xfrm>
          <a:prstGeom prst="rect">
            <a:avLst/>
          </a:prstGeom>
        </p:spPr>
      </p:pic>
      <p:pic>
        <p:nvPicPr>
          <p:cNvPr id="13" name="内容占位符 12"/>
          <p:cNvPicPr>
            <a:picLocks noGrp="1" noChangeAspect="1"/>
          </p:cNvPicPr>
          <p:nvPr>
            <p:ph sz="half" idx="2"/>
            <p:custDataLst>
              <p:tags r:id="rId6"/>
            </p:custDataLst>
          </p:nvPr>
        </p:nvPicPr>
        <p:blipFill>
          <a:blip r:embed="rId12"/>
          <a:stretch>
            <a:fillRect/>
          </a:stretch>
        </p:blipFill>
        <p:spPr>
          <a:xfrm>
            <a:off x="7632700" y="1313815"/>
            <a:ext cx="3371215" cy="5302250"/>
          </a:xfrm>
          <a:prstGeom prst="rect">
            <a:avLst/>
          </a:prstGeom>
        </p:spPr>
      </p:pic>
      <p:pic>
        <p:nvPicPr>
          <p:cNvPr id="14" name="图片 13"/>
          <p:cNvPicPr>
            <a:picLocks noChangeAspect="1"/>
          </p:cNvPicPr>
          <p:nvPr>
            <p:custDataLst>
              <p:tags r:id="rId7"/>
            </p:custDataLst>
          </p:nvPr>
        </p:nvPicPr>
        <p:blipFill>
          <a:blip r:embed="rId13"/>
          <a:stretch>
            <a:fillRect/>
          </a:stretch>
        </p:blipFill>
        <p:spPr>
          <a:xfrm>
            <a:off x="608330" y="2867025"/>
            <a:ext cx="2763520" cy="852805"/>
          </a:xfrm>
          <a:prstGeom prst="rect">
            <a:avLst/>
          </a:prstGeom>
        </p:spPr>
      </p:pic>
      <p:sp>
        <p:nvSpPr>
          <p:cNvPr id="3" name="Date Placeholder 2">
            <a:extLst>
              <a:ext uri="{FF2B5EF4-FFF2-40B4-BE49-F238E27FC236}">
                <a16:creationId xmlns:a16="http://schemas.microsoft.com/office/drawing/2014/main" id="{43D62934-F798-4F7C-A79E-3C86D3CF6FB0}"/>
              </a:ext>
            </a:extLst>
          </p:cNvPr>
          <p:cNvSpPr>
            <a:spLocks noGrp="1"/>
          </p:cNvSpPr>
          <p:nvPr>
            <p:ph type="dt" sz="half" idx="10"/>
          </p:nvPr>
        </p:nvSpPr>
        <p:spPr/>
        <p:txBody>
          <a:bodyPr/>
          <a:lstStyle/>
          <a:p>
            <a:fld id="{9084F02E-A7F2-4150-8A0C-631C2520A918}"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02476129-1A1F-45F6-AA43-00FD64140683}"/>
              </a:ext>
            </a:extLst>
          </p:cNvPr>
          <p:cNvSpPr>
            <a:spLocks noGrp="1"/>
          </p:cNvSpPr>
          <p:nvPr>
            <p:ph type="sldNum" sz="quarter" idx="12"/>
          </p:nvPr>
        </p:nvSpPr>
        <p:spPr/>
        <p:txBody>
          <a:bodyPr/>
          <a:lstStyle/>
          <a:p>
            <a:fld id="{49AE70B2-8BF9-45C0-BB95-33D1B9D3A854}" type="slidenum">
              <a:rPr lang="zh-CN" altLang="en-US" smtClean="0">
                <a:cs typeface="+mn-ea"/>
                <a:sym typeface="+mn-lt"/>
              </a:rPr>
              <a:t>25</a:t>
            </a:fld>
            <a:endParaRPr lang="zh-CN" altLang="en-US">
              <a:cs typeface="+mn-ea"/>
              <a:sym typeface="+mn-lt"/>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0" y="9948"/>
            <a:ext cx="10969200" cy="705600"/>
          </a:xfrm>
        </p:spPr>
        <p:txBody>
          <a:bodyPr/>
          <a:lstStyle/>
          <a:p>
            <a:r>
              <a:rPr lang="zh-CN" altLang="en-US" sz="2800">
                <a:latin typeface="+mn-lt"/>
                <a:ea typeface="+mn-ea"/>
                <a:cs typeface="+mn-ea"/>
                <a:sym typeface="+mn-lt"/>
              </a:rPr>
              <a:t>Models performance measures</a:t>
            </a:r>
          </a:p>
        </p:txBody>
      </p:sp>
      <p:sp>
        <p:nvSpPr>
          <p:cNvPr id="4" name="内容占位符 3"/>
          <p:cNvSpPr>
            <a:spLocks noGrp="1"/>
          </p:cNvSpPr>
          <p:nvPr>
            <p:ph sz="half" idx="2"/>
            <p:custDataLst>
              <p:tags r:id="rId3"/>
            </p:custDataLst>
          </p:nvPr>
        </p:nvSpPr>
        <p:spPr>
          <a:xfrm>
            <a:off x="6283960" y="1407160"/>
            <a:ext cx="5176520" cy="4614545"/>
          </a:xfrm>
        </p:spPr>
        <p:txBody>
          <a:bodyPr vert="horz" lIns="90000" tIns="46800" rIns="90000" bIns="46800" rtlCol="0" anchor="t">
            <a:normAutofit/>
          </a:bodyPr>
          <a:lstStyle/>
          <a:p>
            <a:pPr marL="0" indent="0">
              <a:buNone/>
            </a:pPr>
            <a:r>
              <a:rPr lang="en-US" altLang="zh-CN">
                <a:cs typeface="+mn-ea"/>
                <a:sym typeface="+mn-lt"/>
              </a:rPr>
              <a:t>-</a:t>
            </a:r>
            <a:r>
              <a:rPr lang="en-US" altLang="zh-CN" err="1">
                <a:cs typeface="+mn-ea"/>
                <a:sym typeface="+mn-lt"/>
              </a:rPr>
              <a:t>Pro&amp;Con</a:t>
            </a:r>
            <a:r>
              <a:rPr lang="en-US" altLang="zh-CN">
                <a:cs typeface="+mn-ea"/>
                <a:sym typeface="+mn-lt"/>
              </a:rPr>
              <a:t>:</a:t>
            </a:r>
          </a:p>
          <a:p>
            <a:r>
              <a:rPr lang="en-US" altLang="zh-CN">
                <a:cs typeface="+mn-ea"/>
                <a:sym typeface="+mn-lt"/>
              </a:rPr>
              <a:t>Epidemic size &amp;trend &amp;future turning point </a:t>
            </a:r>
          </a:p>
          <a:p>
            <a:r>
              <a:rPr lang="en-US" altLang="zh-CN">
                <a:cs typeface="+mn-ea"/>
                <a:sym typeface="+mn-lt"/>
              </a:rPr>
              <a:t>Small peak </a:t>
            </a:r>
          </a:p>
          <a:p>
            <a:pPr marL="0" indent="0">
              <a:buNone/>
            </a:pPr>
            <a:r>
              <a:rPr lang="en-US" altLang="zh-CN">
                <a:cs typeface="+mn-ea"/>
                <a:sym typeface="+mn-lt"/>
              </a:rPr>
              <a:t>-Further research:</a:t>
            </a:r>
          </a:p>
          <a:p>
            <a:pPr>
              <a:buFont typeface="Wingdings" panose="05000000000000000000" charset="0"/>
              <a:buChar char=""/>
            </a:pPr>
            <a:r>
              <a:rPr lang="en-US" altLang="zh-CN">
                <a:cs typeface="+mn-ea"/>
                <a:sym typeface="+mn-lt"/>
              </a:rPr>
              <a:t>Piecewise prediction with a variant of logistic model</a:t>
            </a:r>
          </a:p>
          <a:p>
            <a:r>
              <a:rPr lang="en-US" altLang="zh-CN">
                <a:cs typeface="+mn-ea"/>
                <a:sym typeface="+mn-lt"/>
              </a:rPr>
              <a:t>Converting the control measures, like travel bans as holiday effects into Prophet model</a:t>
            </a:r>
          </a:p>
        </p:txBody>
      </p:sp>
      <p:pic>
        <p:nvPicPr>
          <p:cNvPr id="5" name="内容占位符 4"/>
          <p:cNvPicPr>
            <a:picLocks noGrp="1" noChangeAspect="1"/>
          </p:cNvPicPr>
          <p:nvPr>
            <p:ph sz="half" idx="1"/>
            <p:custDataLst>
              <p:tags r:id="rId4"/>
            </p:custDataLst>
          </p:nvPr>
        </p:nvPicPr>
        <p:blipFill>
          <a:blip r:embed="rId7"/>
          <a:stretch>
            <a:fillRect/>
          </a:stretch>
        </p:blipFill>
        <p:spPr>
          <a:xfrm>
            <a:off x="306705" y="1313815"/>
            <a:ext cx="5793105" cy="4486275"/>
          </a:xfrm>
          <a:prstGeom prst="rect">
            <a:avLst/>
          </a:prstGeom>
        </p:spPr>
      </p:pic>
      <p:pic>
        <p:nvPicPr>
          <p:cNvPr id="7" name="图片 6"/>
          <p:cNvPicPr>
            <a:picLocks noChangeAspect="1"/>
          </p:cNvPicPr>
          <p:nvPr/>
        </p:nvPicPr>
        <p:blipFill>
          <a:blip r:embed="rId8"/>
          <a:stretch>
            <a:fillRect/>
          </a:stretch>
        </p:blipFill>
        <p:spPr>
          <a:xfrm>
            <a:off x="7288530" y="2315845"/>
            <a:ext cx="273050" cy="356870"/>
          </a:xfrm>
          <a:prstGeom prst="rect">
            <a:avLst/>
          </a:prstGeom>
        </p:spPr>
      </p:pic>
      <p:pic>
        <p:nvPicPr>
          <p:cNvPr id="8" name="图片 7"/>
          <p:cNvPicPr>
            <a:picLocks noChangeAspect="1"/>
          </p:cNvPicPr>
          <p:nvPr/>
        </p:nvPicPr>
        <p:blipFill>
          <a:blip r:embed="rId9"/>
          <a:stretch>
            <a:fillRect/>
          </a:stretch>
        </p:blipFill>
        <p:spPr>
          <a:xfrm flipV="1">
            <a:off x="7994015" y="2863215"/>
            <a:ext cx="245110" cy="251460"/>
          </a:xfrm>
          <a:prstGeom prst="rect">
            <a:avLst/>
          </a:prstGeom>
        </p:spPr>
      </p:pic>
      <p:sp>
        <p:nvSpPr>
          <p:cNvPr id="9" name="文本框 8"/>
          <p:cNvSpPr txBox="1"/>
          <p:nvPr/>
        </p:nvSpPr>
        <p:spPr>
          <a:xfrm>
            <a:off x="1003935" y="6155690"/>
            <a:ext cx="10177780" cy="368300"/>
          </a:xfrm>
          <a:prstGeom prst="rect">
            <a:avLst/>
          </a:prstGeom>
          <a:noFill/>
        </p:spPr>
        <p:txBody>
          <a:bodyPr wrap="none" rtlCol="0">
            <a:spAutoFit/>
          </a:bodyPr>
          <a:lstStyle/>
          <a:p>
            <a:pPr algn="l"/>
            <a:r>
              <a:rPr lang="zh-CN" altLang="en-US">
                <a:cs typeface="+mn-ea"/>
                <a:sym typeface="+mn-lt"/>
              </a:rPr>
              <a:t>Root Mean Square Error for FB Prophet Model:  149132.02422274736 </a:t>
            </a:r>
            <a:r>
              <a:rPr lang="en-US" altLang="zh-CN">
                <a:cs typeface="+mn-ea"/>
                <a:sym typeface="+mn-lt"/>
              </a:rPr>
              <a:t>(over the following 60 days)</a:t>
            </a:r>
            <a:endParaRPr lang="zh-CN" altLang="en-US">
              <a:cs typeface="+mn-ea"/>
              <a:sym typeface="+mn-lt"/>
            </a:endParaRPr>
          </a:p>
        </p:txBody>
      </p:sp>
      <p:sp>
        <p:nvSpPr>
          <p:cNvPr id="3" name="Date Placeholder 2">
            <a:extLst>
              <a:ext uri="{FF2B5EF4-FFF2-40B4-BE49-F238E27FC236}">
                <a16:creationId xmlns:a16="http://schemas.microsoft.com/office/drawing/2014/main" id="{5DD0ADBF-C85C-472D-9DF0-0BF04DAF42EE}"/>
              </a:ext>
            </a:extLst>
          </p:cNvPr>
          <p:cNvSpPr>
            <a:spLocks noGrp="1"/>
          </p:cNvSpPr>
          <p:nvPr>
            <p:ph type="dt" sz="half" idx="10"/>
          </p:nvPr>
        </p:nvSpPr>
        <p:spPr/>
        <p:txBody>
          <a:bodyPr/>
          <a:lstStyle/>
          <a:p>
            <a:fld id="{A5B466F1-E5AE-4AD4-901F-666252808518}" type="datetime1">
              <a:rPr lang="en-US" altLang="zh-CN" smtClean="0">
                <a:cs typeface="+mn-ea"/>
                <a:sym typeface="+mn-lt"/>
              </a:rPr>
              <a:t>5/23/2022</a:t>
            </a:fld>
            <a:endParaRPr lang="zh-CN" altLang="en-US">
              <a:cs typeface="+mn-ea"/>
              <a:sym typeface="+mn-lt"/>
            </a:endParaRPr>
          </a:p>
        </p:txBody>
      </p:sp>
      <p:sp>
        <p:nvSpPr>
          <p:cNvPr id="6" name="Slide Number Placeholder 5">
            <a:extLst>
              <a:ext uri="{FF2B5EF4-FFF2-40B4-BE49-F238E27FC236}">
                <a16:creationId xmlns:a16="http://schemas.microsoft.com/office/drawing/2014/main" id="{612641FD-CEB9-4F23-817B-E0D2705864FC}"/>
              </a:ext>
            </a:extLst>
          </p:cNvPr>
          <p:cNvSpPr>
            <a:spLocks noGrp="1"/>
          </p:cNvSpPr>
          <p:nvPr>
            <p:ph type="sldNum" sz="quarter" idx="12"/>
          </p:nvPr>
        </p:nvSpPr>
        <p:spPr/>
        <p:txBody>
          <a:bodyPr/>
          <a:lstStyle/>
          <a:p>
            <a:fld id="{49AE70B2-8BF9-45C0-BB95-33D1B9D3A854}" type="slidenum">
              <a:rPr lang="zh-CN" altLang="en-US" smtClean="0">
                <a:cs typeface="+mn-ea"/>
                <a:sym typeface="+mn-lt"/>
              </a:rPr>
              <a:t>26</a:t>
            </a:fld>
            <a:endParaRPr lang="zh-CN" altLang="en-US">
              <a:cs typeface="+mn-ea"/>
              <a:sym typeface="+mn-lt"/>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custDataLst>
              <p:tags r:id="rId2"/>
            </p:custDataLst>
          </p:nvPr>
        </p:nvSpPr>
        <p:spPr>
          <a:xfrm>
            <a:off x="773430" y="1617980"/>
            <a:ext cx="11606530" cy="4608195"/>
          </a:xfrm>
        </p:spPr>
        <p:txBody>
          <a:bodyPr>
            <a:normAutofit/>
          </a:bodyPr>
          <a:lstStyle/>
          <a:p>
            <a:r>
              <a:rPr lang="en-US" altLang="zh-CN">
                <a:cs typeface="+mn-ea"/>
                <a:sym typeface="+mn-lt"/>
              </a:rPr>
              <a:t>-</a:t>
            </a:r>
            <a:r>
              <a:rPr lang="zh-CN" altLang="en-US">
                <a:cs typeface="+mn-ea"/>
                <a:sym typeface="+mn-lt"/>
              </a:rPr>
              <a:t>Models description</a:t>
            </a:r>
          </a:p>
          <a:p>
            <a:r>
              <a:rPr lang="zh-CN" altLang="en-US">
                <a:cs typeface="+mn-ea"/>
                <a:sym typeface="+mn-lt"/>
              </a:rPr>
              <a:t>  </a:t>
            </a:r>
            <a:r>
              <a:rPr lang="en-US" altLang="zh-CN">
                <a:cs typeface="+mn-ea"/>
                <a:sym typeface="+mn-lt"/>
              </a:rPr>
              <a:t>- </a:t>
            </a:r>
            <a:r>
              <a:rPr lang="zh-CN" altLang="en-US">
                <a:cs typeface="+mn-ea"/>
                <a:sym typeface="+mn-lt"/>
              </a:rPr>
              <a:t>Autoregressive AR</a:t>
            </a:r>
            <a:r>
              <a:rPr lang="en-US" altLang="zh-CN">
                <a:cs typeface="+mn-ea"/>
                <a:sym typeface="+mn-lt"/>
              </a:rPr>
              <a:t>(p</a:t>
            </a:r>
            <a:r>
              <a:rPr lang="zh-CN" altLang="en-US">
                <a:cs typeface="+mn-ea"/>
                <a:sym typeface="+mn-lt"/>
              </a:rPr>
              <a:t>) </a:t>
            </a:r>
          </a:p>
          <a:p>
            <a:r>
              <a:rPr lang="zh-CN" altLang="en-US">
                <a:cs typeface="+mn-ea"/>
                <a:sym typeface="+mn-lt"/>
              </a:rPr>
              <a:t> </a:t>
            </a:r>
          </a:p>
          <a:p>
            <a:r>
              <a:rPr lang="en-US" altLang="zh-CN">
                <a:cs typeface="+mn-ea"/>
                <a:sym typeface="+mn-lt"/>
              </a:rPr>
              <a:t>  - M</a:t>
            </a:r>
            <a:r>
              <a:rPr lang="zh-CN" altLang="en-US">
                <a:cs typeface="+mn-ea"/>
                <a:sym typeface="+mn-lt"/>
              </a:rPr>
              <a:t>oving </a:t>
            </a:r>
            <a:r>
              <a:rPr lang="en-US" altLang="zh-CN">
                <a:cs typeface="+mn-ea"/>
                <a:sym typeface="+mn-lt"/>
              </a:rPr>
              <a:t>A</a:t>
            </a:r>
            <a:r>
              <a:rPr lang="zh-CN" altLang="en-US">
                <a:cs typeface="+mn-ea"/>
                <a:sym typeface="+mn-lt"/>
              </a:rPr>
              <a:t>verage MA</a:t>
            </a:r>
            <a:r>
              <a:rPr lang="en-US" altLang="zh-CN">
                <a:cs typeface="+mn-ea"/>
                <a:sym typeface="+mn-lt"/>
              </a:rPr>
              <a:t>(q)</a:t>
            </a:r>
            <a:r>
              <a:rPr lang="zh-CN" altLang="en-US">
                <a:cs typeface="+mn-ea"/>
                <a:sym typeface="+mn-lt"/>
              </a:rPr>
              <a:t> </a:t>
            </a:r>
          </a:p>
          <a:p>
            <a:endParaRPr lang="zh-CN" altLang="en-US">
              <a:cs typeface="+mn-ea"/>
              <a:sym typeface="+mn-lt"/>
            </a:endParaRPr>
          </a:p>
          <a:p>
            <a:r>
              <a:rPr lang="en-US" altLang="zh-CN">
                <a:cs typeface="+mn-ea"/>
                <a:sym typeface="+mn-lt"/>
              </a:rPr>
              <a:t>  - Non-seasonal A</a:t>
            </a:r>
            <a:r>
              <a:rPr lang="zh-CN" altLang="en-US">
                <a:cs typeface="+mn-ea"/>
                <a:sym typeface="+mn-lt"/>
              </a:rPr>
              <a:t>utoregressive Integrated Moving Average ARIMA</a:t>
            </a:r>
            <a:r>
              <a:rPr lang="en-US" altLang="zh-CN">
                <a:cs typeface="+mn-ea"/>
                <a:sym typeface="+mn-lt"/>
              </a:rPr>
              <a:t>(</a:t>
            </a:r>
            <a:r>
              <a:rPr lang="en-US" altLang="zh-CN" err="1">
                <a:cs typeface="+mn-ea"/>
                <a:sym typeface="+mn-lt"/>
              </a:rPr>
              <a:t>p,d,q</a:t>
            </a:r>
            <a:r>
              <a:rPr lang="en-US" altLang="zh-CN">
                <a:cs typeface="+mn-ea"/>
                <a:sym typeface="+mn-lt"/>
              </a:rPr>
              <a:t>)</a:t>
            </a:r>
          </a:p>
          <a:p>
            <a:endParaRPr lang="en-US" altLang="zh-CN">
              <a:cs typeface="+mn-ea"/>
              <a:sym typeface="+mn-lt"/>
            </a:endParaRPr>
          </a:p>
          <a:p>
            <a:r>
              <a:rPr lang="en-US" altLang="zh-CN">
                <a:cs typeface="+mn-ea"/>
                <a:sym typeface="+mn-lt"/>
              </a:rPr>
              <a:t>  - Seasonal A</a:t>
            </a:r>
            <a:r>
              <a:rPr lang="zh-CN" altLang="en-US">
                <a:cs typeface="+mn-ea"/>
                <a:sym typeface="+mn-lt"/>
              </a:rPr>
              <a:t>utoregressive Integrated Moving Average </a:t>
            </a:r>
            <a:r>
              <a:rPr lang="en-US" altLang="zh-CN">
                <a:cs typeface="+mn-ea"/>
                <a:sym typeface="+mn-lt"/>
              </a:rPr>
              <a:t>S</a:t>
            </a:r>
            <a:r>
              <a:rPr lang="zh-CN" altLang="en-US">
                <a:cs typeface="+mn-ea"/>
                <a:sym typeface="+mn-lt"/>
              </a:rPr>
              <a:t>ARIMA</a:t>
            </a:r>
            <a:r>
              <a:rPr lang="en-US" altLang="zh-CN">
                <a:cs typeface="+mn-ea"/>
                <a:sym typeface="+mn-lt"/>
              </a:rPr>
              <a:t>(</a:t>
            </a:r>
            <a:r>
              <a:rPr lang="en-US" altLang="zh-CN" err="1">
                <a:cs typeface="+mn-ea"/>
                <a:sym typeface="+mn-lt"/>
              </a:rPr>
              <a:t>p,d,q</a:t>
            </a:r>
            <a:r>
              <a:rPr lang="en-US" altLang="zh-CN">
                <a:cs typeface="+mn-ea"/>
                <a:sym typeface="+mn-lt"/>
              </a:rPr>
              <a:t>)(P,D,Q)m</a:t>
            </a:r>
          </a:p>
          <a:p>
            <a:r>
              <a:rPr lang="en-US" altLang="zh-CN">
                <a:cs typeface="+mn-ea"/>
                <a:sym typeface="+mn-lt"/>
              </a:rPr>
              <a:t>                         involve backshifts of the seasonal period</a:t>
            </a:r>
          </a:p>
        </p:txBody>
      </p:sp>
      <p:sp>
        <p:nvSpPr>
          <p:cNvPr id="4" name="标题 3"/>
          <p:cNvSpPr>
            <a:spLocks noGrp="1"/>
          </p:cNvSpPr>
          <p:nvPr>
            <p:ph type="title"/>
            <p:custDataLst>
              <p:tags r:id="rId3"/>
            </p:custDataLst>
          </p:nvPr>
        </p:nvSpPr>
        <p:spPr>
          <a:xfrm>
            <a:off x="0" y="0"/>
            <a:ext cx="10969200" cy="705600"/>
          </a:xfrm>
        </p:spPr>
        <p:txBody>
          <a:bodyPr>
            <a:normAutofit/>
          </a:bodyPr>
          <a:lstStyle/>
          <a:p>
            <a:r>
              <a:rPr lang="zh-CN" altLang="en-US" sz="2800">
                <a:latin typeface="+mn-lt"/>
                <a:ea typeface="+mn-ea"/>
                <a:cs typeface="+mn-ea"/>
                <a:sym typeface="+mn-lt"/>
              </a:rPr>
              <a:t> </a:t>
            </a:r>
            <a:r>
              <a:rPr lang="en-US" altLang="zh-CN" sz="2800">
                <a:latin typeface="+mn-lt"/>
                <a:ea typeface="+mn-ea"/>
                <a:cs typeface="+mn-ea"/>
                <a:sym typeface="+mn-lt"/>
              </a:rPr>
              <a:t>L</a:t>
            </a:r>
            <a:r>
              <a:rPr lang="zh-CN" altLang="en-US" sz="2800">
                <a:latin typeface="+mn-lt"/>
                <a:ea typeface="+mn-ea"/>
                <a:cs typeface="+mn-ea"/>
                <a:sym typeface="+mn-lt"/>
              </a:rPr>
              <a:t>inear parametric model </a:t>
            </a:r>
          </a:p>
        </p:txBody>
      </p:sp>
      <p:pic>
        <p:nvPicPr>
          <p:cNvPr id="8" name="图片 7"/>
          <p:cNvPicPr>
            <a:picLocks noChangeAspect="1"/>
          </p:cNvPicPr>
          <p:nvPr>
            <p:custDataLst>
              <p:tags r:id="rId4"/>
            </p:custDataLst>
          </p:nvPr>
        </p:nvPicPr>
        <p:blipFill>
          <a:blip r:embed="rId9"/>
          <a:stretch>
            <a:fillRect/>
          </a:stretch>
        </p:blipFill>
        <p:spPr>
          <a:xfrm>
            <a:off x="2499995" y="2477770"/>
            <a:ext cx="5194935" cy="472440"/>
          </a:xfrm>
          <a:prstGeom prst="rect">
            <a:avLst/>
          </a:prstGeom>
        </p:spPr>
      </p:pic>
      <p:pic>
        <p:nvPicPr>
          <p:cNvPr id="9" name="图片 8"/>
          <p:cNvPicPr>
            <a:picLocks noChangeAspect="1"/>
          </p:cNvPicPr>
          <p:nvPr>
            <p:custDataLst>
              <p:tags r:id="rId5"/>
            </p:custDataLst>
          </p:nvPr>
        </p:nvPicPr>
        <p:blipFill>
          <a:blip r:embed="rId10"/>
          <a:stretch>
            <a:fillRect/>
          </a:stretch>
        </p:blipFill>
        <p:spPr>
          <a:xfrm>
            <a:off x="2347595" y="3363595"/>
            <a:ext cx="5262245" cy="437515"/>
          </a:xfrm>
          <a:prstGeom prst="rect">
            <a:avLst/>
          </a:prstGeom>
        </p:spPr>
      </p:pic>
      <p:pic>
        <p:nvPicPr>
          <p:cNvPr id="10" name="图片 9"/>
          <p:cNvPicPr>
            <a:picLocks noChangeAspect="1"/>
          </p:cNvPicPr>
          <p:nvPr>
            <p:custDataLst>
              <p:tags r:id="rId6"/>
            </p:custDataLst>
          </p:nvPr>
        </p:nvPicPr>
        <p:blipFill>
          <a:blip r:embed="rId11"/>
          <a:stretch>
            <a:fillRect/>
          </a:stretch>
        </p:blipFill>
        <p:spPr>
          <a:xfrm>
            <a:off x="2499995" y="4350657"/>
            <a:ext cx="6871335" cy="469900"/>
          </a:xfrm>
          <a:prstGeom prst="rect">
            <a:avLst/>
          </a:prstGeom>
        </p:spPr>
      </p:pic>
      <p:sp>
        <p:nvSpPr>
          <p:cNvPr id="2" name="Date Placeholder 1">
            <a:extLst>
              <a:ext uri="{FF2B5EF4-FFF2-40B4-BE49-F238E27FC236}">
                <a16:creationId xmlns:a16="http://schemas.microsoft.com/office/drawing/2014/main" id="{F00A9BA4-6387-4E35-8A25-EA1E2B15D3BF}"/>
              </a:ext>
            </a:extLst>
          </p:cNvPr>
          <p:cNvSpPr>
            <a:spLocks noGrp="1"/>
          </p:cNvSpPr>
          <p:nvPr>
            <p:ph type="dt" sz="half" idx="10"/>
          </p:nvPr>
        </p:nvSpPr>
        <p:spPr/>
        <p:txBody>
          <a:bodyPr/>
          <a:lstStyle/>
          <a:p>
            <a:fld id="{73580AFD-DED2-4A22-B8BE-F9C3E2D70879}" type="datetime1">
              <a:rPr lang="en-US" altLang="zh-CN" smtClean="0">
                <a:cs typeface="+mn-ea"/>
                <a:sym typeface="+mn-lt"/>
              </a:rPr>
              <a:t>5/23/2022</a:t>
            </a:fld>
            <a:endParaRPr lang="zh-CN" altLang="en-US">
              <a:cs typeface="+mn-ea"/>
              <a:sym typeface="+mn-lt"/>
            </a:endParaRPr>
          </a:p>
        </p:txBody>
      </p:sp>
      <p:sp>
        <p:nvSpPr>
          <p:cNvPr id="5" name="Slide Number Placeholder 4">
            <a:extLst>
              <a:ext uri="{FF2B5EF4-FFF2-40B4-BE49-F238E27FC236}">
                <a16:creationId xmlns:a16="http://schemas.microsoft.com/office/drawing/2014/main" id="{F8899A33-F381-43D5-9121-7DFB9150FD56}"/>
              </a:ext>
            </a:extLst>
          </p:cNvPr>
          <p:cNvSpPr>
            <a:spLocks noGrp="1"/>
          </p:cNvSpPr>
          <p:nvPr>
            <p:ph type="sldNum" sz="quarter" idx="12"/>
          </p:nvPr>
        </p:nvSpPr>
        <p:spPr/>
        <p:txBody>
          <a:bodyPr/>
          <a:lstStyle/>
          <a:p>
            <a:fld id="{FABC47A4-756D-490B-A52F-7D9E2C9FC05F}" type="slidenum">
              <a:rPr lang="zh-CN" altLang="en-US" smtClean="0">
                <a:cs typeface="+mn-ea"/>
                <a:sym typeface="+mn-lt"/>
              </a:rPr>
              <a:t>27</a:t>
            </a:fld>
            <a:endParaRPr lang="zh-CN" altLang="en-US">
              <a:cs typeface="+mn-ea"/>
              <a:sym typeface="+mn-lt"/>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custDataLst>
              <p:tags r:id="rId2"/>
            </p:custDataLst>
          </p:nvPr>
        </p:nvSpPr>
        <p:spPr>
          <a:xfrm>
            <a:off x="758190" y="1555115"/>
            <a:ext cx="10819130" cy="4608195"/>
          </a:xfrm>
        </p:spPr>
        <p:txBody>
          <a:bodyPr vert="horz" lIns="90000" tIns="46800" rIns="90000" bIns="46800" rtlCol="0" anchor="t">
            <a:normAutofit/>
          </a:bodyPr>
          <a:lstStyle/>
          <a:p>
            <a:r>
              <a:rPr lang="en-US" altLang="zh-CN">
                <a:cs typeface="+mn-ea"/>
                <a:sym typeface="+mn-lt"/>
              </a:rPr>
              <a:t>-John Hopkins Coronavirus resource center</a:t>
            </a:r>
          </a:p>
          <a:p>
            <a:r>
              <a:rPr lang="en-US" altLang="zh-CN">
                <a:cs typeface="+mn-ea"/>
                <a:sym typeface="+mn-lt"/>
              </a:rPr>
              <a:t>-Nov 29th 2021,first suspected case of omicron </a:t>
            </a:r>
          </a:p>
          <a:p>
            <a:r>
              <a:rPr lang="en-US" altLang="zh-CN">
                <a:cs typeface="+mn-ea"/>
                <a:sym typeface="+mn-lt"/>
              </a:rPr>
              <a:t>variant of COVID-19 detected in Switzerland</a:t>
            </a:r>
          </a:p>
          <a:p>
            <a:endParaRPr lang="zh-CN" altLang="en-US">
              <a:cs typeface="+mn-ea"/>
              <a:sym typeface="+mn-lt"/>
            </a:endParaRPr>
          </a:p>
        </p:txBody>
      </p:sp>
      <p:sp>
        <p:nvSpPr>
          <p:cNvPr id="4" name="标题 3"/>
          <p:cNvSpPr>
            <a:spLocks noGrp="1"/>
          </p:cNvSpPr>
          <p:nvPr>
            <p:ph type="title"/>
            <p:custDataLst>
              <p:tags r:id="rId3"/>
            </p:custDataLst>
          </p:nvPr>
        </p:nvSpPr>
        <p:spPr>
          <a:xfrm>
            <a:off x="0" y="-10910"/>
            <a:ext cx="10969200" cy="705600"/>
          </a:xfrm>
        </p:spPr>
        <p:txBody>
          <a:bodyPr>
            <a:normAutofit/>
          </a:bodyPr>
          <a:lstStyle/>
          <a:p>
            <a:r>
              <a:rPr lang="zh-CN" altLang="en-US" sz="2800">
                <a:latin typeface="+mn-lt"/>
                <a:ea typeface="+mn-ea"/>
                <a:cs typeface="+mn-ea"/>
                <a:sym typeface="+mn-lt"/>
              </a:rPr>
              <a:t>Data description</a:t>
            </a:r>
          </a:p>
        </p:txBody>
      </p:sp>
      <p:pic>
        <p:nvPicPr>
          <p:cNvPr id="8" name="图片 7"/>
          <p:cNvPicPr>
            <a:picLocks noChangeAspect="1"/>
          </p:cNvPicPr>
          <p:nvPr>
            <p:custDataLst>
              <p:tags r:id="rId4"/>
            </p:custDataLst>
          </p:nvPr>
        </p:nvPicPr>
        <p:blipFill>
          <a:blip r:embed="rId7"/>
          <a:stretch>
            <a:fillRect/>
          </a:stretch>
        </p:blipFill>
        <p:spPr>
          <a:xfrm>
            <a:off x="608330" y="3026410"/>
            <a:ext cx="5777865" cy="3357245"/>
          </a:xfrm>
          <a:prstGeom prst="rect">
            <a:avLst/>
          </a:prstGeom>
        </p:spPr>
      </p:pic>
      <p:sp>
        <p:nvSpPr>
          <p:cNvPr id="2" name="Date Placeholder 1">
            <a:extLst>
              <a:ext uri="{FF2B5EF4-FFF2-40B4-BE49-F238E27FC236}">
                <a16:creationId xmlns:a16="http://schemas.microsoft.com/office/drawing/2014/main" id="{CCBB6B52-0A37-4678-B87B-A5244432AAC2}"/>
              </a:ext>
            </a:extLst>
          </p:cNvPr>
          <p:cNvSpPr>
            <a:spLocks noGrp="1"/>
          </p:cNvSpPr>
          <p:nvPr>
            <p:ph type="dt" sz="half" idx="10"/>
          </p:nvPr>
        </p:nvSpPr>
        <p:spPr/>
        <p:txBody>
          <a:bodyPr/>
          <a:lstStyle/>
          <a:p>
            <a:fld id="{7E970375-73EC-4432-9BDD-C705236EB651}" type="datetime1">
              <a:rPr lang="en-US" altLang="zh-CN" smtClean="0">
                <a:cs typeface="+mn-ea"/>
                <a:sym typeface="+mn-lt"/>
              </a:rPr>
              <a:t>5/23/2022</a:t>
            </a:fld>
            <a:endParaRPr lang="zh-CN" altLang="en-US">
              <a:cs typeface="+mn-ea"/>
              <a:sym typeface="+mn-lt"/>
            </a:endParaRPr>
          </a:p>
        </p:txBody>
      </p:sp>
      <p:sp>
        <p:nvSpPr>
          <p:cNvPr id="5" name="Slide Number Placeholder 4">
            <a:extLst>
              <a:ext uri="{FF2B5EF4-FFF2-40B4-BE49-F238E27FC236}">
                <a16:creationId xmlns:a16="http://schemas.microsoft.com/office/drawing/2014/main" id="{3565D9E1-54C4-492D-A25A-38E798DD7E60}"/>
              </a:ext>
            </a:extLst>
          </p:cNvPr>
          <p:cNvSpPr>
            <a:spLocks noGrp="1"/>
          </p:cNvSpPr>
          <p:nvPr>
            <p:ph type="sldNum" sz="quarter" idx="12"/>
          </p:nvPr>
        </p:nvSpPr>
        <p:spPr/>
        <p:txBody>
          <a:bodyPr/>
          <a:lstStyle/>
          <a:p>
            <a:fld id="{FABC47A4-756D-490B-A52F-7D9E2C9FC05F}" type="slidenum">
              <a:rPr lang="zh-CN" altLang="en-US" smtClean="0">
                <a:cs typeface="+mn-ea"/>
                <a:sym typeface="+mn-lt"/>
              </a:rPr>
              <a:t>28</a:t>
            </a:fld>
            <a:endParaRPr lang="zh-CN" altLang="en-US">
              <a:cs typeface="+mn-ea"/>
              <a:sym typeface="+mn-lt"/>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custDataLst>
              <p:tags r:id="rId2"/>
            </p:custDataLst>
          </p:nvPr>
        </p:nvSpPr>
        <p:spPr>
          <a:xfrm>
            <a:off x="758190" y="1555115"/>
            <a:ext cx="10819130" cy="4608195"/>
          </a:xfrm>
        </p:spPr>
        <p:txBody>
          <a:bodyPr/>
          <a:lstStyle/>
          <a:p>
            <a:r>
              <a:rPr lang="en-US" altLang="zh-CN">
                <a:cs typeface="+mn-ea"/>
                <a:sym typeface="+mn-lt"/>
              </a:rPr>
              <a:t>-Autocorrelation plot</a:t>
            </a:r>
          </a:p>
          <a:p>
            <a:r>
              <a:rPr lang="en-US" altLang="zh-CN">
                <a:cs typeface="+mn-ea"/>
                <a:sym typeface="+mn-lt"/>
              </a:rPr>
              <a:t>-Augmented Dickey–Fuller (ADF) test</a:t>
            </a:r>
          </a:p>
          <a:p>
            <a:r>
              <a:rPr lang="en-US" altLang="zh-CN">
                <a:cs typeface="+mn-ea"/>
                <a:sym typeface="+mn-lt"/>
              </a:rPr>
              <a:t>    H0:the time series is non-stationary</a:t>
            </a:r>
          </a:p>
          <a:p>
            <a:endParaRPr lang="en-US" altLang="zh-CN">
              <a:cs typeface="+mn-ea"/>
              <a:sym typeface="+mn-lt"/>
            </a:endParaRPr>
          </a:p>
        </p:txBody>
      </p:sp>
      <p:sp>
        <p:nvSpPr>
          <p:cNvPr id="4" name="标题 3"/>
          <p:cNvSpPr>
            <a:spLocks noGrp="1"/>
          </p:cNvSpPr>
          <p:nvPr>
            <p:ph type="title"/>
            <p:custDataLst>
              <p:tags r:id="rId3"/>
            </p:custDataLst>
          </p:nvPr>
        </p:nvSpPr>
        <p:spPr>
          <a:xfrm>
            <a:off x="0" y="-10910"/>
            <a:ext cx="10969200" cy="705600"/>
          </a:xfrm>
        </p:spPr>
        <p:txBody>
          <a:bodyPr>
            <a:normAutofit/>
          </a:bodyPr>
          <a:lstStyle/>
          <a:p>
            <a:r>
              <a:rPr lang="en-US" altLang="zh-CN" sz="2800">
                <a:latin typeface="+mn-lt"/>
                <a:ea typeface="+mn-ea"/>
                <a:cs typeface="+mn-ea"/>
                <a:sym typeface="+mn-lt"/>
              </a:rPr>
              <a:t>Stationarity evaluation</a:t>
            </a:r>
          </a:p>
        </p:txBody>
      </p:sp>
      <p:pic>
        <p:nvPicPr>
          <p:cNvPr id="7" name="图片 6"/>
          <p:cNvPicPr>
            <a:picLocks noChangeAspect="1"/>
          </p:cNvPicPr>
          <p:nvPr>
            <p:custDataLst>
              <p:tags r:id="rId4"/>
            </p:custDataLst>
          </p:nvPr>
        </p:nvPicPr>
        <p:blipFill>
          <a:blip r:embed="rId8"/>
          <a:stretch>
            <a:fillRect/>
          </a:stretch>
        </p:blipFill>
        <p:spPr>
          <a:xfrm>
            <a:off x="1087755" y="3699510"/>
            <a:ext cx="4753610" cy="2369820"/>
          </a:xfrm>
          <a:prstGeom prst="rect">
            <a:avLst/>
          </a:prstGeom>
        </p:spPr>
      </p:pic>
      <p:pic>
        <p:nvPicPr>
          <p:cNvPr id="2" name="图片 1"/>
          <p:cNvPicPr>
            <a:picLocks noChangeAspect="1"/>
          </p:cNvPicPr>
          <p:nvPr>
            <p:custDataLst>
              <p:tags r:id="rId5"/>
            </p:custDataLst>
          </p:nvPr>
        </p:nvPicPr>
        <p:blipFill>
          <a:blip r:embed="rId9"/>
          <a:stretch>
            <a:fillRect/>
          </a:stretch>
        </p:blipFill>
        <p:spPr>
          <a:xfrm>
            <a:off x="6605905" y="3871595"/>
            <a:ext cx="5077460" cy="2025650"/>
          </a:xfrm>
          <a:prstGeom prst="rect">
            <a:avLst/>
          </a:prstGeom>
        </p:spPr>
      </p:pic>
      <p:sp>
        <p:nvSpPr>
          <p:cNvPr id="5" name="Date Placeholder 4">
            <a:extLst>
              <a:ext uri="{FF2B5EF4-FFF2-40B4-BE49-F238E27FC236}">
                <a16:creationId xmlns:a16="http://schemas.microsoft.com/office/drawing/2014/main" id="{AAB485CF-1BF0-4AE8-B509-7F567815EDF0}"/>
              </a:ext>
            </a:extLst>
          </p:cNvPr>
          <p:cNvSpPr>
            <a:spLocks noGrp="1"/>
          </p:cNvSpPr>
          <p:nvPr>
            <p:ph type="dt" sz="half" idx="10"/>
          </p:nvPr>
        </p:nvSpPr>
        <p:spPr/>
        <p:txBody>
          <a:bodyPr/>
          <a:lstStyle/>
          <a:p>
            <a:fld id="{A48C3885-48B4-4337-AB7B-D28E5DE8BE13}" type="datetime1">
              <a:rPr lang="en-US" altLang="zh-CN" smtClean="0">
                <a:cs typeface="+mn-ea"/>
                <a:sym typeface="+mn-lt"/>
              </a:rPr>
              <a:t>5/23/2022</a:t>
            </a:fld>
            <a:endParaRPr lang="zh-CN" altLang="en-US">
              <a:cs typeface="+mn-ea"/>
              <a:sym typeface="+mn-lt"/>
            </a:endParaRPr>
          </a:p>
        </p:txBody>
      </p:sp>
      <p:sp>
        <p:nvSpPr>
          <p:cNvPr id="6" name="Slide Number Placeholder 5">
            <a:extLst>
              <a:ext uri="{FF2B5EF4-FFF2-40B4-BE49-F238E27FC236}">
                <a16:creationId xmlns:a16="http://schemas.microsoft.com/office/drawing/2014/main" id="{4A7DAAA2-7B4D-4B4B-BBA7-E0CE6F4AEA55}"/>
              </a:ext>
            </a:extLst>
          </p:cNvPr>
          <p:cNvSpPr>
            <a:spLocks noGrp="1"/>
          </p:cNvSpPr>
          <p:nvPr>
            <p:ph type="sldNum" sz="quarter" idx="12"/>
          </p:nvPr>
        </p:nvSpPr>
        <p:spPr/>
        <p:txBody>
          <a:bodyPr/>
          <a:lstStyle/>
          <a:p>
            <a:fld id="{FABC47A4-756D-490B-A52F-7D9E2C9FC05F}" type="slidenum">
              <a:rPr lang="zh-CN" altLang="en-US" smtClean="0">
                <a:cs typeface="+mn-ea"/>
                <a:sym typeface="+mn-lt"/>
              </a:rPr>
              <a:t>29</a:t>
            </a:fld>
            <a:endParaRPr lang="zh-CN" altLang="en-US">
              <a:cs typeface="+mn-ea"/>
              <a:sym typeface="+mn-lt"/>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3306" b="13306"/>
          <a:stretch/>
        </p:blipFill>
        <p:spPr>
          <a:xfrm>
            <a:off x="731838" y="1016000"/>
            <a:ext cx="10728325" cy="5256000"/>
          </a:xfrm>
        </p:spPr>
      </p:pic>
      <p:sp>
        <p:nvSpPr>
          <p:cNvPr id="3" name="Titel 2"/>
          <p:cNvSpPr>
            <a:spLocks noGrp="1"/>
          </p:cNvSpPr>
          <p:nvPr>
            <p:ph type="ctrTitle"/>
          </p:nvPr>
        </p:nvSpPr>
        <p:spPr>
          <a:xfrm>
            <a:off x="6096000" y="3146184"/>
            <a:ext cx="5901732" cy="1204752"/>
          </a:xfrm>
          <a:solidFill>
            <a:srgbClr val="C00000"/>
          </a:solidFill>
        </p:spPr>
        <p:txBody>
          <a:bodyPr/>
          <a:lstStyle/>
          <a:p>
            <a:r>
              <a:rPr kumimoji="1" lang="en-US" sz="3600">
                <a:latin typeface="+mn-lt"/>
                <a:ea typeface="+mn-ea"/>
                <a:cs typeface="+mn-ea"/>
                <a:sym typeface="+mn-lt"/>
              </a:rPr>
              <a:t>Introduction</a:t>
            </a:r>
            <a:endParaRPr kumimoji="1" lang="en-US" sz="3600" b="1">
              <a:latin typeface="+mn-lt"/>
              <a:ea typeface="+mn-ea"/>
              <a:cs typeface="+mn-ea"/>
              <a:sym typeface="+mn-lt"/>
            </a:endParaRPr>
          </a:p>
        </p:txBody>
      </p:sp>
    </p:spTree>
    <p:extLst>
      <p:ext uri="{BB962C8B-B14F-4D97-AF65-F5344CB8AC3E}">
        <p14:creationId xmlns:p14="http://schemas.microsoft.com/office/powerpoint/2010/main" val="174126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custDataLst>
              <p:tags r:id="rId2"/>
            </p:custDataLst>
          </p:nvPr>
        </p:nvSpPr>
        <p:spPr>
          <a:xfrm>
            <a:off x="608330" y="1555115"/>
            <a:ext cx="10968990" cy="4608195"/>
          </a:xfrm>
        </p:spPr>
        <p:txBody>
          <a:bodyPr/>
          <a:lstStyle/>
          <a:p>
            <a:r>
              <a:rPr lang="en-US" altLang="zh-CN">
                <a:cs typeface="+mn-ea"/>
                <a:sym typeface="+mn-lt"/>
              </a:rPr>
              <a:t>-ACF (autocorrelation function)	 </a:t>
            </a:r>
          </a:p>
          <a:p>
            <a:r>
              <a:rPr lang="en-US" altLang="zh-CN">
                <a:cs typeface="+mn-ea"/>
                <a:sym typeface="+mn-lt"/>
              </a:rPr>
              <a:t>-PACF (partial </a:t>
            </a:r>
            <a:r>
              <a:rPr lang="en-US" altLang="zh-CN" err="1">
                <a:cs typeface="+mn-ea"/>
                <a:sym typeface="+mn-lt"/>
              </a:rPr>
              <a:t>autocoorelation</a:t>
            </a:r>
            <a:r>
              <a:rPr lang="en-US" altLang="zh-CN">
                <a:cs typeface="+mn-ea"/>
                <a:sym typeface="+mn-lt"/>
              </a:rPr>
              <a:t> function)</a:t>
            </a:r>
          </a:p>
          <a:p>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p:txBody>
      </p:sp>
      <p:sp>
        <p:nvSpPr>
          <p:cNvPr id="4" name="标题 3"/>
          <p:cNvSpPr>
            <a:spLocks noGrp="1"/>
          </p:cNvSpPr>
          <p:nvPr>
            <p:ph type="title"/>
            <p:custDataLst>
              <p:tags r:id="rId3"/>
            </p:custDataLst>
          </p:nvPr>
        </p:nvSpPr>
        <p:spPr>
          <a:xfrm>
            <a:off x="0" y="0"/>
            <a:ext cx="10969200" cy="705600"/>
          </a:xfrm>
        </p:spPr>
        <p:txBody>
          <a:bodyPr/>
          <a:lstStyle/>
          <a:p>
            <a:r>
              <a:rPr lang="zh-CN" altLang="en-US" sz="2800">
                <a:latin typeface="+mn-lt"/>
                <a:ea typeface="+mn-ea"/>
                <a:cs typeface="+mn-ea"/>
                <a:sym typeface="+mn-lt"/>
              </a:rPr>
              <a:t>Parameters  </a:t>
            </a:r>
            <a:r>
              <a:rPr lang="en-US" altLang="zh-CN" sz="2800">
                <a:latin typeface="+mn-lt"/>
                <a:ea typeface="+mn-ea"/>
                <a:cs typeface="+mn-ea"/>
                <a:sym typeface="+mn-lt"/>
              </a:rPr>
              <a:t>s</a:t>
            </a:r>
            <a:r>
              <a:rPr lang="zh-CN" altLang="en-US" sz="2800">
                <a:latin typeface="+mn-lt"/>
                <a:ea typeface="+mn-ea"/>
                <a:cs typeface="+mn-ea"/>
                <a:sym typeface="+mn-lt"/>
              </a:rPr>
              <a:t>election </a:t>
            </a:r>
            <a:r>
              <a:rPr lang="en-US" altLang="zh-CN" sz="2800">
                <a:latin typeface="+mn-lt"/>
                <a:ea typeface="+mn-ea"/>
                <a:cs typeface="+mn-ea"/>
                <a:sym typeface="+mn-lt"/>
              </a:rPr>
              <a:t>- manual</a:t>
            </a:r>
          </a:p>
        </p:txBody>
      </p:sp>
      <p:pic>
        <p:nvPicPr>
          <p:cNvPr id="5" name="图片 4"/>
          <p:cNvPicPr>
            <a:picLocks noChangeAspect="1"/>
          </p:cNvPicPr>
          <p:nvPr>
            <p:custDataLst>
              <p:tags r:id="rId4"/>
            </p:custDataLst>
          </p:nvPr>
        </p:nvPicPr>
        <p:blipFill>
          <a:blip r:embed="rId7"/>
          <a:stretch>
            <a:fillRect/>
          </a:stretch>
        </p:blipFill>
        <p:spPr>
          <a:xfrm>
            <a:off x="427990" y="2635885"/>
            <a:ext cx="11336655" cy="2890520"/>
          </a:xfrm>
          <a:prstGeom prst="rect">
            <a:avLst/>
          </a:prstGeom>
        </p:spPr>
      </p:pic>
      <p:sp>
        <p:nvSpPr>
          <p:cNvPr id="2" name="Date Placeholder 1">
            <a:extLst>
              <a:ext uri="{FF2B5EF4-FFF2-40B4-BE49-F238E27FC236}">
                <a16:creationId xmlns:a16="http://schemas.microsoft.com/office/drawing/2014/main" id="{D0D71543-A6E7-46C4-A505-B0FF4B4469FC}"/>
              </a:ext>
            </a:extLst>
          </p:cNvPr>
          <p:cNvSpPr>
            <a:spLocks noGrp="1"/>
          </p:cNvSpPr>
          <p:nvPr>
            <p:ph type="dt" sz="half" idx="10"/>
          </p:nvPr>
        </p:nvSpPr>
        <p:spPr/>
        <p:txBody>
          <a:bodyPr/>
          <a:lstStyle/>
          <a:p>
            <a:fld id="{EDB003A2-53E5-48FD-8A26-1BFCE04BB5FE}" type="datetime1">
              <a:rPr lang="en-US" altLang="zh-CN" smtClean="0">
                <a:cs typeface="+mn-ea"/>
                <a:sym typeface="+mn-lt"/>
              </a:rPr>
              <a:t>5/23/2022</a:t>
            </a:fld>
            <a:endParaRPr lang="zh-CN" altLang="en-US">
              <a:cs typeface="+mn-ea"/>
              <a:sym typeface="+mn-lt"/>
            </a:endParaRPr>
          </a:p>
        </p:txBody>
      </p:sp>
      <p:sp>
        <p:nvSpPr>
          <p:cNvPr id="6" name="Slide Number Placeholder 5">
            <a:extLst>
              <a:ext uri="{FF2B5EF4-FFF2-40B4-BE49-F238E27FC236}">
                <a16:creationId xmlns:a16="http://schemas.microsoft.com/office/drawing/2014/main" id="{2363AE6C-4EFA-41C2-A717-28B14AF158E7}"/>
              </a:ext>
            </a:extLst>
          </p:cNvPr>
          <p:cNvSpPr>
            <a:spLocks noGrp="1"/>
          </p:cNvSpPr>
          <p:nvPr>
            <p:ph type="sldNum" sz="quarter" idx="12"/>
          </p:nvPr>
        </p:nvSpPr>
        <p:spPr/>
        <p:txBody>
          <a:bodyPr/>
          <a:lstStyle/>
          <a:p>
            <a:fld id="{FABC47A4-756D-490B-A52F-7D9E2C9FC05F}" type="slidenum">
              <a:rPr lang="zh-CN" altLang="en-US" smtClean="0">
                <a:cs typeface="+mn-ea"/>
                <a:sym typeface="+mn-lt"/>
              </a:rPr>
              <a:t>30</a:t>
            </a:fld>
            <a:endParaRPr lang="zh-CN" altLang="en-US">
              <a:cs typeface="+mn-ea"/>
              <a:sym typeface="+mn-lt"/>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custDataLst>
              <p:tags r:id="rId2"/>
            </p:custDataLst>
          </p:nvPr>
        </p:nvSpPr>
        <p:spPr>
          <a:xfrm>
            <a:off x="611505" y="1313815"/>
            <a:ext cx="10968990" cy="4608195"/>
          </a:xfrm>
        </p:spPr>
        <p:txBody>
          <a:bodyPr/>
          <a:lstStyle/>
          <a:p>
            <a:r>
              <a:rPr lang="en-US" altLang="zh-CN">
                <a:cs typeface="+mn-ea"/>
                <a:sym typeface="+mn-lt"/>
              </a:rPr>
              <a:t>-</a:t>
            </a:r>
            <a:r>
              <a:rPr lang="en-US" altLang="zh-CN" err="1">
                <a:cs typeface="+mn-ea"/>
                <a:sym typeface="+mn-lt"/>
              </a:rPr>
              <a:t>Auto-arima:lowest</a:t>
            </a:r>
            <a:r>
              <a:rPr lang="en-US" altLang="zh-CN">
                <a:cs typeface="+mn-ea"/>
                <a:sym typeface="+mn-lt"/>
              </a:rPr>
              <a:t> AIC </a:t>
            </a:r>
          </a:p>
          <a:p>
            <a:r>
              <a:rPr lang="en-US" altLang="zh-CN">
                <a:cs typeface="+mn-ea"/>
                <a:sym typeface="+mn-lt"/>
              </a:rPr>
              <a:t>-Uncorrelated &amp; normally distributed residuals</a:t>
            </a:r>
          </a:p>
          <a:p>
            <a:endParaRPr lang="en-US" altLang="zh-CN">
              <a:cs typeface="+mn-ea"/>
              <a:sym typeface="+mn-lt"/>
            </a:endParaRPr>
          </a:p>
          <a:p>
            <a:r>
              <a:rPr lang="en-US" altLang="zh-CN">
                <a:cs typeface="+mn-ea"/>
                <a:sym typeface="+mn-lt"/>
              </a:rPr>
              <a:t>	 </a:t>
            </a:r>
          </a:p>
          <a:p>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a:p>
            <a:endParaRPr lang="en-US" altLang="zh-CN">
              <a:cs typeface="+mn-ea"/>
              <a:sym typeface="+mn-lt"/>
            </a:endParaRPr>
          </a:p>
        </p:txBody>
      </p:sp>
      <p:sp>
        <p:nvSpPr>
          <p:cNvPr id="4" name="标题 3"/>
          <p:cNvSpPr>
            <a:spLocks noGrp="1"/>
          </p:cNvSpPr>
          <p:nvPr>
            <p:ph type="title"/>
            <p:custDataLst>
              <p:tags r:id="rId3"/>
            </p:custDataLst>
          </p:nvPr>
        </p:nvSpPr>
        <p:spPr>
          <a:xfrm>
            <a:off x="0" y="0"/>
            <a:ext cx="10969200" cy="705600"/>
          </a:xfrm>
        </p:spPr>
        <p:txBody>
          <a:bodyPr/>
          <a:lstStyle/>
          <a:p>
            <a:r>
              <a:rPr lang="zh-CN" altLang="en-US" sz="2800">
                <a:latin typeface="+mn-lt"/>
                <a:ea typeface="+mn-ea"/>
                <a:cs typeface="+mn-ea"/>
                <a:sym typeface="+mn-lt"/>
              </a:rPr>
              <a:t>Parameters estimation </a:t>
            </a:r>
            <a:r>
              <a:rPr lang="en-US" altLang="zh-CN" sz="2800">
                <a:latin typeface="+mn-lt"/>
                <a:ea typeface="+mn-ea"/>
                <a:cs typeface="+mn-ea"/>
                <a:sym typeface="+mn-lt"/>
              </a:rPr>
              <a:t>- automated</a:t>
            </a:r>
          </a:p>
        </p:txBody>
      </p:sp>
      <p:pic>
        <p:nvPicPr>
          <p:cNvPr id="2" name="图片 1"/>
          <p:cNvPicPr>
            <a:picLocks noChangeAspect="1"/>
          </p:cNvPicPr>
          <p:nvPr>
            <p:custDataLst>
              <p:tags r:id="rId4"/>
            </p:custDataLst>
          </p:nvPr>
        </p:nvPicPr>
        <p:blipFill>
          <a:blip r:embed="rId8"/>
          <a:stretch>
            <a:fillRect/>
          </a:stretch>
        </p:blipFill>
        <p:spPr>
          <a:xfrm>
            <a:off x="7007225" y="1125220"/>
            <a:ext cx="4234180" cy="4608195"/>
          </a:xfrm>
          <a:prstGeom prst="rect">
            <a:avLst/>
          </a:prstGeom>
        </p:spPr>
      </p:pic>
      <p:pic>
        <p:nvPicPr>
          <p:cNvPr id="5" name="图片 4"/>
          <p:cNvPicPr>
            <a:picLocks noChangeAspect="1"/>
          </p:cNvPicPr>
          <p:nvPr>
            <p:custDataLst>
              <p:tags r:id="rId5"/>
            </p:custDataLst>
          </p:nvPr>
        </p:nvPicPr>
        <p:blipFill>
          <a:blip r:embed="rId9"/>
          <a:stretch>
            <a:fillRect/>
          </a:stretch>
        </p:blipFill>
        <p:spPr>
          <a:xfrm>
            <a:off x="243840" y="2592070"/>
            <a:ext cx="6763385" cy="1083945"/>
          </a:xfrm>
          <a:prstGeom prst="rect">
            <a:avLst/>
          </a:prstGeom>
        </p:spPr>
      </p:pic>
      <p:sp>
        <p:nvSpPr>
          <p:cNvPr id="6" name="Date Placeholder 5">
            <a:extLst>
              <a:ext uri="{FF2B5EF4-FFF2-40B4-BE49-F238E27FC236}">
                <a16:creationId xmlns:a16="http://schemas.microsoft.com/office/drawing/2014/main" id="{32B60CC8-5AF4-4896-986D-A4B721612B23}"/>
              </a:ext>
            </a:extLst>
          </p:cNvPr>
          <p:cNvSpPr>
            <a:spLocks noGrp="1"/>
          </p:cNvSpPr>
          <p:nvPr>
            <p:ph type="dt" sz="half" idx="10"/>
          </p:nvPr>
        </p:nvSpPr>
        <p:spPr/>
        <p:txBody>
          <a:bodyPr/>
          <a:lstStyle/>
          <a:p>
            <a:fld id="{D5F7A7F0-9DA8-48F4-9C69-90A6F3C63328}" type="datetime1">
              <a:rPr lang="en-US" altLang="zh-CN" smtClean="0">
                <a:cs typeface="+mn-ea"/>
                <a:sym typeface="+mn-lt"/>
              </a:rPr>
              <a:t>5/23/2022</a:t>
            </a:fld>
            <a:endParaRPr lang="zh-CN" altLang="en-US">
              <a:cs typeface="+mn-ea"/>
              <a:sym typeface="+mn-lt"/>
            </a:endParaRPr>
          </a:p>
        </p:txBody>
      </p:sp>
      <p:sp>
        <p:nvSpPr>
          <p:cNvPr id="7" name="Slide Number Placeholder 6">
            <a:extLst>
              <a:ext uri="{FF2B5EF4-FFF2-40B4-BE49-F238E27FC236}">
                <a16:creationId xmlns:a16="http://schemas.microsoft.com/office/drawing/2014/main" id="{66A015A1-98BD-41A8-88B3-CAB58050661C}"/>
              </a:ext>
            </a:extLst>
          </p:cNvPr>
          <p:cNvSpPr>
            <a:spLocks noGrp="1"/>
          </p:cNvSpPr>
          <p:nvPr>
            <p:ph type="sldNum" sz="quarter" idx="12"/>
          </p:nvPr>
        </p:nvSpPr>
        <p:spPr/>
        <p:txBody>
          <a:bodyPr/>
          <a:lstStyle/>
          <a:p>
            <a:fld id="{FABC47A4-756D-490B-A52F-7D9E2C9FC05F}" type="slidenum">
              <a:rPr lang="zh-CN" altLang="en-US" smtClean="0">
                <a:cs typeface="+mn-ea"/>
                <a:sym typeface="+mn-lt"/>
              </a:rPr>
              <a:t>31</a:t>
            </a:fld>
            <a:endParaRPr lang="zh-CN" altLang="en-US">
              <a:cs typeface="+mn-ea"/>
              <a:sym typeface="+mn-lt"/>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custDataLst>
              <p:tags r:id="rId2"/>
            </p:custDataLst>
          </p:nvPr>
        </p:nvSpPr>
        <p:spPr>
          <a:xfrm>
            <a:off x="6965080" y="1555200"/>
            <a:ext cx="5227200" cy="4608000"/>
          </a:xfrm>
        </p:spPr>
        <p:txBody>
          <a:bodyPr/>
          <a:lstStyle/>
          <a:p>
            <a:endParaRPr lang="zh-CN" altLang="en-US">
              <a:cs typeface="+mn-ea"/>
              <a:sym typeface="+mn-lt"/>
            </a:endParaRPr>
          </a:p>
        </p:txBody>
      </p:sp>
      <p:sp>
        <p:nvSpPr>
          <p:cNvPr id="4" name="标题 3"/>
          <p:cNvSpPr>
            <a:spLocks noGrp="1"/>
          </p:cNvSpPr>
          <p:nvPr>
            <p:ph type="title"/>
            <p:custDataLst>
              <p:tags r:id="rId3"/>
            </p:custDataLst>
          </p:nvPr>
        </p:nvSpPr>
        <p:spPr>
          <a:xfrm>
            <a:off x="0" y="0"/>
            <a:ext cx="8322733" cy="705600"/>
          </a:xfrm>
        </p:spPr>
        <p:txBody>
          <a:bodyPr>
            <a:normAutofit fontScale="90000"/>
          </a:bodyPr>
          <a:lstStyle/>
          <a:p>
            <a:r>
              <a:rPr lang="zh-CN" altLang="en-US" sz="2800">
                <a:latin typeface="+mn-lt"/>
                <a:ea typeface="+mn-ea"/>
                <a:cs typeface="+mn-ea"/>
                <a:sym typeface="+mn-lt"/>
              </a:rPr>
              <a:t>Models performance measures</a:t>
            </a:r>
            <a:r>
              <a:rPr lang="en-US" altLang="zh-CN" sz="2800">
                <a:latin typeface="+mn-lt"/>
                <a:ea typeface="+mn-ea"/>
                <a:cs typeface="+mn-ea"/>
                <a:sym typeface="+mn-lt"/>
              </a:rPr>
              <a:t>-daily confirmed cases</a:t>
            </a:r>
          </a:p>
        </p:txBody>
      </p:sp>
      <p:pic>
        <p:nvPicPr>
          <p:cNvPr id="11" name="图片 10"/>
          <p:cNvPicPr>
            <a:picLocks noChangeAspect="1"/>
          </p:cNvPicPr>
          <p:nvPr>
            <p:custDataLst>
              <p:tags r:id="rId4"/>
            </p:custDataLst>
          </p:nvPr>
        </p:nvPicPr>
        <p:blipFill>
          <a:blip r:embed="rId7"/>
          <a:stretch>
            <a:fillRect/>
          </a:stretch>
        </p:blipFill>
        <p:spPr>
          <a:xfrm>
            <a:off x="6638290" y="2134235"/>
            <a:ext cx="3888740" cy="1507490"/>
          </a:xfrm>
          <a:prstGeom prst="rect">
            <a:avLst/>
          </a:prstGeom>
        </p:spPr>
      </p:pic>
      <p:pic>
        <p:nvPicPr>
          <p:cNvPr id="5" name="图片占位符 4"/>
          <p:cNvPicPr>
            <a:picLocks noGrp="1" noChangeAspect="1"/>
          </p:cNvPicPr>
          <p:nvPr>
            <p:ph type="pic" idx="1"/>
          </p:nvPr>
        </p:nvPicPr>
        <p:blipFill>
          <a:blip r:embed="rId8"/>
          <a:stretch>
            <a:fillRect/>
          </a:stretch>
        </p:blipFill>
        <p:spPr>
          <a:xfrm>
            <a:off x="669290" y="1555115"/>
            <a:ext cx="5706745" cy="4136390"/>
          </a:xfrm>
          <a:prstGeom prst="rect">
            <a:avLst/>
          </a:prstGeom>
        </p:spPr>
      </p:pic>
      <p:sp>
        <p:nvSpPr>
          <p:cNvPr id="2" name="Date Placeholder 1">
            <a:extLst>
              <a:ext uri="{FF2B5EF4-FFF2-40B4-BE49-F238E27FC236}">
                <a16:creationId xmlns:a16="http://schemas.microsoft.com/office/drawing/2014/main" id="{269D6217-FBAD-4CCE-A854-F1A8E5F9A7AD}"/>
              </a:ext>
            </a:extLst>
          </p:cNvPr>
          <p:cNvSpPr>
            <a:spLocks noGrp="1"/>
          </p:cNvSpPr>
          <p:nvPr>
            <p:ph type="dt" sz="half" idx="10"/>
          </p:nvPr>
        </p:nvSpPr>
        <p:spPr/>
        <p:txBody>
          <a:bodyPr/>
          <a:lstStyle/>
          <a:p>
            <a:fld id="{EC93B7E7-58B3-4BEA-8F39-263A826F82AB}" type="datetime1">
              <a:rPr lang="en-US" altLang="zh-CN" smtClean="0">
                <a:cs typeface="+mn-ea"/>
                <a:sym typeface="+mn-lt"/>
              </a:rPr>
              <a:t>5/23/2022</a:t>
            </a:fld>
            <a:endParaRPr lang="zh-CN" altLang="en-US">
              <a:cs typeface="+mn-ea"/>
              <a:sym typeface="+mn-lt"/>
            </a:endParaRPr>
          </a:p>
        </p:txBody>
      </p:sp>
      <p:sp>
        <p:nvSpPr>
          <p:cNvPr id="6" name="Slide Number Placeholder 5">
            <a:extLst>
              <a:ext uri="{FF2B5EF4-FFF2-40B4-BE49-F238E27FC236}">
                <a16:creationId xmlns:a16="http://schemas.microsoft.com/office/drawing/2014/main" id="{85A5D628-1656-4986-AD17-6AA9F7E8DC8C}"/>
              </a:ext>
            </a:extLst>
          </p:cNvPr>
          <p:cNvSpPr>
            <a:spLocks noGrp="1"/>
          </p:cNvSpPr>
          <p:nvPr>
            <p:ph type="sldNum" sz="quarter" idx="12"/>
          </p:nvPr>
        </p:nvSpPr>
        <p:spPr/>
        <p:txBody>
          <a:bodyPr/>
          <a:lstStyle/>
          <a:p>
            <a:fld id="{FABC47A4-756D-490B-A52F-7D9E2C9FC05F}" type="slidenum">
              <a:rPr lang="zh-CN" altLang="en-US" smtClean="0">
                <a:cs typeface="+mn-ea"/>
                <a:sym typeface="+mn-lt"/>
              </a:rPr>
              <a:t>32</a:t>
            </a:fld>
            <a:endParaRPr lang="zh-CN" altLang="en-US">
              <a:cs typeface="+mn-ea"/>
              <a:sym typeface="+mn-lt"/>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custDataLst>
              <p:tags r:id="rId2"/>
            </p:custDataLst>
          </p:nvPr>
        </p:nvSpPr>
        <p:spPr>
          <a:xfrm>
            <a:off x="6298565" y="4187825"/>
            <a:ext cx="4917440" cy="2164080"/>
          </a:xfrm>
        </p:spPr>
        <p:txBody>
          <a:bodyPr>
            <a:normAutofit fontScale="97500" lnSpcReduction="10000"/>
          </a:bodyPr>
          <a:lstStyle/>
          <a:p>
            <a:pPr marL="285750" indent="-285750">
              <a:buFont typeface="Wingdings" panose="05000000000000000000" charset="0"/>
              <a:buChar char=""/>
            </a:pPr>
            <a:r>
              <a:rPr lang="en-US" altLang="zh-CN">
                <a:cs typeface="+mn-ea"/>
                <a:sym typeface="+mn-lt"/>
              </a:rPr>
              <a:t>Auto-ARIMA predict trend pattern relatively well</a:t>
            </a:r>
          </a:p>
          <a:p>
            <a:pPr marL="285750" indent="-285750">
              <a:buFont typeface="Wingdings" panose="05000000000000000000" charset="0"/>
              <a:buChar char=""/>
            </a:pPr>
            <a:r>
              <a:rPr lang="en-US" altLang="zh-CN">
                <a:cs typeface="+mn-ea"/>
                <a:sym typeface="+mn-lt"/>
              </a:rPr>
              <a:t>ARIMA-based models are mainly suitable for linear time-series analysis</a:t>
            </a:r>
          </a:p>
          <a:p>
            <a:pPr marL="285750" indent="-285750">
              <a:buFont typeface="Wingdings" panose="05000000000000000000" charset="0"/>
              <a:buChar char=""/>
            </a:pPr>
            <a:r>
              <a:rPr lang="en-US" altLang="zh-CN">
                <a:cs typeface="+mn-ea"/>
                <a:sym typeface="+mn-lt"/>
              </a:rPr>
              <a:t>Possess nonlinear characteristics -&gt;hybrid models (ex:EMD+ARIMA+SVR)</a:t>
            </a:r>
          </a:p>
        </p:txBody>
      </p:sp>
      <p:sp>
        <p:nvSpPr>
          <p:cNvPr id="4" name="标题 3"/>
          <p:cNvSpPr>
            <a:spLocks noGrp="1"/>
          </p:cNvSpPr>
          <p:nvPr>
            <p:ph type="title"/>
            <p:custDataLst>
              <p:tags r:id="rId3"/>
            </p:custDataLst>
          </p:nvPr>
        </p:nvSpPr>
        <p:spPr>
          <a:xfrm>
            <a:off x="0" y="0"/>
            <a:ext cx="9245600" cy="705600"/>
          </a:xfrm>
        </p:spPr>
        <p:txBody>
          <a:bodyPr>
            <a:normAutofit fontScale="90000"/>
          </a:bodyPr>
          <a:lstStyle/>
          <a:p>
            <a:r>
              <a:rPr lang="zh-CN" altLang="en-US" sz="2800">
                <a:latin typeface="+mn-lt"/>
                <a:ea typeface="+mn-ea"/>
                <a:cs typeface="+mn-ea"/>
                <a:sym typeface="+mn-lt"/>
              </a:rPr>
              <a:t>Models performance measures</a:t>
            </a:r>
            <a:r>
              <a:rPr lang="en-US" altLang="zh-CN" sz="2800">
                <a:latin typeface="+mn-lt"/>
                <a:ea typeface="+mn-ea"/>
                <a:cs typeface="+mn-ea"/>
                <a:sym typeface="+mn-lt"/>
              </a:rPr>
              <a:t>-cumulative confirmed cases</a:t>
            </a:r>
            <a:endParaRPr lang="zh-CN" altLang="en-US" sz="2800">
              <a:latin typeface="+mn-lt"/>
              <a:ea typeface="+mn-ea"/>
              <a:cs typeface="+mn-ea"/>
              <a:sym typeface="+mn-lt"/>
            </a:endParaRPr>
          </a:p>
        </p:txBody>
      </p:sp>
      <p:pic>
        <p:nvPicPr>
          <p:cNvPr id="13" name="图片占位符 12"/>
          <p:cNvPicPr>
            <a:picLocks noGrp="1" noChangeAspect="1"/>
          </p:cNvPicPr>
          <p:nvPr>
            <p:ph type="pic" idx="1"/>
            <p:custDataLst>
              <p:tags r:id="rId4"/>
            </p:custDataLst>
          </p:nvPr>
        </p:nvPicPr>
        <p:blipFill>
          <a:blip r:embed="rId8"/>
          <a:stretch>
            <a:fillRect/>
          </a:stretch>
        </p:blipFill>
        <p:spPr>
          <a:xfrm>
            <a:off x="325120" y="1914525"/>
            <a:ext cx="5694680" cy="4695190"/>
          </a:xfrm>
          <a:prstGeom prst="rect">
            <a:avLst/>
          </a:prstGeom>
        </p:spPr>
      </p:pic>
      <p:pic>
        <p:nvPicPr>
          <p:cNvPr id="15" name="图片 14"/>
          <p:cNvPicPr>
            <a:picLocks noChangeAspect="1"/>
          </p:cNvPicPr>
          <p:nvPr>
            <p:custDataLst>
              <p:tags r:id="rId5"/>
            </p:custDataLst>
          </p:nvPr>
        </p:nvPicPr>
        <p:blipFill>
          <a:blip r:embed="rId9"/>
          <a:stretch>
            <a:fillRect/>
          </a:stretch>
        </p:blipFill>
        <p:spPr>
          <a:xfrm>
            <a:off x="6298565" y="2263775"/>
            <a:ext cx="4051935" cy="1570355"/>
          </a:xfrm>
          <a:prstGeom prst="rect">
            <a:avLst/>
          </a:prstGeom>
        </p:spPr>
      </p:pic>
      <p:sp>
        <p:nvSpPr>
          <p:cNvPr id="2" name="Date Placeholder 1">
            <a:extLst>
              <a:ext uri="{FF2B5EF4-FFF2-40B4-BE49-F238E27FC236}">
                <a16:creationId xmlns:a16="http://schemas.microsoft.com/office/drawing/2014/main" id="{0C5BF084-79F6-4801-A869-B03F8BA42986}"/>
              </a:ext>
            </a:extLst>
          </p:cNvPr>
          <p:cNvSpPr>
            <a:spLocks noGrp="1"/>
          </p:cNvSpPr>
          <p:nvPr>
            <p:ph type="dt" sz="half" idx="10"/>
          </p:nvPr>
        </p:nvSpPr>
        <p:spPr/>
        <p:txBody>
          <a:bodyPr/>
          <a:lstStyle/>
          <a:p>
            <a:fld id="{F868F827-C2DE-440A-943F-9DEB2743293B}" type="datetime1">
              <a:rPr lang="en-US" altLang="zh-CN" smtClean="0">
                <a:cs typeface="+mn-ea"/>
                <a:sym typeface="+mn-lt"/>
              </a:rPr>
              <a:t>5/23/2022</a:t>
            </a:fld>
            <a:endParaRPr lang="zh-CN" altLang="en-US">
              <a:cs typeface="+mn-ea"/>
              <a:sym typeface="+mn-lt"/>
            </a:endParaRPr>
          </a:p>
        </p:txBody>
      </p:sp>
      <p:sp>
        <p:nvSpPr>
          <p:cNvPr id="5" name="Slide Number Placeholder 4">
            <a:extLst>
              <a:ext uri="{FF2B5EF4-FFF2-40B4-BE49-F238E27FC236}">
                <a16:creationId xmlns:a16="http://schemas.microsoft.com/office/drawing/2014/main" id="{CAC24BAA-DBA8-4F78-B8A5-5E6AE18B1815}"/>
              </a:ext>
            </a:extLst>
          </p:cNvPr>
          <p:cNvSpPr>
            <a:spLocks noGrp="1"/>
          </p:cNvSpPr>
          <p:nvPr>
            <p:ph type="sldNum" sz="quarter" idx="12"/>
          </p:nvPr>
        </p:nvSpPr>
        <p:spPr/>
        <p:txBody>
          <a:bodyPr/>
          <a:lstStyle/>
          <a:p>
            <a:fld id="{FABC47A4-756D-490B-A52F-7D9E2C9FC05F}" type="slidenum">
              <a:rPr lang="zh-CN" altLang="en-US" smtClean="0">
                <a:cs typeface="+mn-ea"/>
                <a:sym typeface="+mn-lt"/>
              </a:rPr>
              <a:t>33</a:t>
            </a:fld>
            <a:endParaRPr lang="zh-CN" altLang="en-US">
              <a:cs typeface="+mn-ea"/>
              <a:sym typeface="+mn-lt"/>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3249" b="13249"/>
          <a:stretch/>
        </p:blipFill>
        <p:spPr>
          <a:xfrm>
            <a:off x="731838" y="1016000"/>
            <a:ext cx="10728325" cy="5256000"/>
          </a:xfrm>
        </p:spPr>
      </p:pic>
      <p:sp>
        <p:nvSpPr>
          <p:cNvPr id="3" name="Titel 2"/>
          <p:cNvSpPr>
            <a:spLocks noGrp="1"/>
          </p:cNvSpPr>
          <p:nvPr>
            <p:ph type="ctrTitle"/>
          </p:nvPr>
        </p:nvSpPr>
        <p:spPr>
          <a:xfrm>
            <a:off x="6096000" y="3146184"/>
            <a:ext cx="5920740" cy="1355478"/>
          </a:xfrm>
          <a:solidFill>
            <a:srgbClr val="3C3942"/>
          </a:solidFill>
        </p:spPr>
        <p:txBody>
          <a:bodyPr/>
          <a:lstStyle/>
          <a:p>
            <a:r>
              <a:rPr kumimoji="1" lang="en-US" b="1">
                <a:latin typeface="+mn-lt"/>
                <a:ea typeface="+mn-ea"/>
                <a:cs typeface="+mn-ea"/>
                <a:sym typeface="+mn-lt"/>
              </a:rPr>
              <a:t>Social </a:t>
            </a:r>
            <a:r>
              <a:rPr kumimoji="1" lang="en-US">
                <a:latin typeface="+mn-lt"/>
                <a:ea typeface="+mn-ea"/>
                <a:cs typeface="+mn-ea"/>
                <a:sym typeface="+mn-lt"/>
              </a:rPr>
              <a:t>Analysis</a:t>
            </a:r>
            <a:endParaRPr kumimoji="1" lang="en-US" sz="3600" b="1">
              <a:latin typeface="+mn-lt"/>
              <a:ea typeface="+mn-ea"/>
              <a:cs typeface="+mn-ea"/>
              <a:sym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0"/>
            <a:ext cx="5958417"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Basic</a:t>
            </a:r>
            <a:r>
              <a:rPr lang="zh-CN" altLang="en-US" sz="2800">
                <a:latin typeface="+mn-lt"/>
                <a:ea typeface="+mn-ea"/>
                <a:cs typeface="+mn-ea"/>
                <a:sym typeface="+mn-lt"/>
              </a:rPr>
              <a:t> </a:t>
            </a:r>
            <a:r>
              <a:rPr lang="en-US" altLang="zh-CN" sz="2800">
                <a:latin typeface="+mn-lt"/>
                <a:ea typeface="+mn-ea"/>
                <a:cs typeface="+mn-ea"/>
                <a:sym typeface="+mn-lt"/>
              </a:rPr>
              <a:t>Analysis</a:t>
            </a:r>
            <a:r>
              <a:rPr lang="zh-CN" altLang="en-US" sz="2800">
                <a:latin typeface="+mn-lt"/>
                <a:ea typeface="+mn-ea"/>
                <a:cs typeface="+mn-ea"/>
                <a:sym typeface="+mn-lt"/>
              </a:rPr>
              <a:t> </a:t>
            </a:r>
            <a:r>
              <a:rPr lang="en-US" altLang="zh-CN" sz="2800">
                <a:latin typeface="+mn-lt"/>
                <a:ea typeface="+mn-ea"/>
                <a:cs typeface="+mn-ea"/>
                <a:sym typeface="+mn-lt"/>
              </a:rPr>
              <a:t>Framework</a:t>
            </a:r>
          </a:p>
        </p:txBody>
      </p:sp>
      <p:sp>
        <p:nvSpPr>
          <p:cNvPr id="6" name="矩形 5">
            <a:extLst>
              <a:ext uri="{FF2B5EF4-FFF2-40B4-BE49-F238E27FC236}">
                <a16:creationId xmlns:a16="http://schemas.microsoft.com/office/drawing/2014/main" id="{73ADDA19-2FB5-9AF6-885E-0D0C9F6458F1}"/>
              </a:ext>
            </a:extLst>
          </p:cNvPr>
          <p:cNvSpPr/>
          <p:nvPr/>
        </p:nvSpPr>
        <p:spPr>
          <a:xfrm>
            <a:off x="1388018" y="1608946"/>
            <a:ext cx="8302273" cy="523220"/>
          </a:xfrm>
          <a:prstGeom prst="rect">
            <a:avLst/>
          </a:prstGeom>
          <a:noFill/>
        </p:spPr>
        <p:txBody>
          <a:bodyPr wrap="none" lIns="91440" tIns="45720" rIns="91440" bIns="45720" anchor="t">
            <a:spAutoFit/>
          </a:bodyPr>
          <a:lstStyle/>
          <a:p>
            <a:pPr algn="ctr"/>
            <a:r>
              <a:rPr lang="en-US" altLang="zh-CN" sz="2800" b="0" cap="none" spc="0">
                <a:ln w="0"/>
                <a:effectLst>
                  <a:outerShdw blurRad="38100" dist="19050" dir="2700000" algn="tl" rotWithShape="0">
                    <a:schemeClr val="dk1">
                      <a:alpha val="40000"/>
                    </a:schemeClr>
                  </a:outerShdw>
                </a:effectLst>
                <a:cs typeface="+mn-ea"/>
                <a:sym typeface="+mn-lt"/>
              </a:rPr>
              <a:t>How to distinguish opinions about </a:t>
            </a:r>
            <a:r>
              <a:rPr lang="en-US" altLang="zh-CN" sz="2800">
                <a:ln w="0"/>
                <a:effectLst>
                  <a:outerShdw blurRad="38100" dist="19050" dir="2700000" algn="tl" rotWithShape="0">
                    <a:schemeClr val="dk1">
                      <a:alpha val="40000"/>
                    </a:schemeClr>
                  </a:outerShdw>
                </a:effectLst>
                <a:cs typeface="+mn-ea"/>
                <a:sym typeface="+mn-lt"/>
              </a:rPr>
              <a:t>COVID-19</a:t>
            </a:r>
            <a:r>
              <a:rPr lang="en-US" altLang="zh-CN" sz="2800" b="0" cap="none" spc="0">
                <a:ln w="0"/>
                <a:effectLst>
                  <a:outerShdw blurRad="38100" dist="19050" dir="2700000" algn="tl" rotWithShape="0">
                    <a:schemeClr val="dk1">
                      <a:alpha val="40000"/>
                    </a:schemeClr>
                  </a:outerShdw>
                </a:effectLst>
                <a:cs typeface="+mn-ea"/>
                <a:sym typeface="+mn-lt"/>
              </a:rPr>
              <a:t> data?</a:t>
            </a:r>
            <a:endParaRPr lang="zh-CN" altLang="en-US" sz="2800" b="0" cap="none" spc="0">
              <a:ln w="0"/>
              <a:effectLst>
                <a:outerShdw blurRad="38100" dist="19050" dir="2700000" algn="tl" rotWithShape="0">
                  <a:schemeClr val="dk1">
                    <a:alpha val="40000"/>
                  </a:schemeClr>
                </a:outerShdw>
              </a:effectLst>
              <a:cs typeface="+mn-ea"/>
              <a:sym typeface="+mn-lt"/>
            </a:endParaRP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A3FD4D8C-0695-C427-42AD-3D7131A6CFB5}"/>
                  </a:ext>
                </a:extLst>
              </p:cNvPr>
              <p:cNvSpPr txBox="1"/>
              <p:nvPr/>
            </p:nvSpPr>
            <p:spPr>
              <a:xfrm>
                <a:off x="1389400" y="2134860"/>
                <a:ext cx="9413198" cy="646331"/>
              </a:xfrm>
              <a:prstGeom prst="rect">
                <a:avLst/>
              </a:prstGeom>
              <a:noFill/>
            </p:spPr>
            <p:txBody>
              <a:bodyPr wrap="square" rtlCol="0">
                <a:spAutoFit/>
              </a:bodyPr>
              <a:lstStyle/>
              <a:p>
                <a14:m>
                  <m:oMath xmlns:m="http://schemas.openxmlformats.org/officeDocument/2006/math">
                    <m:r>
                      <a:rPr kumimoji="1" lang="en-US" altLang="zh-CN" b="0" i="1">
                        <a:cs typeface="+mn-ea"/>
                        <a:sym typeface="+mn-lt"/>
                      </a:rPr>
                      <m:t>𝑦</m:t>
                    </m:r>
                    <m:r>
                      <a:rPr kumimoji="1" lang="en-US" altLang="zh-CN" b="0" i="1">
                        <a:cs typeface="+mn-ea"/>
                        <a:sym typeface="+mn-lt"/>
                      </a:rPr>
                      <m:t> </m:t>
                    </m:r>
                  </m:oMath>
                </a14:m>
                <a:r>
                  <a:rPr kumimoji="1" lang="en-US" altLang="zh-CN">
                    <a:cs typeface="+mn-ea"/>
                    <a:sym typeface="+mn-lt"/>
                  </a:rPr>
                  <a:t>social indicator</a:t>
                </a:r>
              </a:p>
              <a:p>
                <a14:m>
                  <m:oMath xmlns:m="http://schemas.openxmlformats.org/officeDocument/2006/math">
                    <m:r>
                      <a:rPr kumimoji="1" lang="en-US" altLang="zh-CN" b="0" i="1">
                        <a:cs typeface="+mn-ea"/>
                        <a:sym typeface="+mn-lt"/>
                      </a:rPr>
                      <m:t>𝑋</m:t>
                    </m:r>
                    <m:r>
                      <a:rPr kumimoji="1" lang="en-US" altLang="zh-CN" b="0" i="1">
                        <a:cs typeface="+mn-ea"/>
                        <a:sym typeface="+mn-lt"/>
                      </a:rPr>
                      <m:t> </m:t>
                    </m:r>
                  </m:oMath>
                </a14:m>
                <a:r>
                  <a:rPr kumimoji="1" lang="en-US" altLang="zh-CN">
                    <a:cs typeface="+mn-ea"/>
                    <a:sym typeface="+mn-lt"/>
                  </a:rPr>
                  <a:t>data about COVID-19 trend data, such as </a:t>
                </a:r>
                <a:r>
                  <a:rPr kumimoji="1" lang="en-US" altLang="zh-CN" i="1">
                    <a:cs typeface="+mn-ea"/>
                    <a:sym typeface="+mn-lt"/>
                  </a:rPr>
                  <a:t>new cases, death, vaccinations ,</a:t>
                </a:r>
                <a:r>
                  <a:rPr kumimoji="1" lang="zh-CN" altLang="en-US" i="1">
                    <a:cs typeface="+mn-ea"/>
                    <a:sym typeface="+mn-lt"/>
                  </a:rPr>
                  <a:t> </a:t>
                </a:r>
                <a:r>
                  <a:rPr kumimoji="1" lang="en-US" altLang="zh-CN" i="1">
                    <a:cs typeface="+mn-ea"/>
                    <a:sym typeface="+mn-lt"/>
                  </a:rPr>
                  <a:t>related policy  </a:t>
                </a:r>
                <a:endParaRPr kumimoji="1" lang="zh-CN" altLang="en-US" i="1">
                  <a:cs typeface="+mn-ea"/>
                  <a:sym typeface="+mn-lt"/>
                </a:endParaRPr>
              </a:p>
            </p:txBody>
          </p:sp>
        </mc:Choice>
        <mc:Fallback>
          <p:sp>
            <p:nvSpPr>
              <p:cNvPr id="9" name="文本框 8">
                <a:extLst>
                  <a:ext uri="{FF2B5EF4-FFF2-40B4-BE49-F238E27FC236}">
                    <a16:creationId xmlns:a16="http://schemas.microsoft.com/office/drawing/2014/main" id="{A3FD4D8C-0695-C427-42AD-3D7131A6CFB5}"/>
                  </a:ext>
                </a:extLst>
              </p:cNvPr>
              <p:cNvSpPr txBox="1">
                <a:spLocks noRot="1" noChangeAspect="1" noMove="1" noResize="1" noEditPoints="1" noAdjustHandles="1" noChangeArrowheads="1" noChangeShapeType="1" noTextEdit="1"/>
              </p:cNvSpPr>
              <p:nvPr/>
            </p:nvSpPr>
            <p:spPr>
              <a:xfrm>
                <a:off x="1389400" y="2134860"/>
                <a:ext cx="9413198" cy="646331"/>
              </a:xfrm>
              <a:prstGeom prst="rect">
                <a:avLst/>
              </a:prstGeom>
              <a:blipFill>
                <a:blip r:embed="rId3"/>
                <a:stretch>
                  <a:fillRect t="-4717" r="-1231" b="-14151"/>
                </a:stretch>
              </a:blipFill>
            </p:spPr>
            <p:txBody>
              <a:bodyPr/>
              <a:lstStyle/>
              <a:p>
                <a:r>
                  <a:rPr lang="en-US">
                    <a:noFill/>
                  </a:rPr>
                  <a:t> </a:t>
                </a:r>
              </a:p>
            </p:txBody>
          </p:sp>
        </mc:Fallback>
      </mc:AlternateContent>
      <p:graphicFrame>
        <p:nvGraphicFramePr>
          <p:cNvPr id="12" name="表格 13">
            <a:extLst>
              <a:ext uri="{FF2B5EF4-FFF2-40B4-BE49-F238E27FC236}">
                <a16:creationId xmlns:a16="http://schemas.microsoft.com/office/drawing/2014/main" id="{4F4DBB94-3981-99A3-BA6D-ECAEB2B49A67}"/>
              </a:ext>
            </a:extLst>
          </p:cNvPr>
          <p:cNvGraphicFramePr>
            <a:graphicFrameLocks noGrp="1"/>
          </p:cNvGraphicFramePr>
          <p:nvPr>
            <p:extLst>
              <p:ext uri="{D42A27DB-BD31-4B8C-83A1-F6EECF244321}">
                <p14:modId xmlns:p14="http://schemas.microsoft.com/office/powerpoint/2010/main" val="3637383472"/>
              </p:ext>
            </p:extLst>
          </p:nvPr>
        </p:nvGraphicFramePr>
        <p:xfrm>
          <a:off x="866354" y="3215815"/>
          <a:ext cx="10835410" cy="2403427"/>
        </p:xfrm>
        <a:graphic>
          <a:graphicData uri="http://schemas.openxmlformats.org/drawingml/2006/table">
            <a:tbl>
              <a:tblPr firstRow="1" bandRow="1">
                <a:tableStyleId>{5C22544A-7EE6-4342-B048-85BDC9FD1C3A}</a:tableStyleId>
              </a:tblPr>
              <a:tblGrid>
                <a:gridCol w="2279636">
                  <a:extLst>
                    <a:ext uri="{9D8B030D-6E8A-4147-A177-3AD203B41FA5}">
                      <a16:colId xmlns:a16="http://schemas.microsoft.com/office/drawing/2014/main" val="267394925"/>
                    </a:ext>
                  </a:extLst>
                </a:gridCol>
                <a:gridCol w="5823930">
                  <a:extLst>
                    <a:ext uri="{9D8B030D-6E8A-4147-A177-3AD203B41FA5}">
                      <a16:colId xmlns:a16="http://schemas.microsoft.com/office/drawing/2014/main" val="3859076196"/>
                    </a:ext>
                  </a:extLst>
                </a:gridCol>
                <a:gridCol w="2731844">
                  <a:extLst>
                    <a:ext uri="{9D8B030D-6E8A-4147-A177-3AD203B41FA5}">
                      <a16:colId xmlns:a16="http://schemas.microsoft.com/office/drawing/2014/main" val="1708708359"/>
                    </a:ext>
                  </a:extLst>
                </a:gridCol>
              </a:tblGrid>
              <a:tr h="727027">
                <a:tc>
                  <a:txBody>
                    <a:bodyPr/>
                    <a:lstStyle/>
                    <a:p>
                      <a:r>
                        <a:rPr lang="en-US" altLang="zh-CN" sz="2800">
                          <a:latin typeface="+mn-lt"/>
                          <a:ea typeface="+mn-ea"/>
                          <a:cs typeface="+mn-ea"/>
                          <a:sym typeface="+mn-lt"/>
                        </a:rPr>
                        <a:t>type</a:t>
                      </a:r>
                      <a:endParaRPr lang="zh-CN" altLang="en-US" sz="2800">
                        <a:latin typeface="+mn-lt"/>
                        <a:ea typeface="+mn-ea"/>
                        <a:cs typeface="+mn-ea"/>
                        <a:sym typeface="+mn-lt"/>
                      </a:endParaRPr>
                    </a:p>
                  </a:txBody>
                  <a:tcPr/>
                </a:tc>
                <a:tc>
                  <a:txBody>
                    <a:bodyPr/>
                    <a:lstStyle/>
                    <a:p>
                      <a:r>
                        <a:rPr lang="en-US" altLang="zh-CN" sz="2800">
                          <a:latin typeface="+mn-lt"/>
                          <a:ea typeface="+mn-ea"/>
                          <a:cs typeface="+mn-ea"/>
                          <a:sym typeface="+mn-lt"/>
                        </a:rPr>
                        <a:t>explanation</a:t>
                      </a:r>
                      <a:endParaRPr lang="zh-CN" altLang="en-US" sz="2800">
                        <a:latin typeface="+mn-lt"/>
                        <a:ea typeface="+mn-ea"/>
                        <a:cs typeface="+mn-ea"/>
                        <a:sym typeface="+mn-lt"/>
                      </a:endParaRPr>
                    </a:p>
                  </a:txBody>
                  <a:tcPr/>
                </a:tc>
                <a:tc>
                  <a:txBody>
                    <a:bodyPr/>
                    <a:lstStyle/>
                    <a:p>
                      <a:r>
                        <a:rPr lang="en-US" altLang="zh-CN" sz="2800">
                          <a:latin typeface="+mn-lt"/>
                          <a:ea typeface="+mn-ea"/>
                          <a:cs typeface="+mn-ea"/>
                          <a:sym typeface="+mn-lt"/>
                        </a:rPr>
                        <a:t>method</a:t>
                      </a:r>
                      <a:endParaRPr lang="zh-CN" altLang="en-US" sz="2800">
                        <a:latin typeface="+mn-lt"/>
                        <a:ea typeface="+mn-ea"/>
                        <a:cs typeface="+mn-ea"/>
                        <a:sym typeface="+mn-lt"/>
                      </a:endParaRPr>
                    </a:p>
                  </a:txBody>
                  <a:tcPr/>
                </a:tc>
                <a:extLst>
                  <a:ext uri="{0D108BD9-81ED-4DB2-BD59-A6C34878D82A}">
                    <a16:rowId xmlns:a16="http://schemas.microsoft.com/office/drawing/2014/main" val="2640900731"/>
                  </a:ext>
                </a:extLst>
              </a:tr>
              <a:tr h="727027">
                <a:tc>
                  <a:txBody>
                    <a:bodyPr/>
                    <a:lstStyle/>
                    <a:p>
                      <a:r>
                        <a:rPr lang="de-CH" altLang="zh-CN" sz="2200" b="1" i="0" kern="1200">
                          <a:solidFill>
                            <a:schemeClr val="dk1"/>
                          </a:solidFill>
                          <a:effectLst/>
                          <a:latin typeface="+mn-lt"/>
                          <a:ea typeface="+mn-ea"/>
                          <a:cs typeface="+mn-ea"/>
                          <a:sym typeface="+mn-lt"/>
                        </a:rPr>
                        <a:t>attribute variable</a:t>
                      </a:r>
                      <a:endParaRPr lang="zh-CN" altLang="en-US" sz="2200" b="1">
                        <a:latin typeface="+mn-lt"/>
                        <a:ea typeface="+mn-ea"/>
                        <a:cs typeface="+mn-ea"/>
                        <a:sym typeface="+mn-lt"/>
                      </a:endParaRPr>
                    </a:p>
                  </a:txBody>
                  <a:tcPr/>
                </a:tc>
                <a:tc>
                  <a:txBody>
                    <a:bodyPr/>
                    <a:lstStyle/>
                    <a:p>
                      <a:r>
                        <a:rPr lang="de-CH" altLang="zh-CN" sz="1800" b="0" i="0" kern="1200">
                          <a:solidFill>
                            <a:schemeClr val="dk1"/>
                          </a:solidFill>
                          <a:effectLst/>
                          <a:latin typeface="+mn-lt"/>
                          <a:ea typeface="+mn-ea"/>
                          <a:cs typeface="+mn-ea"/>
                          <a:sym typeface="+mn-lt"/>
                        </a:rPr>
                        <a:t>What really matters: Begin of change &amp; how long it lasts.</a:t>
                      </a:r>
                      <a:endParaRPr lang="zh-CN" altLang="en-US">
                        <a:latin typeface="+mn-lt"/>
                        <a:ea typeface="+mn-ea"/>
                        <a:cs typeface="+mn-ea"/>
                        <a:sym typeface="+mn-lt"/>
                      </a:endParaRPr>
                    </a:p>
                  </a:txBody>
                  <a:tcPr/>
                </a:tc>
                <a:tc>
                  <a:txBody>
                    <a:bodyPr/>
                    <a:lstStyle/>
                    <a:p>
                      <a:r>
                        <a:rPr lang="en-US" altLang="zh-CN" sz="1800">
                          <a:latin typeface="+mn-lt"/>
                          <a:ea typeface="+mn-ea"/>
                          <a:cs typeface="+mn-ea"/>
                          <a:sym typeface="+mn-lt"/>
                        </a:rPr>
                        <a:t>Interrupted time series analysis</a:t>
                      </a:r>
                      <a:endParaRPr lang="zh-CN" altLang="en-US" sz="1800">
                        <a:latin typeface="+mn-lt"/>
                        <a:ea typeface="+mn-ea"/>
                        <a:cs typeface="+mn-ea"/>
                        <a:sym typeface="+mn-lt"/>
                      </a:endParaRPr>
                    </a:p>
                  </a:txBody>
                  <a:tcPr/>
                </a:tc>
                <a:extLst>
                  <a:ext uri="{0D108BD9-81ED-4DB2-BD59-A6C34878D82A}">
                    <a16:rowId xmlns:a16="http://schemas.microsoft.com/office/drawing/2014/main" val="1465732736"/>
                  </a:ext>
                </a:extLst>
              </a:tr>
              <a:tr h="727027">
                <a:tc>
                  <a:txBody>
                    <a:bodyPr/>
                    <a:lstStyle/>
                    <a:p>
                      <a:r>
                        <a:rPr lang="de-CH" altLang="zh-CN" sz="2200" b="1" i="0" kern="1200">
                          <a:solidFill>
                            <a:schemeClr val="dk1"/>
                          </a:solidFill>
                          <a:effectLst/>
                          <a:latin typeface="+mn-lt"/>
                          <a:ea typeface="+mn-ea"/>
                          <a:cs typeface="+mn-ea"/>
                          <a:sym typeface="+mn-lt"/>
                        </a:rPr>
                        <a:t>numeric variable</a:t>
                      </a:r>
                      <a:endParaRPr lang="zh-CN" altLang="en-US" sz="2200" b="1">
                        <a:latin typeface="+mn-lt"/>
                        <a:ea typeface="+mn-ea"/>
                        <a:cs typeface="+mn-ea"/>
                        <a:sym typeface="+mn-lt"/>
                      </a:endParaRPr>
                    </a:p>
                  </a:txBody>
                  <a:tcPr/>
                </a:tc>
                <a:tc>
                  <a:txBody>
                    <a:bodyPr/>
                    <a:lstStyle/>
                    <a:p>
                      <a:r>
                        <a:rPr lang="de-CH" altLang="zh-CN" sz="1800" b="0" i="0" kern="1200">
                          <a:solidFill>
                            <a:schemeClr val="dk1"/>
                          </a:solidFill>
                          <a:effectLst/>
                          <a:latin typeface="+mn-lt"/>
                          <a:ea typeface="+mn-ea"/>
                          <a:cs typeface="+mn-ea"/>
                          <a:sym typeface="+mn-lt"/>
                        </a:rPr>
                        <a:t>Strength of Covid-19 indeed matters</a:t>
                      </a:r>
                      <a:endParaRPr lang="de-CH" altLang="zh-CN" sz="1800" b="0" i="0" kern="1200" err="1">
                        <a:solidFill>
                          <a:schemeClr val="dk1"/>
                        </a:solidFill>
                        <a:effectLst/>
                        <a:latin typeface="+mn-lt"/>
                        <a:ea typeface="+mn-ea"/>
                        <a:cs typeface="+mn-ea"/>
                        <a:sym typeface="+mn-lt"/>
                      </a:endParaRP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de-CH" altLang="zh-CN" sz="1800" b="0" i="0" kern="1200">
                          <a:solidFill>
                            <a:schemeClr val="dk1"/>
                          </a:solidFill>
                          <a:effectLst/>
                          <a:latin typeface="+mn-lt"/>
                          <a:ea typeface="+mn-ea"/>
                          <a:cs typeface="+mn-ea"/>
                          <a:sym typeface="+mn-lt"/>
                        </a:rPr>
                        <a:t>Granger causality, transfer entropy</a:t>
                      </a:r>
                    </a:p>
                    <a:p>
                      <a:endParaRPr lang="zh-CN" altLang="en-US">
                        <a:latin typeface="+mn-lt"/>
                        <a:ea typeface="+mn-ea"/>
                        <a:cs typeface="+mn-ea"/>
                        <a:sym typeface="+mn-lt"/>
                      </a:endParaRPr>
                    </a:p>
                  </a:txBody>
                  <a:tcPr/>
                </a:tc>
                <a:extLst>
                  <a:ext uri="{0D108BD9-81ED-4DB2-BD59-A6C34878D82A}">
                    <a16:rowId xmlns:a16="http://schemas.microsoft.com/office/drawing/2014/main" val="1385707155"/>
                  </a:ext>
                </a:extLst>
              </a:tr>
            </a:tbl>
          </a:graphicData>
        </a:graphic>
      </p:graphicFrame>
      <p:sp>
        <p:nvSpPr>
          <p:cNvPr id="2" name="Date Placeholder 1">
            <a:extLst>
              <a:ext uri="{FF2B5EF4-FFF2-40B4-BE49-F238E27FC236}">
                <a16:creationId xmlns:a16="http://schemas.microsoft.com/office/drawing/2014/main" id="{F465D6D9-5736-4FFA-8859-0807474B441C}"/>
              </a:ext>
            </a:extLst>
          </p:cNvPr>
          <p:cNvSpPr>
            <a:spLocks noGrp="1"/>
          </p:cNvSpPr>
          <p:nvPr>
            <p:ph type="dt" sz="half" idx="10"/>
          </p:nvPr>
        </p:nvSpPr>
        <p:spPr/>
        <p:txBody>
          <a:bodyPr/>
          <a:lstStyle/>
          <a:p>
            <a:fld id="{FDD6868E-926D-4ECE-9ADB-5416788FEF76}" type="datetime1">
              <a:rPr lang="en-US" altLang="zh-CN" smtClean="0">
                <a:cs typeface="+mn-ea"/>
                <a:sym typeface="+mn-lt"/>
              </a:rPr>
              <a:t>5/23/2022</a:t>
            </a:fld>
            <a:endParaRPr lang="zh-CN" altLang="en-US">
              <a:cs typeface="+mn-ea"/>
              <a:sym typeface="+mn-lt"/>
            </a:endParaRPr>
          </a:p>
        </p:txBody>
      </p:sp>
      <p:sp>
        <p:nvSpPr>
          <p:cNvPr id="3" name="Slide Number Placeholder 2">
            <a:extLst>
              <a:ext uri="{FF2B5EF4-FFF2-40B4-BE49-F238E27FC236}">
                <a16:creationId xmlns:a16="http://schemas.microsoft.com/office/drawing/2014/main" id="{4C2C809A-C59B-4FDE-802D-434FE5898A4A}"/>
              </a:ext>
            </a:extLst>
          </p:cNvPr>
          <p:cNvSpPr>
            <a:spLocks noGrp="1"/>
          </p:cNvSpPr>
          <p:nvPr>
            <p:ph type="sldNum" sz="quarter" idx="12"/>
          </p:nvPr>
        </p:nvSpPr>
        <p:spPr/>
        <p:txBody>
          <a:bodyPr/>
          <a:lstStyle/>
          <a:p>
            <a:fld id="{49AE70B2-8BF9-45C0-BB95-33D1B9D3A854}" type="slidenum">
              <a:rPr lang="zh-CN" altLang="en-US" smtClean="0">
                <a:cs typeface="+mn-ea"/>
                <a:sym typeface="+mn-lt"/>
              </a:rPr>
              <a:t>35</a:t>
            </a:fld>
            <a:endParaRPr lang="zh-CN" altLang="en-US">
              <a:cs typeface="+mn-ea"/>
              <a:sym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27166"/>
            <a:ext cx="5653617"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Interrupted Time Series</a:t>
            </a:r>
          </a:p>
        </p:txBody>
      </p:sp>
      <p:sp>
        <p:nvSpPr>
          <p:cNvPr id="2" name="文本框 1">
            <a:extLst>
              <a:ext uri="{FF2B5EF4-FFF2-40B4-BE49-F238E27FC236}">
                <a16:creationId xmlns:a16="http://schemas.microsoft.com/office/drawing/2014/main" id="{27DF82F2-41E2-F123-6C32-2CB1F9EE7BDF}"/>
              </a:ext>
            </a:extLst>
          </p:cNvPr>
          <p:cNvSpPr txBox="1"/>
          <p:nvPr/>
        </p:nvSpPr>
        <p:spPr>
          <a:xfrm>
            <a:off x="248525" y="1250731"/>
            <a:ext cx="11502040" cy="1426031"/>
          </a:xfrm>
          <a:prstGeom prst="rect">
            <a:avLst/>
          </a:prstGeom>
          <a:noFill/>
        </p:spPr>
        <p:txBody>
          <a:bodyPr wrap="square" lIns="91440" tIns="45720" rIns="91440" bIns="45720" rtlCol="0" anchor="t">
            <a:spAutoFit/>
          </a:bodyPr>
          <a:lstStyle/>
          <a:p>
            <a:r>
              <a:rPr lang="de-CH" altLang="zh-CN" b="1" err="1">
                <a:cs typeface="+mn-ea"/>
                <a:sym typeface="+mn-lt"/>
              </a:rPr>
              <a:t>Interrupted</a:t>
            </a:r>
            <a:r>
              <a:rPr lang="de-CH" altLang="zh-CN" b="1">
                <a:cs typeface="+mn-ea"/>
                <a:sym typeface="+mn-lt"/>
              </a:rPr>
              <a:t> time </a:t>
            </a:r>
            <a:r>
              <a:rPr lang="de-CH" altLang="zh-CN" b="1" err="1">
                <a:cs typeface="+mn-ea"/>
                <a:sym typeface="+mn-lt"/>
              </a:rPr>
              <a:t>series</a:t>
            </a:r>
            <a:r>
              <a:rPr lang="de-CH" altLang="zh-CN" b="1">
                <a:cs typeface="+mn-ea"/>
                <a:sym typeface="+mn-lt"/>
              </a:rPr>
              <a:t> </a:t>
            </a:r>
            <a:r>
              <a:rPr lang="de-CH" altLang="zh-CN" b="1" err="1">
                <a:cs typeface="+mn-ea"/>
                <a:sym typeface="+mn-lt"/>
              </a:rPr>
              <a:t>analysis</a:t>
            </a:r>
            <a:r>
              <a:rPr lang="de-CH" altLang="zh-CN">
                <a:cs typeface="+mn-ea"/>
                <a:sym typeface="+mn-lt"/>
              </a:rPr>
              <a:t> (quasi-experimental time </a:t>
            </a:r>
            <a:r>
              <a:rPr lang="de-CH" altLang="zh-CN" err="1">
                <a:cs typeface="+mn-ea"/>
                <a:sym typeface="+mn-lt"/>
              </a:rPr>
              <a:t>series</a:t>
            </a:r>
            <a:r>
              <a:rPr lang="de-CH" altLang="zh-CN">
                <a:cs typeface="+mn-ea"/>
                <a:sym typeface="+mn-lt"/>
              </a:rPr>
              <a:t> </a:t>
            </a:r>
            <a:r>
              <a:rPr lang="de-CH" altLang="zh-CN" err="1">
                <a:cs typeface="+mn-ea"/>
                <a:sym typeface="+mn-lt"/>
              </a:rPr>
              <a:t>analysis</a:t>
            </a:r>
            <a:r>
              <a:rPr lang="de-CH" altLang="zh-CN">
                <a:cs typeface="+mn-ea"/>
                <a:sym typeface="+mn-lt"/>
              </a:rPr>
              <a:t>):</a:t>
            </a:r>
            <a:endParaRPr lang="zh-CN" altLang="en-US">
              <a:cs typeface="+mn-ea"/>
              <a:sym typeface="+mn-lt"/>
            </a:endParaRPr>
          </a:p>
          <a:p>
            <a:endParaRPr lang="zh-CN" altLang="en-US">
              <a:cs typeface="+mn-ea"/>
              <a:sym typeface="+mn-lt"/>
            </a:endParaRPr>
          </a:p>
          <a:p>
            <a:pPr marL="285750" indent="-285750">
              <a:lnSpc>
                <a:spcPct val="150000"/>
              </a:lnSpc>
              <a:buFont typeface="Arial"/>
              <a:buChar char="•"/>
            </a:pPr>
            <a:r>
              <a:rPr lang="de-CH" altLang="zh-CN">
                <a:cs typeface="+mn-ea"/>
                <a:sym typeface="+mn-lt"/>
              </a:rPr>
              <a:t>Method </a:t>
            </a:r>
            <a:r>
              <a:rPr lang="de-CH" altLang="zh-CN" err="1">
                <a:cs typeface="+mn-ea"/>
                <a:sym typeface="+mn-lt"/>
              </a:rPr>
              <a:t>of</a:t>
            </a:r>
            <a:r>
              <a:rPr lang="de-CH" altLang="zh-CN">
                <a:cs typeface="+mn-ea"/>
                <a:sym typeface="+mn-lt"/>
              </a:rPr>
              <a:t> </a:t>
            </a:r>
            <a:r>
              <a:rPr lang="de-CH" altLang="zh-CN" err="1">
                <a:cs typeface="+mn-ea"/>
                <a:sym typeface="+mn-lt"/>
              </a:rPr>
              <a:t>statistical</a:t>
            </a:r>
            <a:r>
              <a:rPr lang="de-CH" altLang="zh-CN">
                <a:cs typeface="+mn-ea"/>
                <a:sym typeface="+mn-lt"/>
              </a:rPr>
              <a:t> </a:t>
            </a:r>
            <a:r>
              <a:rPr lang="de-CH" altLang="zh-CN" err="1">
                <a:cs typeface="+mn-ea"/>
                <a:sym typeface="+mn-lt"/>
              </a:rPr>
              <a:t>analysis</a:t>
            </a:r>
            <a:r>
              <a:rPr lang="de-CH" altLang="zh-CN">
                <a:cs typeface="+mn-ea"/>
                <a:sym typeface="+mn-lt"/>
              </a:rPr>
              <a:t> </a:t>
            </a:r>
            <a:r>
              <a:rPr lang="de-CH" altLang="zh-CN" err="1">
                <a:cs typeface="+mn-ea"/>
                <a:sym typeface="+mn-lt"/>
              </a:rPr>
              <a:t>involving</a:t>
            </a:r>
            <a:r>
              <a:rPr lang="de-CH" altLang="zh-CN">
                <a:cs typeface="+mn-ea"/>
                <a:sym typeface="+mn-lt"/>
              </a:rPr>
              <a:t> </a:t>
            </a:r>
            <a:r>
              <a:rPr lang="de-CH" altLang="zh-CN" err="1">
                <a:cs typeface="+mn-ea"/>
                <a:sym typeface="+mn-lt"/>
              </a:rPr>
              <a:t>tracking</a:t>
            </a:r>
            <a:r>
              <a:rPr lang="de-CH" altLang="zh-CN">
                <a:cs typeface="+mn-ea"/>
                <a:sym typeface="+mn-lt"/>
              </a:rPr>
              <a:t> a </a:t>
            </a:r>
            <a:r>
              <a:rPr lang="de-CH" altLang="zh-CN" err="1">
                <a:cs typeface="+mn-ea"/>
                <a:sym typeface="+mn-lt"/>
              </a:rPr>
              <a:t>long</a:t>
            </a:r>
            <a:r>
              <a:rPr lang="de-CH" altLang="zh-CN">
                <a:cs typeface="+mn-ea"/>
                <a:sym typeface="+mn-lt"/>
              </a:rPr>
              <a:t>-term </a:t>
            </a:r>
            <a:r>
              <a:rPr lang="de-CH" altLang="zh-CN" err="1">
                <a:cs typeface="+mn-ea"/>
                <a:sym typeface="+mn-lt"/>
              </a:rPr>
              <a:t>period</a:t>
            </a:r>
            <a:r>
              <a:rPr lang="de-CH" altLang="zh-CN">
                <a:cs typeface="+mn-ea"/>
                <a:sym typeface="+mn-lt"/>
              </a:rPr>
              <a:t> </a:t>
            </a:r>
            <a:r>
              <a:rPr lang="de-CH" altLang="zh-CN" err="1">
                <a:cs typeface="+mn-ea"/>
                <a:sym typeface="+mn-lt"/>
              </a:rPr>
              <a:t>before</a:t>
            </a:r>
            <a:r>
              <a:rPr lang="de-CH" altLang="zh-CN">
                <a:cs typeface="+mn-ea"/>
                <a:sym typeface="+mn-lt"/>
              </a:rPr>
              <a:t> and after a </a:t>
            </a:r>
            <a:r>
              <a:rPr lang="de-CH" altLang="zh-CN" err="1">
                <a:cs typeface="+mn-ea"/>
                <a:sym typeface="+mn-lt"/>
              </a:rPr>
              <a:t>point</a:t>
            </a:r>
            <a:r>
              <a:rPr lang="de-CH" altLang="zh-CN">
                <a:cs typeface="+mn-ea"/>
                <a:sym typeface="+mn-lt"/>
              </a:rPr>
              <a:t> </a:t>
            </a:r>
            <a:r>
              <a:rPr lang="de-CH" altLang="zh-CN" err="1">
                <a:cs typeface="+mn-ea"/>
                <a:sym typeface="+mn-lt"/>
              </a:rPr>
              <a:t>of</a:t>
            </a:r>
            <a:r>
              <a:rPr lang="de-CH" altLang="zh-CN">
                <a:cs typeface="+mn-ea"/>
                <a:sym typeface="+mn-lt"/>
              </a:rPr>
              <a:t> </a:t>
            </a:r>
            <a:r>
              <a:rPr lang="de-CH" altLang="zh-CN" err="1">
                <a:cs typeface="+mn-ea"/>
                <a:sym typeface="+mn-lt"/>
              </a:rPr>
              <a:t>intervention</a:t>
            </a:r>
            <a:r>
              <a:rPr lang="de-CH" altLang="zh-CN">
                <a:cs typeface="+mn-ea"/>
                <a:sym typeface="+mn-lt"/>
              </a:rPr>
              <a:t> </a:t>
            </a:r>
            <a:r>
              <a:rPr lang="de-CH" altLang="zh-CN" err="1">
                <a:cs typeface="+mn-ea"/>
                <a:sym typeface="+mn-lt"/>
              </a:rPr>
              <a:t>to</a:t>
            </a:r>
            <a:r>
              <a:rPr lang="de-CH" altLang="zh-CN">
                <a:cs typeface="+mn-ea"/>
                <a:sym typeface="+mn-lt"/>
              </a:rPr>
              <a:t> </a:t>
            </a:r>
            <a:r>
              <a:rPr lang="de-CH" altLang="zh-CN" err="1">
                <a:cs typeface="+mn-ea"/>
                <a:sym typeface="+mn-lt"/>
              </a:rPr>
              <a:t>assess</a:t>
            </a:r>
            <a:r>
              <a:rPr lang="de-CH" altLang="zh-CN">
                <a:cs typeface="+mn-ea"/>
                <a:sym typeface="+mn-lt"/>
              </a:rPr>
              <a:t> </a:t>
            </a:r>
            <a:r>
              <a:rPr lang="de-CH" altLang="zh-CN" err="1">
                <a:cs typeface="+mn-ea"/>
                <a:sym typeface="+mn-lt"/>
              </a:rPr>
              <a:t>its</a:t>
            </a:r>
            <a:r>
              <a:rPr lang="de-CH" altLang="zh-CN">
                <a:cs typeface="+mn-ea"/>
                <a:sym typeface="+mn-lt"/>
              </a:rPr>
              <a:t> </a:t>
            </a:r>
            <a:r>
              <a:rPr lang="de-CH" altLang="zh-CN" err="1">
                <a:cs typeface="+mn-ea"/>
                <a:sym typeface="+mn-lt"/>
              </a:rPr>
              <a:t>effects</a:t>
            </a:r>
            <a:r>
              <a:rPr lang="de-CH" altLang="zh-CN">
                <a:cs typeface="+mn-ea"/>
                <a:sym typeface="+mn-lt"/>
              </a:rPr>
              <a:t>.[1]</a:t>
            </a:r>
            <a:endParaRPr lang="zh-CN" altLang="en-US">
              <a:cs typeface="+mn-ea"/>
              <a:sym typeface="+mn-lt"/>
            </a:endParaRPr>
          </a:p>
        </p:txBody>
      </p:sp>
      <p:sp>
        <p:nvSpPr>
          <p:cNvPr id="5" name="文本框 4">
            <a:extLst>
              <a:ext uri="{FF2B5EF4-FFF2-40B4-BE49-F238E27FC236}">
                <a16:creationId xmlns:a16="http://schemas.microsoft.com/office/drawing/2014/main" id="{15B10427-9100-6C81-05C3-A5B6C3327699}"/>
              </a:ext>
            </a:extLst>
          </p:cNvPr>
          <p:cNvSpPr txBox="1"/>
          <p:nvPr/>
        </p:nvSpPr>
        <p:spPr>
          <a:xfrm>
            <a:off x="0" y="6329620"/>
            <a:ext cx="7523544" cy="400110"/>
          </a:xfrm>
          <a:prstGeom prst="rect">
            <a:avLst/>
          </a:prstGeom>
          <a:noFill/>
        </p:spPr>
        <p:txBody>
          <a:bodyPr wrap="square" rtlCol="0">
            <a:spAutoFit/>
          </a:bodyPr>
          <a:lstStyle/>
          <a:p>
            <a:r>
              <a:rPr kumimoji="1" lang="en-US" altLang="zh-CN" sz="1000">
                <a:cs typeface="+mn-ea"/>
                <a:sym typeface="+mn-lt"/>
              </a:rPr>
              <a:t>[1] </a:t>
            </a:r>
            <a:r>
              <a:rPr kumimoji="1" lang="en-US" altLang="zh-CN" sz="1000">
                <a:cs typeface="+mn-ea"/>
                <a:sym typeface="+mn-lt"/>
                <a:hlinkClick r:id="rId3"/>
              </a:rPr>
              <a:t>WIKIPEDIA : Interrupted time series</a:t>
            </a:r>
            <a:endParaRPr kumimoji="1" lang="en-US" altLang="zh-CN" sz="1000">
              <a:cs typeface="+mn-ea"/>
              <a:sym typeface="+mn-lt"/>
            </a:endParaRPr>
          </a:p>
          <a:p>
            <a:r>
              <a:rPr kumimoji="1" lang="en-US" altLang="zh-CN" sz="1000">
                <a:cs typeface="+mn-ea"/>
                <a:sym typeface="+mn-lt"/>
              </a:rPr>
              <a:t>[2] </a:t>
            </a:r>
            <a:r>
              <a:rPr kumimoji="1" lang="en-US" altLang="zh-CN" sz="1000">
                <a:cs typeface="+mn-ea"/>
                <a:sym typeface="+mn-lt"/>
                <a:hlinkClick r:id="rId4"/>
              </a:rPr>
              <a:t>Comparison of six statistical methods for interrupted time series studies: empirical evaluation of 190 published series</a:t>
            </a:r>
            <a:endParaRPr kumimoji="1" lang="zh-CN" altLang="en-US" sz="1000">
              <a:cs typeface="+mn-ea"/>
              <a:sym typeface="+mn-lt"/>
            </a:endParaRPr>
          </a:p>
        </p:txBody>
      </p:sp>
      <p:pic>
        <p:nvPicPr>
          <p:cNvPr id="12" name="Picture 2" descr="Comparison of six statistical methods for interrupted time series studies:  empirical evaluation of 190 published series | BMC Medical Research  Methodology | Full Text">
            <a:extLst>
              <a:ext uri="{FF2B5EF4-FFF2-40B4-BE49-F238E27FC236}">
                <a16:creationId xmlns:a16="http://schemas.microsoft.com/office/drawing/2014/main" id="{B6F347FE-83B4-4E52-CCA0-06C0ED5848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6383" y="2737216"/>
            <a:ext cx="5121930" cy="329747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8DB7B51A-3380-194A-300B-D93A2C3FE9A5}"/>
              </a:ext>
            </a:extLst>
          </p:cNvPr>
          <p:cNvSpPr txBox="1"/>
          <p:nvPr/>
        </p:nvSpPr>
        <p:spPr>
          <a:xfrm>
            <a:off x="2401614" y="4859834"/>
            <a:ext cx="706056" cy="246221"/>
          </a:xfrm>
          <a:prstGeom prst="rect">
            <a:avLst/>
          </a:prstGeom>
          <a:noFill/>
        </p:spPr>
        <p:txBody>
          <a:bodyPr wrap="square" rtlCol="0">
            <a:spAutoFit/>
          </a:bodyPr>
          <a:lstStyle/>
          <a:p>
            <a:r>
              <a:rPr kumimoji="1" lang="en-US" altLang="zh-CN" sz="1000">
                <a:cs typeface="+mn-ea"/>
                <a:sym typeface="+mn-lt"/>
              </a:rPr>
              <a:t>[2]</a:t>
            </a:r>
            <a:endParaRPr kumimoji="1" lang="zh-CN" altLang="en-US" sz="1000">
              <a:cs typeface="+mn-ea"/>
              <a:sym typeface="+mn-lt"/>
            </a:endParaRPr>
          </a:p>
        </p:txBody>
      </p:sp>
      <p:sp>
        <p:nvSpPr>
          <p:cNvPr id="3" name="Date Placeholder 2">
            <a:extLst>
              <a:ext uri="{FF2B5EF4-FFF2-40B4-BE49-F238E27FC236}">
                <a16:creationId xmlns:a16="http://schemas.microsoft.com/office/drawing/2014/main" id="{6196D000-655F-4642-AB98-032BD9B2831E}"/>
              </a:ext>
            </a:extLst>
          </p:cNvPr>
          <p:cNvSpPr>
            <a:spLocks noGrp="1"/>
          </p:cNvSpPr>
          <p:nvPr>
            <p:ph type="dt" sz="half" idx="10"/>
          </p:nvPr>
        </p:nvSpPr>
        <p:spPr/>
        <p:txBody>
          <a:bodyPr/>
          <a:lstStyle/>
          <a:p>
            <a:fld id="{733E998B-2EBB-4FDF-869A-E11E7D09A1E0}"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90A0FDF8-1E3A-432A-8D7C-4E800EA80EF1}"/>
              </a:ext>
            </a:extLst>
          </p:cNvPr>
          <p:cNvSpPr>
            <a:spLocks noGrp="1"/>
          </p:cNvSpPr>
          <p:nvPr>
            <p:ph type="sldNum" sz="quarter" idx="12"/>
          </p:nvPr>
        </p:nvSpPr>
        <p:spPr/>
        <p:txBody>
          <a:bodyPr/>
          <a:lstStyle/>
          <a:p>
            <a:fld id="{49AE70B2-8BF9-45C0-BB95-33D1B9D3A854}" type="slidenum">
              <a:rPr lang="zh-CN" altLang="en-US" smtClean="0">
                <a:cs typeface="+mn-ea"/>
                <a:sym typeface="+mn-lt"/>
              </a:rPr>
              <a:t>36</a:t>
            </a:fld>
            <a:endParaRPr lang="zh-CN" altLang="en-US">
              <a:cs typeface="+mn-ea"/>
              <a:sym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model</a:t>
            </a:r>
          </a:p>
        </p:txBody>
      </p:sp>
      <p:graphicFrame>
        <p:nvGraphicFramePr>
          <p:cNvPr id="3" name="图示 2">
            <a:extLst>
              <a:ext uri="{FF2B5EF4-FFF2-40B4-BE49-F238E27FC236}">
                <a16:creationId xmlns:a16="http://schemas.microsoft.com/office/drawing/2014/main" id="{F7F21D0A-A225-7DDE-2CDE-19B6CE47B2A9}"/>
              </a:ext>
            </a:extLst>
          </p:cNvPr>
          <p:cNvGraphicFramePr/>
          <p:nvPr>
            <p:extLst>
              <p:ext uri="{D42A27DB-BD31-4B8C-83A1-F6EECF244321}">
                <p14:modId xmlns:p14="http://schemas.microsoft.com/office/powerpoint/2010/main" val="460678638"/>
              </p:ext>
            </p:extLst>
          </p:nvPr>
        </p:nvGraphicFramePr>
        <p:xfrm>
          <a:off x="432921" y="901065"/>
          <a:ext cx="10887120" cy="2597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E328226-4A7F-33E8-B497-63BAFD5F8B04}"/>
              </a:ext>
            </a:extLst>
          </p:cNvPr>
          <p:cNvPicPr>
            <a:picLocks noChangeAspect="1"/>
          </p:cNvPicPr>
          <p:nvPr/>
        </p:nvPicPr>
        <p:blipFill>
          <a:blip r:embed="rId8"/>
          <a:stretch>
            <a:fillRect/>
          </a:stretch>
        </p:blipFill>
        <p:spPr>
          <a:xfrm>
            <a:off x="418268" y="3600058"/>
            <a:ext cx="6484665" cy="1882835"/>
          </a:xfrm>
          <a:prstGeom prst="rect">
            <a:avLst/>
          </a:prstGeom>
        </p:spPr>
      </p:pic>
      <p:sp>
        <p:nvSpPr>
          <p:cNvPr id="5" name="文本框 4">
            <a:extLst>
              <a:ext uri="{FF2B5EF4-FFF2-40B4-BE49-F238E27FC236}">
                <a16:creationId xmlns:a16="http://schemas.microsoft.com/office/drawing/2014/main" id="{FC24DC22-CAAC-EEB8-8CAC-46AF7B20DB12}"/>
              </a:ext>
            </a:extLst>
          </p:cNvPr>
          <p:cNvSpPr txBox="1"/>
          <p:nvPr/>
        </p:nvSpPr>
        <p:spPr>
          <a:xfrm>
            <a:off x="397799" y="4953365"/>
            <a:ext cx="474160" cy="246221"/>
          </a:xfrm>
          <a:prstGeom prst="rect">
            <a:avLst/>
          </a:prstGeom>
          <a:noFill/>
        </p:spPr>
        <p:txBody>
          <a:bodyPr wrap="square" rtlCol="0">
            <a:spAutoFit/>
          </a:bodyPr>
          <a:lstStyle/>
          <a:p>
            <a:r>
              <a:rPr kumimoji="1" lang="en-US" altLang="zh-CN" sz="1000">
                <a:cs typeface="+mn-ea"/>
                <a:sym typeface="+mn-lt"/>
              </a:rPr>
              <a:t>[1]</a:t>
            </a:r>
            <a:endParaRPr kumimoji="1" lang="zh-CN" altLang="en-US" sz="1000">
              <a:cs typeface="+mn-ea"/>
              <a:sym typeface="+mn-lt"/>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DCBD5700-E344-79E2-A563-272C328E38C8}"/>
                  </a:ext>
                </a:extLst>
              </p:cNvPr>
              <p:cNvSpPr txBox="1"/>
              <p:nvPr/>
            </p:nvSpPr>
            <p:spPr>
              <a:xfrm>
                <a:off x="7471458" y="2967335"/>
                <a:ext cx="319461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a:cs typeface="+mn-ea"/>
                          <a:sym typeface="+mn-lt"/>
                        </a:rPr>
                        <m:t>(</m:t>
                      </m:r>
                      <m:r>
                        <a:rPr kumimoji="1" lang="en-US" altLang="zh-CN" sz="2400" b="0" i="1">
                          <a:cs typeface="+mn-ea"/>
                          <a:sym typeface="+mn-lt"/>
                        </a:rPr>
                        <m:t>𝑝</m:t>
                      </m:r>
                      <m:r>
                        <a:rPr kumimoji="1" lang="en-US" altLang="zh-CN" sz="2400" b="0" i="1">
                          <a:cs typeface="+mn-ea"/>
                          <a:sym typeface="+mn-lt"/>
                        </a:rPr>
                        <m:t>,</m:t>
                      </m:r>
                      <m:r>
                        <a:rPr kumimoji="1" lang="en-US" altLang="zh-CN" sz="2400" b="0" i="1">
                          <a:cs typeface="+mn-ea"/>
                          <a:sym typeface="+mn-lt"/>
                        </a:rPr>
                        <m:t>𝑑</m:t>
                      </m:r>
                      <m:r>
                        <a:rPr kumimoji="1" lang="en-US" altLang="zh-CN" sz="2400" b="0" i="1">
                          <a:cs typeface="+mn-ea"/>
                          <a:sym typeface="+mn-lt"/>
                        </a:rPr>
                        <m:t>,</m:t>
                      </m:r>
                      <m:r>
                        <a:rPr kumimoji="1" lang="en-US" altLang="zh-CN" sz="2400" b="0" i="1">
                          <a:cs typeface="+mn-ea"/>
                          <a:sym typeface="+mn-lt"/>
                        </a:rPr>
                        <m:t>𝑞</m:t>
                      </m:r>
                      <m:r>
                        <a:rPr kumimoji="1" lang="en-US" altLang="zh-CN" sz="2400" b="0" i="1">
                          <a:cs typeface="+mn-ea"/>
                          <a:sym typeface="+mn-lt"/>
                        </a:rPr>
                        <m:t>)×</m:t>
                      </m:r>
                      <m:sSub>
                        <m:sSubPr>
                          <m:ctrlPr>
                            <a:rPr kumimoji="1" lang="en-US" altLang="zh-CN" sz="2400" b="0" i="1">
                              <a:cs typeface="+mn-ea"/>
                              <a:sym typeface="+mn-lt"/>
                            </a:rPr>
                          </m:ctrlPr>
                        </m:sSubPr>
                        <m:e>
                          <m:d>
                            <m:dPr>
                              <m:ctrlPr>
                                <a:rPr kumimoji="1" lang="en-US" altLang="zh-CN" sz="2400" b="0" i="1">
                                  <a:cs typeface="+mn-ea"/>
                                  <a:sym typeface="+mn-lt"/>
                                </a:rPr>
                              </m:ctrlPr>
                            </m:dPr>
                            <m:e>
                              <m:r>
                                <a:rPr kumimoji="1" lang="en-US" altLang="zh-CN" sz="2400" b="0" i="1">
                                  <a:cs typeface="+mn-ea"/>
                                  <a:sym typeface="+mn-lt"/>
                                </a:rPr>
                                <m:t>𝑃</m:t>
                              </m:r>
                              <m:r>
                                <a:rPr kumimoji="1" lang="en-US" altLang="zh-CN" sz="2400" b="0" i="1">
                                  <a:cs typeface="+mn-ea"/>
                                  <a:sym typeface="+mn-lt"/>
                                </a:rPr>
                                <m:t>,</m:t>
                              </m:r>
                              <m:r>
                                <a:rPr kumimoji="1" lang="en-US" altLang="zh-CN" sz="2400" b="0" i="1">
                                  <a:cs typeface="+mn-ea"/>
                                  <a:sym typeface="+mn-lt"/>
                                </a:rPr>
                                <m:t>𝐷</m:t>
                              </m:r>
                              <m:r>
                                <a:rPr kumimoji="1" lang="en-US" altLang="zh-CN" sz="2400" b="0" i="1">
                                  <a:cs typeface="+mn-ea"/>
                                  <a:sym typeface="+mn-lt"/>
                                </a:rPr>
                                <m:t>,</m:t>
                              </m:r>
                              <m:r>
                                <a:rPr kumimoji="1" lang="en-US" altLang="zh-CN" sz="2400" b="0" i="1">
                                  <a:cs typeface="+mn-ea"/>
                                  <a:sym typeface="+mn-lt"/>
                                </a:rPr>
                                <m:t>𝑄</m:t>
                              </m:r>
                            </m:e>
                          </m:d>
                        </m:e>
                        <m:sub>
                          <m:r>
                            <a:rPr kumimoji="1" lang="en-US" altLang="zh-CN" sz="2400" b="0" i="1">
                              <a:cs typeface="+mn-ea"/>
                              <a:sym typeface="+mn-lt"/>
                            </a:rPr>
                            <m:t>𝑆</m:t>
                          </m:r>
                        </m:sub>
                      </m:sSub>
                    </m:oMath>
                  </m:oMathPara>
                </a14:m>
                <a:endParaRPr kumimoji="1" lang="zh-CN" altLang="en-US" sz="2400">
                  <a:cs typeface="+mn-ea"/>
                  <a:sym typeface="+mn-lt"/>
                </a:endParaRPr>
              </a:p>
            </p:txBody>
          </p:sp>
        </mc:Choice>
        <mc:Fallback>
          <p:sp>
            <p:nvSpPr>
              <p:cNvPr id="7" name="文本框 6">
                <a:extLst>
                  <a:ext uri="{FF2B5EF4-FFF2-40B4-BE49-F238E27FC236}">
                    <a16:creationId xmlns:a16="http://schemas.microsoft.com/office/drawing/2014/main" id="{DCBD5700-E344-79E2-A563-272C328E38C8}"/>
                  </a:ext>
                </a:extLst>
              </p:cNvPr>
              <p:cNvSpPr txBox="1">
                <a:spLocks noRot="1" noChangeAspect="1" noMove="1" noResize="1" noEditPoints="1" noAdjustHandles="1" noChangeArrowheads="1" noChangeShapeType="1" noTextEdit="1"/>
              </p:cNvSpPr>
              <p:nvPr/>
            </p:nvSpPr>
            <p:spPr>
              <a:xfrm>
                <a:off x="7471458" y="2967335"/>
                <a:ext cx="3194614" cy="461665"/>
              </a:xfrm>
              <a:prstGeom prst="rect">
                <a:avLst/>
              </a:prstGeom>
              <a:blipFill>
                <a:blip r:embed="rId9"/>
                <a:stretch>
                  <a:fillRect b="-19737"/>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1B99A774-3A75-3ABD-C263-84E773D957AD}"/>
              </a:ext>
            </a:extLst>
          </p:cNvPr>
          <p:cNvSpPr txBox="1"/>
          <p:nvPr/>
        </p:nvSpPr>
        <p:spPr>
          <a:xfrm>
            <a:off x="69850" y="6483509"/>
            <a:ext cx="5497974" cy="246221"/>
          </a:xfrm>
          <a:prstGeom prst="rect">
            <a:avLst/>
          </a:prstGeom>
          <a:noFill/>
        </p:spPr>
        <p:txBody>
          <a:bodyPr wrap="square" rtlCol="0">
            <a:spAutoFit/>
          </a:bodyPr>
          <a:lstStyle/>
          <a:p>
            <a:r>
              <a:rPr kumimoji="1" lang="en-US" altLang="zh-CN" sz="1000">
                <a:cs typeface="+mn-ea"/>
                <a:sym typeface="+mn-lt"/>
              </a:rPr>
              <a:t>[1] </a:t>
            </a:r>
            <a:r>
              <a:rPr kumimoji="1" lang="en-US" altLang="zh-CN" sz="1000">
                <a:cs typeface="+mn-ea"/>
                <a:sym typeface="+mn-lt"/>
                <a:hlinkClick r:id="rId10"/>
              </a:rPr>
              <a:t>Interrupted time series regression for the evaluation of public health interventions: a tutorial</a:t>
            </a:r>
            <a:endParaRPr kumimoji="1" lang="zh-CN" altLang="en-US" sz="1000">
              <a:cs typeface="+mn-ea"/>
              <a:sym typeface="+mn-lt"/>
            </a:endParaRPr>
          </a:p>
        </p:txBody>
      </p:sp>
      <p:sp>
        <p:nvSpPr>
          <p:cNvPr id="11" name="矩形 10">
            <a:extLst>
              <a:ext uri="{FF2B5EF4-FFF2-40B4-BE49-F238E27FC236}">
                <a16:creationId xmlns:a16="http://schemas.microsoft.com/office/drawing/2014/main" id="{BDA7271A-CBD9-824F-1047-A7AD1BC6220A}"/>
              </a:ext>
            </a:extLst>
          </p:cNvPr>
          <p:cNvSpPr/>
          <p:nvPr/>
        </p:nvSpPr>
        <p:spPr>
          <a:xfrm>
            <a:off x="418543" y="5559313"/>
            <a:ext cx="10123990" cy="646331"/>
          </a:xfrm>
          <a:prstGeom prst="rect">
            <a:avLst/>
          </a:prstGeom>
        </p:spPr>
        <p:txBody>
          <a:bodyPr wrap="square">
            <a:spAutoFit/>
          </a:bodyPr>
          <a:lstStyle/>
          <a:p>
            <a:r>
              <a:rPr lang="de-CH" altLang="zh-CN" b="1" i="0">
                <a:solidFill>
                  <a:srgbClr val="24292F"/>
                </a:solidFill>
                <a:effectLst/>
                <a:cs typeface="+mn-ea"/>
                <a:sym typeface="+mn-lt"/>
              </a:rPr>
              <a:t>intervention assumption</a:t>
            </a:r>
            <a:r>
              <a:rPr lang="de-CH" altLang="zh-CN" b="0" i="0">
                <a:solidFill>
                  <a:srgbClr val="24292F"/>
                </a:solidFill>
                <a:effectLst/>
                <a:cs typeface="+mn-ea"/>
                <a:sym typeface="+mn-lt"/>
              </a:rPr>
              <a:t>: The intervention does not need to be introduced overnight but </a:t>
            </a:r>
            <a:r>
              <a:rPr lang="de-CH" altLang="zh-CN" b="0" i="1">
                <a:solidFill>
                  <a:srgbClr val="24292F"/>
                </a:solidFill>
                <a:effectLst/>
                <a:cs typeface="+mn-ea"/>
                <a:sym typeface="+mn-lt"/>
              </a:rPr>
              <a:t>the period of implementation </a:t>
            </a:r>
            <a:r>
              <a:rPr lang="de-CH" altLang="zh-CN" b="0">
                <a:solidFill>
                  <a:srgbClr val="24292F"/>
                </a:solidFill>
                <a:effectLst/>
                <a:cs typeface="+mn-ea"/>
                <a:sym typeface="+mn-lt"/>
              </a:rPr>
              <a:t>should be well defined</a:t>
            </a:r>
            <a:r>
              <a:rPr lang="de-CH" altLang="zh-CN" b="0" i="1">
                <a:solidFill>
                  <a:srgbClr val="24292F"/>
                </a:solidFill>
                <a:effectLst/>
                <a:cs typeface="+mn-ea"/>
                <a:sym typeface="+mn-lt"/>
              </a:rPr>
              <a:t>.</a:t>
            </a:r>
            <a:endParaRPr lang="de-CH" altLang="zh-CN" b="0" i="0">
              <a:solidFill>
                <a:srgbClr val="24292F"/>
              </a:solidFill>
              <a:effectLst/>
              <a:cs typeface="+mn-ea"/>
              <a:sym typeface="+mn-lt"/>
            </a:endParaRPr>
          </a:p>
        </p:txBody>
      </p:sp>
      <p:sp>
        <p:nvSpPr>
          <p:cNvPr id="2" name="Date Placeholder 1">
            <a:extLst>
              <a:ext uri="{FF2B5EF4-FFF2-40B4-BE49-F238E27FC236}">
                <a16:creationId xmlns:a16="http://schemas.microsoft.com/office/drawing/2014/main" id="{CEDE5CDC-0518-44EC-A9E3-8893F2EF22F2}"/>
              </a:ext>
            </a:extLst>
          </p:cNvPr>
          <p:cNvSpPr>
            <a:spLocks noGrp="1"/>
          </p:cNvSpPr>
          <p:nvPr>
            <p:ph type="dt" sz="half" idx="10"/>
          </p:nvPr>
        </p:nvSpPr>
        <p:spPr/>
        <p:txBody>
          <a:bodyPr/>
          <a:lstStyle/>
          <a:p>
            <a:fld id="{D150874E-5382-4FAD-AFFD-E40E7849231F}" type="datetime1">
              <a:rPr lang="en-US" altLang="zh-CN" smtClean="0">
                <a:cs typeface="+mn-ea"/>
                <a:sym typeface="+mn-lt"/>
              </a:rPr>
              <a:t>5/23/2022</a:t>
            </a:fld>
            <a:endParaRPr lang="zh-CN" altLang="en-US">
              <a:cs typeface="+mn-ea"/>
              <a:sym typeface="+mn-lt"/>
            </a:endParaRPr>
          </a:p>
        </p:txBody>
      </p:sp>
      <p:sp>
        <p:nvSpPr>
          <p:cNvPr id="6" name="Slide Number Placeholder 5">
            <a:extLst>
              <a:ext uri="{FF2B5EF4-FFF2-40B4-BE49-F238E27FC236}">
                <a16:creationId xmlns:a16="http://schemas.microsoft.com/office/drawing/2014/main" id="{9667A316-F9DF-44BD-8F0D-9ECD5F8866BF}"/>
              </a:ext>
            </a:extLst>
          </p:cNvPr>
          <p:cNvSpPr>
            <a:spLocks noGrp="1"/>
          </p:cNvSpPr>
          <p:nvPr>
            <p:ph type="sldNum" sz="quarter" idx="12"/>
          </p:nvPr>
        </p:nvSpPr>
        <p:spPr/>
        <p:txBody>
          <a:bodyPr/>
          <a:lstStyle/>
          <a:p>
            <a:fld id="{49AE70B2-8BF9-45C0-BB95-33D1B9D3A854}" type="slidenum">
              <a:rPr lang="zh-CN" altLang="en-US" smtClean="0">
                <a:cs typeface="+mn-ea"/>
                <a:sym typeface="+mn-lt"/>
              </a:rPr>
              <a:t>37</a:t>
            </a:fld>
            <a:endParaRPr lang="zh-CN" altLang="en-US">
              <a:cs typeface="+mn-ea"/>
              <a:sym typeface="+mn-lt"/>
            </a:endParaRPr>
          </a:p>
        </p:txBody>
      </p:sp>
    </p:spTree>
    <p:extLst>
      <p:ext uri="{BB962C8B-B14F-4D97-AF65-F5344CB8AC3E}">
        <p14:creationId xmlns:p14="http://schemas.microsoft.com/office/powerpoint/2010/main" val="3356798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5924"/>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issues</a:t>
            </a:r>
          </a:p>
        </p:txBody>
      </p:sp>
      <p:graphicFrame>
        <p:nvGraphicFramePr>
          <p:cNvPr id="2" name="表格 2">
            <a:extLst>
              <a:ext uri="{FF2B5EF4-FFF2-40B4-BE49-F238E27FC236}">
                <a16:creationId xmlns:a16="http://schemas.microsoft.com/office/drawing/2014/main" id="{48E4D809-7B6A-04A4-72B6-F63630C59617}"/>
              </a:ext>
            </a:extLst>
          </p:cNvPr>
          <p:cNvGraphicFramePr>
            <a:graphicFrameLocks noGrp="1"/>
          </p:cNvGraphicFramePr>
          <p:nvPr>
            <p:extLst>
              <p:ext uri="{D42A27DB-BD31-4B8C-83A1-F6EECF244321}">
                <p14:modId xmlns:p14="http://schemas.microsoft.com/office/powerpoint/2010/main" val="3896008026"/>
              </p:ext>
            </p:extLst>
          </p:nvPr>
        </p:nvGraphicFramePr>
        <p:xfrm>
          <a:off x="1005416" y="1264708"/>
          <a:ext cx="10543381" cy="3778254"/>
        </p:xfrm>
        <a:graphic>
          <a:graphicData uri="http://schemas.openxmlformats.org/drawingml/2006/table">
            <a:tbl>
              <a:tblPr firstRow="1" firstCol="1">
                <a:tableStyleId>{21E4AEA4-8DFA-4A89-87EB-49C32662AFE0}</a:tableStyleId>
              </a:tblPr>
              <a:tblGrid>
                <a:gridCol w="2079762">
                  <a:extLst>
                    <a:ext uri="{9D8B030D-6E8A-4147-A177-3AD203B41FA5}">
                      <a16:colId xmlns:a16="http://schemas.microsoft.com/office/drawing/2014/main" val="3492215413"/>
                    </a:ext>
                  </a:extLst>
                </a:gridCol>
                <a:gridCol w="4328427">
                  <a:extLst>
                    <a:ext uri="{9D8B030D-6E8A-4147-A177-3AD203B41FA5}">
                      <a16:colId xmlns:a16="http://schemas.microsoft.com/office/drawing/2014/main" val="2415283150"/>
                    </a:ext>
                  </a:extLst>
                </a:gridCol>
                <a:gridCol w="4135192">
                  <a:extLst>
                    <a:ext uri="{9D8B030D-6E8A-4147-A177-3AD203B41FA5}">
                      <a16:colId xmlns:a16="http://schemas.microsoft.com/office/drawing/2014/main" val="2568532641"/>
                    </a:ext>
                  </a:extLst>
                </a:gridCol>
              </a:tblGrid>
              <a:tr h="464365">
                <a:tc>
                  <a:txBody>
                    <a:bodyPr/>
                    <a:lstStyle/>
                    <a:p>
                      <a:endParaRPr lang="zh-CN" altLang="en-US">
                        <a:latin typeface="+mn-lt"/>
                        <a:ea typeface="+mn-ea"/>
                        <a:cs typeface="+mn-ea"/>
                        <a:sym typeface="+mn-lt"/>
                      </a:endParaRPr>
                    </a:p>
                  </a:txBody>
                  <a:tcPr/>
                </a:tc>
                <a:tc>
                  <a:txBody>
                    <a:bodyPr/>
                    <a:lstStyle/>
                    <a:p>
                      <a:pPr algn="ctr"/>
                      <a:r>
                        <a:rPr lang="en-US" altLang="zh-CN" sz="2400" b="1">
                          <a:latin typeface="+mn-lt"/>
                          <a:ea typeface="+mn-ea"/>
                          <a:cs typeface="+mn-ea"/>
                          <a:sym typeface="+mn-lt"/>
                        </a:rPr>
                        <a:t>Problems</a:t>
                      </a:r>
                      <a:endParaRPr lang="zh-CN" altLang="en-US" sz="2400" b="1">
                        <a:latin typeface="+mn-lt"/>
                        <a:ea typeface="+mn-ea"/>
                        <a:cs typeface="+mn-ea"/>
                        <a:sym typeface="+mn-lt"/>
                      </a:endParaRPr>
                    </a:p>
                  </a:txBody>
                  <a:tcPr/>
                </a:tc>
                <a:tc>
                  <a:txBody>
                    <a:bodyPr/>
                    <a:lstStyle/>
                    <a:p>
                      <a:pPr algn="ctr"/>
                      <a:r>
                        <a:rPr lang="en-US" altLang="zh-CN" sz="2400">
                          <a:latin typeface="+mn-lt"/>
                          <a:ea typeface="+mn-ea"/>
                          <a:cs typeface="+mn-ea"/>
                          <a:sym typeface="+mn-lt"/>
                        </a:rPr>
                        <a:t>Consequences</a:t>
                      </a:r>
                      <a:endParaRPr lang="zh-CN" altLang="en-US" sz="2400">
                        <a:latin typeface="+mn-lt"/>
                        <a:ea typeface="+mn-ea"/>
                        <a:cs typeface="+mn-ea"/>
                        <a:sym typeface="+mn-lt"/>
                      </a:endParaRPr>
                    </a:p>
                  </a:txBody>
                  <a:tcPr/>
                </a:tc>
                <a:extLst>
                  <a:ext uri="{0D108BD9-81ED-4DB2-BD59-A6C34878D82A}">
                    <a16:rowId xmlns:a16="http://schemas.microsoft.com/office/drawing/2014/main" val="28622302"/>
                  </a:ext>
                </a:extLst>
              </a:tr>
              <a:tr h="1319223">
                <a:tc>
                  <a:txBody>
                    <a:bodyPr/>
                    <a:lstStyle/>
                    <a:p>
                      <a:r>
                        <a:rPr lang="en-US" altLang="zh-CN" sz="2000">
                          <a:latin typeface="+mn-lt"/>
                          <a:ea typeface="+mn-ea"/>
                          <a:cs typeface="+mn-ea"/>
                          <a:sym typeface="+mn-lt"/>
                        </a:rPr>
                        <a:t>⭐️Date Event</a:t>
                      </a:r>
                      <a:endParaRPr lang="zh-CN" altLang="en-US" sz="2000">
                        <a:latin typeface="+mn-lt"/>
                        <a:ea typeface="+mn-ea"/>
                        <a:cs typeface="+mn-ea"/>
                        <a:sym typeface="+mn-lt"/>
                      </a:endParaRPr>
                    </a:p>
                  </a:txBody>
                  <a:tcPr/>
                </a:tc>
                <a:tc>
                  <a:txBody>
                    <a:bodyPr/>
                    <a:lstStyle/>
                    <a:p>
                      <a:r>
                        <a:rPr lang="de-CH" altLang="zh-CN" sz="1600" b="0" i="0" kern="1200">
                          <a:solidFill>
                            <a:schemeClr val="dk1"/>
                          </a:solidFill>
                          <a:effectLst/>
                          <a:latin typeface="+mn-lt"/>
                          <a:ea typeface="+mn-ea"/>
                          <a:cs typeface="+mn-ea"/>
                          <a:sym typeface="+mn-lt"/>
                        </a:rPr>
                        <a:t>poorly defined events or incorrect dates </a:t>
                      </a:r>
                    </a:p>
                  </a:txBody>
                  <a:tcPr/>
                </a:tc>
                <a:tc>
                  <a:txBody>
                    <a:bodyPr/>
                    <a:lstStyle/>
                    <a:p>
                      <a:r>
                        <a:rPr lang="de-CH" altLang="zh-CN" sz="1600" b="0" i="0" kern="1200">
                          <a:solidFill>
                            <a:schemeClr val="dk1"/>
                          </a:solidFill>
                          <a:effectLst/>
                          <a:latin typeface="+mn-lt"/>
                          <a:ea typeface="+mn-ea"/>
                          <a:cs typeface="+mn-ea"/>
                          <a:sym typeface="+mn-lt"/>
                        </a:rPr>
                        <a:t>have to cosider a wider range of possible models</a:t>
                      </a:r>
                    </a:p>
                    <a:p>
                      <a:endParaRPr lang="de-CH" altLang="zh-CN" sz="1600" b="0" i="0" kern="1200">
                        <a:solidFill>
                          <a:schemeClr val="dk1"/>
                        </a:solidFill>
                        <a:effectLst/>
                        <a:latin typeface="+mn-lt"/>
                        <a:ea typeface="+mn-ea"/>
                        <a:cs typeface="+mn-ea"/>
                        <a:sym typeface="+mn-lt"/>
                      </a:endParaRPr>
                    </a:p>
                    <a:p>
                      <a:r>
                        <a:rPr lang="de-CH" altLang="zh-CN" sz="1600" b="0" i="0" kern="1200">
                          <a:solidFill>
                            <a:schemeClr val="dk1"/>
                          </a:solidFill>
                          <a:effectLst/>
                          <a:latin typeface="+mn-lt"/>
                          <a:ea typeface="+mn-ea"/>
                          <a:cs typeface="+mn-ea"/>
                          <a:sym typeface="+mn-lt"/>
                        </a:rPr>
                        <a:t>ITSA model-building process is more </a:t>
                      </a:r>
                      <a:r>
                        <a:rPr lang="de-CH" altLang="zh-CN" sz="1600" b="1" i="0" kern="1200">
                          <a:solidFill>
                            <a:schemeClr val="dk1"/>
                          </a:solidFill>
                          <a:effectLst/>
                          <a:latin typeface="+mn-lt"/>
                          <a:ea typeface="+mn-ea"/>
                          <a:cs typeface="+mn-ea"/>
                          <a:sym typeface="+mn-lt"/>
                        </a:rPr>
                        <a:t>exploratory</a:t>
                      </a:r>
                      <a:r>
                        <a:rPr lang="de-CH" altLang="zh-CN" sz="1600" b="0" i="0" kern="1200">
                          <a:solidFill>
                            <a:schemeClr val="dk1"/>
                          </a:solidFill>
                          <a:effectLst/>
                          <a:latin typeface="+mn-lt"/>
                          <a:ea typeface="+mn-ea"/>
                          <a:cs typeface="+mn-ea"/>
                          <a:sym typeface="+mn-lt"/>
                        </a:rPr>
                        <a:t> than </a:t>
                      </a:r>
                      <a:r>
                        <a:rPr lang="de-CH" altLang="zh-CN" sz="1600" b="1" i="0" kern="1200">
                          <a:solidFill>
                            <a:schemeClr val="dk1"/>
                          </a:solidFill>
                          <a:effectLst/>
                          <a:latin typeface="+mn-lt"/>
                          <a:ea typeface="+mn-ea"/>
                          <a:cs typeface="+mn-ea"/>
                          <a:sym typeface="+mn-lt"/>
                        </a:rPr>
                        <a:t>confirmatory</a:t>
                      </a:r>
                      <a:r>
                        <a:rPr lang="de-CH" altLang="zh-CN" sz="1600" b="0" i="0" kern="1200">
                          <a:solidFill>
                            <a:schemeClr val="dk1"/>
                          </a:solidFill>
                          <a:effectLst/>
                          <a:latin typeface="+mn-lt"/>
                          <a:ea typeface="+mn-ea"/>
                          <a:cs typeface="+mn-ea"/>
                          <a:sym typeface="+mn-lt"/>
                        </a:rPr>
                        <a:t>. </a:t>
                      </a:r>
                      <a:endParaRPr lang="zh-CN" altLang="en-US" sz="1600">
                        <a:latin typeface="+mn-lt"/>
                        <a:ea typeface="+mn-ea"/>
                        <a:cs typeface="+mn-ea"/>
                        <a:sym typeface="+mn-lt"/>
                      </a:endParaRPr>
                    </a:p>
                  </a:txBody>
                  <a:tcPr/>
                </a:tc>
                <a:extLst>
                  <a:ext uri="{0D108BD9-81ED-4DB2-BD59-A6C34878D82A}">
                    <a16:rowId xmlns:a16="http://schemas.microsoft.com/office/drawing/2014/main" val="2364007553"/>
                  </a:ext>
                </a:extLst>
              </a:tr>
              <a:tr h="886517">
                <a:tc>
                  <a:txBody>
                    <a:bodyPr/>
                    <a:lstStyle/>
                    <a:p>
                      <a:r>
                        <a:rPr lang="en-US" altLang="zh-CN" sz="2000">
                          <a:latin typeface="+mn-lt"/>
                          <a:ea typeface="+mn-ea"/>
                          <a:cs typeface="+mn-ea"/>
                          <a:sym typeface="+mn-lt"/>
                        </a:rPr>
                        <a:t>Choose Indicator</a:t>
                      </a:r>
                      <a:endParaRPr lang="zh-CN" altLang="en-US" sz="2000">
                        <a:latin typeface="+mn-lt"/>
                        <a:ea typeface="+mn-ea"/>
                        <a:cs typeface="+mn-ea"/>
                        <a:sym typeface="+mn-lt"/>
                      </a:endParaRPr>
                    </a:p>
                  </a:txBody>
                  <a:tcPr/>
                </a:tc>
                <a:tc>
                  <a:txBody>
                    <a:bodyPr/>
                    <a:lstStyle/>
                    <a:p>
                      <a:r>
                        <a:rPr lang="de-CH" altLang="zh-CN" sz="1600" b="0" i="0" kern="1200">
                          <a:solidFill>
                            <a:schemeClr val="dk1"/>
                          </a:solidFill>
                          <a:effectLst/>
                          <a:latin typeface="+mn-lt"/>
                          <a:ea typeface="+mn-ea"/>
                          <a:cs typeface="+mn-ea"/>
                          <a:sym typeface="+mn-lt"/>
                        </a:rPr>
                        <a:t>the available data do not represent a properly random sample of all available data</a:t>
                      </a:r>
                      <a:endParaRPr lang="de-CH" altLang="zh-CN" sz="1600" b="0" i="0" kern="1200" err="1">
                        <a:solidFill>
                          <a:schemeClr val="dk1"/>
                        </a:solidFill>
                        <a:effectLst/>
                        <a:latin typeface="+mn-lt"/>
                        <a:ea typeface="+mn-ea"/>
                        <a:cs typeface="+mn-ea"/>
                        <a:sym typeface="+mn-lt"/>
                      </a:endParaRPr>
                    </a:p>
                  </a:txBody>
                  <a:tcPr/>
                </a:tc>
                <a:tc>
                  <a:txBody>
                    <a:bodyPr/>
                    <a:lstStyle/>
                    <a:p>
                      <a:r>
                        <a:rPr lang="en-US" altLang="zh-CN" sz="1600">
                          <a:latin typeface="+mn-lt"/>
                          <a:ea typeface="+mn-ea"/>
                          <a:cs typeface="+mn-ea"/>
                          <a:sym typeface="+mn-lt"/>
                        </a:rPr>
                        <a:t>we get reliable numerical results, but it is not what we really want for realistic meaning</a:t>
                      </a:r>
                      <a:endParaRPr lang="zh-CN" altLang="en-US" sz="1600">
                        <a:latin typeface="+mn-lt"/>
                        <a:ea typeface="+mn-ea"/>
                        <a:cs typeface="+mn-ea"/>
                        <a:sym typeface="+mn-lt"/>
                      </a:endParaRPr>
                    </a:p>
                  </a:txBody>
                  <a:tcPr/>
                </a:tc>
                <a:extLst>
                  <a:ext uri="{0D108BD9-81ED-4DB2-BD59-A6C34878D82A}">
                    <a16:rowId xmlns:a16="http://schemas.microsoft.com/office/drawing/2014/main" val="3319533649"/>
                  </a:ext>
                </a:extLst>
              </a:tr>
              <a:tr h="1108149">
                <a:tc>
                  <a:txBody>
                    <a:bodyPr/>
                    <a:lstStyle/>
                    <a:p>
                      <a:r>
                        <a:rPr lang="de-CH" altLang="zh-CN" sz="2000" b="1" i="0" kern="1200">
                          <a:solidFill>
                            <a:schemeClr val="lt1"/>
                          </a:solidFill>
                          <a:effectLst/>
                          <a:latin typeface="+mn-lt"/>
                          <a:ea typeface="+mn-ea"/>
                          <a:cs typeface="+mn-ea"/>
                          <a:sym typeface="+mn-lt"/>
                        </a:rPr>
                        <a:t>Exclude Rival Explanation</a:t>
                      </a:r>
                      <a:endParaRPr lang="zh-CN" altLang="en-US" sz="2000">
                        <a:latin typeface="+mn-lt"/>
                        <a:ea typeface="+mn-ea"/>
                        <a:cs typeface="+mn-ea"/>
                        <a:sym typeface="+mn-lt"/>
                      </a:endParaRPr>
                    </a:p>
                  </a:txBody>
                  <a:tcPr/>
                </a:tc>
                <a:tc>
                  <a:txBody>
                    <a:bodyPr/>
                    <a:lstStyle/>
                    <a:p>
                      <a:r>
                        <a:rPr lang="de-CH" altLang="zh-CN" sz="1600" b="0" i="0" kern="1200">
                          <a:solidFill>
                            <a:schemeClr val="dk1"/>
                          </a:solidFill>
                          <a:effectLst/>
                          <a:latin typeface="+mn-lt"/>
                          <a:ea typeface="+mn-ea"/>
                          <a:cs typeface="+mn-ea"/>
                          <a:sym typeface="+mn-lt"/>
                        </a:rPr>
                        <a:t>measurement methods change</a:t>
                      </a:r>
                    </a:p>
                    <a:p>
                      <a:endParaRPr lang="de-CH" altLang="zh-CN" sz="1800" b="0" i="0" kern="1200">
                        <a:solidFill>
                          <a:schemeClr val="dk1"/>
                        </a:solidFill>
                        <a:effectLst/>
                        <a:latin typeface="+mn-lt"/>
                        <a:ea typeface="+mn-ea"/>
                        <a:cs typeface="+mn-ea"/>
                        <a:sym typeface="+mn-lt"/>
                      </a:endParaRPr>
                    </a:p>
                    <a:p>
                      <a:r>
                        <a:rPr lang="de-CH" altLang="zh-CN" sz="1600" b="0" i="0" kern="1200">
                          <a:solidFill>
                            <a:schemeClr val="dk1"/>
                          </a:solidFill>
                          <a:effectLst/>
                          <a:latin typeface="+mn-lt"/>
                          <a:ea typeface="+mn-ea"/>
                          <a:cs typeface="+mn-ea"/>
                          <a:sym typeface="+mn-lt"/>
                        </a:rPr>
                        <a:t>confounders by other interventions that occurred concurrently</a:t>
                      </a:r>
                      <a:endParaRPr lang="de-CH" altLang="zh-CN" sz="1600" b="0" i="0" kern="1200" err="1">
                        <a:solidFill>
                          <a:schemeClr val="dk1"/>
                        </a:solidFill>
                        <a:effectLst/>
                        <a:latin typeface="+mn-lt"/>
                        <a:ea typeface="+mn-ea"/>
                        <a:cs typeface="+mn-ea"/>
                        <a:sym typeface="+mn-lt"/>
                      </a:endParaRPr>
                    </a:p>
                  </a:txBody>
                  <a:tcPr/>
                </a:tc>
                <a:tc>
                  <a:txBody>
                    <a:bodyPr/>
                    <a:lstStyle/>
                    <a:p>
                      <a:r>
                        <a:rPr lang="en-US" altLang="zh-CN" sz="1600">
                          <a:latin typeface="+mn-lt"/>
                          <a:ea typeface="+mn-ea"/>
                          <a:cs typeface="+mn-ea"/>
                          <a:sym typeface="+mn-lt"/>
                        </a:rPr>
                        <a:t>wrong conclusion due to other factors, failure analysis</a:t>
                      </a:r>
                      <a:endParaRPr lang="zh-CN" altLang="en-US" sz="1600">
                        <a:latin typeface="+mn-lt"/>
                        <a:ea typeface="+mn-ea"/>
                        <a:cs typeface="+mn-ea"/>
                        <a:sym typeface="+mn-lt"/>
                      </a:endParaRPr>
                    </a:p>
                  </a:txBody>
                  <a:tcPr/>
                </a:tc>
                <a:extLst>
                  <a:ext uri="{0D108BD9-81ED-4DB2-BD59-A6C34878D82A}">
                    <a16:rowId xmlns:a16="http://schemas.microsoft.com/office/drawing/2014/main" val="3639840089"/>
                  </a:ext>
                </a:extLst>
              </a:tr>
            </a:tbl>
          </a:graphicData>
        </a:graphic>
      </p:graphicFrame>
      <p:sp>
        <p:nvSpPr>
          <p:cNvPr id="3" name="矩形 2">
            <a:extLst>
              <a:ext uri="{FF2B5EF4-FFF2-40B4-BE49-F238E27FC236}">
                <a16:creationId xmlns:a16="http://schemas.microsoft.com/office/drawing/2014/main" id="{67840178-7F63-B225-D842-70F8583074D6}"/>
              </a:ext>
            </a:extLst>
          </p:cNvPr>
          <p:cNvSpPr/>
          <p:nvPr/>
        </p:nvSpPr>
        <p:spPr>
          <a:xfrm>
            <a:off x="913907" y="5541673"/>
            <a:ext cx="8263801" cy="461665"/>
          </a:xfrm>
          <a:prstGeom prst="rect">
            <a:avLst/>
          </a:prstGeom>
          <a:noFill/>
        </p:spPr>
        <p:txBody>
          <a:bodyPr wrap="none" lIns="91440" tIns="45720" rIns="91440" bIns="45720">
            <a:spAutoFit/>
          </a:bodyPr>
          <a:lstStyle/>
          <a:p>
            <a:pPr algn="ctr"/>
            <a:r>
              <a:rPr lang="en-US" altLang="zh-CN" sz="2400">
                <a:ln w="0"/>
                <a:effectLst>
                  <a:outerShdw blurRad="38100" dist="19050" dir="2700000" algn="tl" rotWithShape="0">
                    <a:schemeClr val="dk1">
                      <a:alpha val="40000"/>
                    </a:schemeClr>
                  </a:outerShdw>
                </a:effectLst>
                <a:cs typeface="+mn-ea"/>
                <a:sym typeface="+mn-lt"/>
              </a:rPr>
              <a:t>solution : independent data source &amp; existing researches !!!</a:t>
            </a:r>
            <a:endParaRPr lang="zh-CN" altLang="en-US" sz="2400" b="0" cap="none" spc="0">
              <a:ln w="0"/>
              <a:solidFill>
                <a:schemeClr val="tx1"/>
              </a:solidFill>
              <a:effectLst>
                <a:outerShdw blurRad="38100" dist="19050" dir="2700000" algn="tl" rotWithShape="0">
                  <a:schemeClr val="dk1">
                    <a:alpha val="40000"/>
                  </a:schemeClr>
                </a:outerShdw>
              </a:effectLst>
              <a:cs typeface="+mn-ea"/>
              <a:sym typeface="+mn-lt"/>
            </a:endParaRPr>
          </a:p>
        </p:txBody>
      </p:sp>
      <p:sp>
        <p:nvSpPr>
          <p:cNvPr id="4" name="文本框 3">
            <a:extLst>
              <a:ext uri="{FF2B5EF4-FFF2-40B4-BE49-F238E27FC236}">
                <a16:creationId xmlns:a16="http://schemas.microsoft.com/office/drawing/2014/main" id="{09A79DFD-06D8-05F3-5BC4-8155633CD96E}"/>
              </a:ext>
            </a:extLst>
          </p:cNvPr>
          <p:cNvSpPr txBox="1"/>
          <p:nvPr/>
        </p:nvSpPr>
        <p:spPr>
          <a:xfrm>
            <a:off x="11212402" y="1292593"/>
            <a:ext cx="381000" cy="246221"/>
          </a:xfrm>
          <a:prstGeom prst="rect">
            <a:avLst/>
          </a:prstGeom>
          <a:noFill/>
        </p:spPr>
        <p:txBody>
          <a:bodyPr wrap="square" rtlCol="0">
            <a:spAutoFit/>
          </a:bodyPr>
          <a:lstStyle/>
          <a:p>
            <a:r>
              <a:rPr kumimoji="1" lang="en-US" altLang="zh-CN" sz="1000">
                <a:cs typeface="+mn-ea"/>
                <a:sym typeface="+mn-lt"/>
              </a:rPr>
              <a:t>[1]</a:t>
            </a:r>
            <a:endParaRPr kumimoji="1" lang="zh-CN" altLang="en-US" sz="1000">
              <a:cs typeface="+mn-ea"/>
              <a:sym typeface="+mn-lt"/>
            </a:endParaRPr>
          </a:p>
        </p:txBody>
      </p:sp>
      <p:sp>
        <p:nvSpPr>
          <p:cNvPr id="5" name="文本框 4">
            <a:extLst>
              <a:ext uri="{FF2B5EF4-FFF2-40B4-BE49-F238E27FC236}">
                <a16:creationId xmlns:a16="http://schemas.microsoft.com/office/drawing/2014/main" id="{CFDDEB47-302B-7070-EF24-992297AE1DDF}"/>
              </a:ext>
            </a:extLst>
          </p:cNvPr>
          <p:cNvSpPr txBox="1"/>
          <p:nvPr/>
        </p:nvSpPr>
        <p:spPr>
          <a:xfrm>
            <a:off x="188587" y="6532960"/>
            <a:ext cx="8694156" cy="246221"/>
          </a:xfrm>
          <a:prstGeom prst="rect">
            <a:avLst/>
          </a:prstGeom>
          <a:noFill/>
        </p:spPr>
        <p:txBody>
          <a:bodyPr wrap="square" rtlCol="0">
            <a:spAutoFit/>
          </a:bodyPr>
          <a:lstStyle/>
          <a:p>
            <a:r>
              <a:rPr kumimoji="1" lang="en-US" altLang="zh-CN" sz="1000">
                <a:cs typeface="+mn-ea"/>
                <a:sym typeface="+mn-lt"/>
              </a:rPr>
              <a:t>[1] </a:t>
            </a:r>
            <a:r>
              <a:rPr kumimoji="1" lang="en-US" altLang="zh-CN" sz="1000">
                <a:cs typeface="+mn-ea"/>
                <a:sym typeface="+mn-lt"/>
                <a:hlinkClick r:id="rId3"/>
              </a:rPr>
              <a:t>Using intervention time series analyses to assess the effects of imperfectly identifiable natural events: a general method and example</a:t>
            </a:r>
            <a:endParaRPr kumimoji="1" lang="zh-CN" altLang="en-US" sz="1000">
              <a:cs typeface="+mn-ea"/>
              <a:sym typeface="+mn-lt"/>
            </a:endParaRPr>
          </a:p>
        </p:txBody>
      </p:sp>
      <p:sp>
        <p:nvSpPr>
          <p:cNvPr id="6" name="Date Placeholder 5">
            <a:extLst>
              <a:ext uri="{FF2B5EF4-FFF2-40B4-BE49-F238E27FC236}">
                <a16:creationId xmlns:a16="http://schemas.microsoft.com/office/drawing/2014/main" id="{B3F68C37-1147-4F48-BB00-CB2F3BA2D48B}"/>
              </a:ext>
            </a:extLst>
          </p:cNvPr>
          <p:cNvSpPr>
            <a:spLocks noGrp="1"/>
          </p:cNvSpPr>
          <p:nvPr>
            <p:ph type="dt" sz="half" idx="10"/>
          </p:nvPr>
        </p:nvSpPr>
        <p:spPr/>
        <p:txBody>
          <a:bodyPr/>
          <a:lstStyle/>
          <a:p>
            <a:fld id="{8683118E-7320-4BA8-804A-E25B22EDA7AA}" type="datetime1">
              <a:rPr lang="en-US" altLang="zh-CN" smtClean="0">
                <a:cs typeface="+mn-ea"/>
                <a:sym typeface="+mn-lt"/>
              </a:rPr>
              <a:t>5/23/2022</a:t>
            </a:fld>
            <a:endParaRPr lang="zh-CN" altLang="en-US">
              <a:cs typeface="+mn-ea"/>
              <a:sym typeface="+mn-lt"/>
            </a:endParaRPr>
          </a:p>
        </p:txBody>
      </p:sp>
      <p:sp>
        <p:nvSpPr>
          <p:cNvPr id="7" name="Slide Number Placeholder 6">
            <a:extLst>
              <a:ext uri="{FF2B5EF4-FFF2-40B4-BE49-F238E27FC236}">
                <a16:creationId xmlns:a16="http://schemas.microsoft.com/office/drawing/2014/main" id="{98AE5E94-3123-45CA-B346-77AFAD81D806}"/>
              </a:ext>
            </a:extLst>
          </p:cNvPr>
          <p:cNvSpPr>
            <a:spLocks noGrp="1"/>
          </p:cNvSpPr>
          <p:nvPr>
            <p:ph type="sldNum" sz="quarter" idx="12"/>
          </p:nvPr>
        </p:nvSpPr>
        <p:spPr/>
        <p:txBody>
          <a:bodyPr/>
          <a:lstStyle/>
          <a:p>
            <a:fld id="{49AE70B2-8BF9-45C0-BB95-33D1B9D3A854}" type="slidenum">
              <a:rPr lang="zh-CN" altLang="en-US" smtClean="0">
                <a:cs typeface="+mn-ea"/>
                <a:sym typeface="+mn-lt"/>
              </a:rPr>
              <a:t>38</a:t>
            </a:fld>
            <a:endParaRPr lang="zh-CN" altLang="en-US">
              <a:cs typeface="+mn-ea"/>
              <a:sym typeface="+mn-lt"/>
            </a:endParaRPr>
          </a:p>
        </p:txBody>
      </p:sp>
    </p:spTree>
    <p:extLst>
      <p:ext uri="{BB962C8B-B14F-4D97-AF65-F5344CB8AC3E}">
        <p14:creationId xmlns:p14="http://schemas.microsoft.com/office/powerpoint/2010/main" val="3832229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66464"/>
            <a:ext cx="539340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practice</a:t>
            </a:r>
          </a:p>
        </p:txBody>
      </p:sp>
      <p:graphicFrame>
        <p:nvGraphicFramePr>
          <p:cNvPr id="2" name="表格 2">
            <a:extLst>
              <a:ext uri="{FF2B5EF4-FFF2-40B4-BE49-F238E27FC236}">
                <a16:creationId xmlns:a16="http://schemas.microsoft.com/office/drawing/2014/main" id="{3A59D2E2-2AAB-03C8-4F69-3BE253087B6D}"/>
              </a:ext>
            </a:extLst>
          </p:cNvPr>
          <p:cNvGraphicFramePr>
            <a:graphicFrameLocks noGrp="1"/>
          </p:cNvGraphicFramePr>
          <p:nvPr>
            <p:extLst>
              <p:ext uri="{D42A27DB-BD31-4B8C-83A1-F6EECF244321}">
                <p14:modId xmlns:p14="http://schemas.microsoft.com/office/powerpoint/2010/main" val="395121240"/>
              </p:ext>
            </p:extLst>
          </p:nvPr>
        </p:nvGraphicFramePr>
        <p:xfrm>
          <a:off x="849773" y="1137213"/>
          <a:ext cx="10333698" cy="2541584"/>
        </p:xfrm>
        <a:graphic>
          <a:graphicData uri="http://schemas.openxmlformats.org/drawingml/2006/table">
            <a:tbl>
              <a:tblPr firstRow="1" bandRow="1">
                <a:tableStyleId>{00A15C55-8517-42AA-B614-E9B94910E393}</a:tableStyleId>
              </a:tblPr>
              <a:tblGrid>
                <a:gridCol w="2617149">
                  <a:extLst>
                    <a:ext uri="{9D8B030D-6E8A-4147-A177-3AD203B41FA5}">
                      <a16:colId xmlns:a16="http://schemas.microsoft.com/office/drawing/2014/main" val="3635719178"/>
                    </a:ext>
                  </a:extLst>
                </a:gridCol>
                <a:gridCol w="2415755">
                  <a:extLst>
                    <a:ext uri="{9D8B030D-6E8A-4147-A177-3AD203B41FA5}">
                      <a16:colId xmlns:a16="http://schemas.microsoft.com/office/drawing/2014/main" val="220655840"/>
                    </a:ext>
                  </a:extLst>
                </a:gridCol>
                <a:gridCol w="2450904">
                  <a:extLst>
                    <a:ext uri="{9D8B030D-6E8A-4147-A177-3AD203B41FA5}">
                      <a16:colId xmlns:a16="http://schemas.microsoft.com/office/drawing/2014/main" val="3037211045"/>
                    </a:ext>
                  </a:extLst>
                </a:gridCol>
                <a:gridCol w="2849890">
                  <a:extLst>
                    <a:ext uri="{9D8B030D-6E8A-4147-A177-3AD203B41FA5}">
                      <a16:colId xmlns:a16="http://schemas.microsoft.com/office/drawing/2014/main" val="1539991504"/>
                    </a:ext>
                  </a:extLst>
                </a:gridCol>
              </a:tblGrid>
              <a:tr h="1048064">
                <a:tc>
                  <a:txBody>
                    <a:bodyPr/>
                    <a:lstStyle/>
                    <a:p>
                      <a:r>
                        <a:rPr lang="en-US" altLang="zh-CN" sz="2400">
                          <a:latin typeface="+mn-lt"/>
                          <a:ea typeface="+mn-ea"/>
                          <a:cs typeface="+mn-ea"/>
                          <a:sym typeface="+mn-lt"/>
                        </a:rPr>
                        <a:t>Data</a:t>
                      </a:r>
                      <a:endParaRPr lang="zh-CN" altLang="en-US" sz="2400">
                        <a:latin typeface="+mn-lt"/>
                        <a:ea typeface="+mn-ea"/>
                        <a:cs typeface="+mn-ea"/>
                        <a:sym typeface="+mn-lt"/>
                      </a:endParaRPr>
                    </a:p>
                  </a:txBody>
                  <a:tcPr/>
                </a:tc>
                <a:tc>
                  <a:txBody>
                    <a:bodyPr/>
                    <a:lstStyle/>
                    <a:p>
                      <a:r>
                        <a:rPr lang="en-US" altLang="zh-CN" sz="2400">
                          <a:latin typeface="+mn-lt"/>
                          <a:ea typeface="+mn-ea"/>
                          <a:cs typeface="+mn-ea"/>
                          <a:sym typeface="+mn-lt"/>
                        </a:rPr>
                        <a:t>Date Event</a:t>
                      </a:r>
                      <a:endParaRPr lang="zh-CN" altLang="en-US" sz="2400">
                        <a:latin typeface="+mn-lt"/>
                        <a:ea typeface="+mn-ea"/>
                        <a:cs typeface="+mn-ea"/>
                        <a:sym typeface="+mn-lt"/>
                      </a:endParaRPr>
                    </a:p>
                  </a:txBody>
                  <a:tcPr/>
                </a:tc>
                <a:tc>
                  <a:txBody>
                    <a:bodyPr/>
                    <a:lstStyle/>
                    <a:p>
                      <a:r>
                        <a:rPr lang="en-US" altLang="zh-CN" sz="2400">
                          <a:latin typeface="+mn-lt"/>
                          <a:ea typeface="+mn-ea"/>
                          <a:cs typeface="+mn-ea"/>
                          <a:sym typeface="+mn-lt"/>
                        </a:rPr>
                        <a:t>choose indicator</a:t>
                      </a:r>
                      <a:endParaRPr lang="zh-CN" altLang="en-US" sz="2400">
                        <a:latin typeface="+mn-lt"/>
                        <a:ea typeface="+mn-ea"/>
                        <a:cs typeface="+mn-ea"/>
                        <a:sym typeface="+mn-lt"/>
                      </a:endParaRPr>
                    </a:p>
                  </a:txBody>
                  <a:tcPr/>
                </a:tc>
                <a:tc>
                  <a:txBody>
                    <a:bodyPr/>
                    <a:lstStyle/>
                    <a:p>
                      <a:r>
                        <a:rPr lang="de-CH" altLang="zh-CN" sz="2400" b="1" i="0" kern="1200">
                          <a:solidFill>
                            <a:schemeClr val="lt1"/>
                          </a:solidFill>
                          <a:effectLst/>
                          <a:latin typeface="+mn-lt"/>
                          <a:ea typeface="+mn-ea"/>
                          <a:cs typeface="+mn-ea"/>
                          <a:sym typeface="+mn-lt"/>
                        </a:rPr>
                        <a:t>Exclude Rival Explanation</a:t>
                      </a:r>
                      <a:endParaRPr lang="zh-CN" altLang="en-US" sz="2400">
                        <a:latin typeface="+mn-lt"/>
                        <a:ea typeface="+mn-ea"/>
                        <a:cs typeface="+mn-ea"/>
                        <a:sym typeface="+mn-lt"/>
                      </a:endParaRPr>
                    </a:p>
                  </a:txBody>
                  <a:tcPr/>
                </a:tc>
                <a:extLst>
                  <a:ext uri="{0D108BD9-81ED-4DB2-BD59-A6C34878D82A}">
                    <a16:rowId xmlns:a16="http://schemas.microsoft.com/office/drawing/2014/main" val="4082710584"/>
                  </a:ext>
                </a:extLst>
              </a:tr>
              <a:tr h="595958">
                <a:tc>
                  <a:txBody>
                    <a:bodyPr/>
                    <a:lstStyle/>
                    <a:p>
                      <a:r>
                        <a:rPr lang="en-US" altLang="zh-CN" sz="1800" b="1">
                          <a:latin typeface="+mn-lt"/>
                          <a:ea typeface="+mn-ea"/>
                          <a:cs typeface="+mn-ea"/>
                          <a:sym typeface="+mn-lt"/>
                          <a:hlinkClick r:id="rId3"/>
                        </a:rPr>
                        <a:t>Google Trend</a:t>
                      </a:r>
                      <a:r>
                        <a:rPr lang="en-US" altLang="zh-CN" sz="1800" b="1">
                          <a:latin typeface="+mn-lt"/>
                          <a:ea typeface="+mn-ea"/>
                          <a:cs typeface="+mn-ea"/>
                          <a:sym typeface="+mn-lt"/>
                        </a:rPr>
                        <a:t>: Zoom⭐️</a:t>
                      </a:r>
                      <a:endParaRPr lang="zh-CN" altLang="en-US" sz="1800" b="1">
                        <a:latin typeface="+mn-lt"/>
                        <a:ea typeface="+mn-ea"/>
                        <a:cs typeface="+mn-ea"/>
                        <a:sym typeface="+mn-lt"/>
                      </a:endParaRPr>
                    </a:p>
                  </a:txBody>
                  <a:tcPr/>
                </a:tc>
                <a:tc>
                  <a:txBody>
                    <a:bodyPr/>
                    <a:lstStyle/>
                    <a:p>
                      <a:r>
                        <a:rPr lang="en-US" altLang="zh-CN" b="1">
                          <a:solidFill>
                            <a:srgbClr val="FF0000"/>
                          </a:solidFill>
                          <a:latin typeface="+mn-lt"/>
                          <a:ea typeface="+mn-ea"/>
                          <a:cs typeface="+mn-ea"/>
                          <a:sym typeface="+mn-lt"/>
                        </a:rPr>
                        <a:t>easy</a:t>
                      </a:r>
                      <a:r>
                        <a:rPr lang="en-US" altLang="zh-CN">
                          <a:latin typeface="+mn-lt"/>
                          <a:ea typeface="+mn-ea"/>
                          <a:cs typeface="+mn-ea"/>
                          <a:sym typeface="+mn-lt"/>
                        </a:rPr>
                        <a:t>, </a:t>
                      </a:r>
                      <a:r>
                        <a:rPr lang="en-US" altLang="zh-CN" sz="1600">
                          <a:latin typeface="+mn-lt"/>
                          <a:ea typeface="+mn-ea"/>
                          <a:cs typeface="+mn-ea"/>
                          <a:sym typeface="+mn-lt"/>
                        </a:rPr>
                        <a:t>SAH policy</a:t>
                      </a:r>
                      <a:r>
                        <a:rPr lang="zh-CN" altLang="en-US" sz="1600">
                          <a:latin typeface="+mn-lt"/>
                          <a:ea typeface="+mn-ea"/>
                          <a:cs typeface="+mn-ea"/>
                          <a:sym typeface="+mn-lt"/>
                        </a:rPr>
                        <a:t> </a:t>
                      </a:r>
                      <a:r>
                        <a:rPr lang="en-US" altLang="zh-CN" sz="1600">
                          <a:latin typeface="+mn-lt"/>
                          <a:ea typeface="+mn-ea"/>
                          <a:cs typeface="+mn-ea"/>
                          <a:sym typeface="+mn-lt"/>
                        </a:rPr>
                        <a:t>come into force at once </a:t>
                      </a:r>
                      <a:endParaRPr lang="zh-CN" altLang="en-US" sz="1600">
                        <a:latin typeface="+mn-lt"/>
                        <a:ea typeface="+mn-ea"/>
                        <a:cs typeface="+mn-ea"/>
                        <a:sym typeface="+mn-lt"/>
                      </a:endParaRPr>
                    </a:p>
                  </a:txBody>
                  <a:tcPr/>
                </a:tc>
                <a:tc>
                  <a:txBody>
                    <a:bodyPr/>
                    <a:lstStyle/>
                    <a:p>
                      <a:r>
                        <a:rPr lang="en-US" altLang="zh-CN" b="1">
                          <a:solidFill>
                            <a:srgbClr val="FF0000"/>
                          </a:solidFill>
                          <a:latin typeface="+mn-lt"/>
                          <a:ea typeface="+mn-ea"/>
                          <a:cs typeface="+mn-ea"/>
                          <a:sym typeface="+mn-lt"/>
                        </a:rPr>
                        <a:t>hard</a:t>
                      </a:r>
                      <a:r>
                        <a:rPr lang="en-US" altLang="zh-CN">
                          <a:latin typeface="+mn-lt"/>
                          <a:ea typeface="+mn-ea"/>
                          <a:cs typeface="+mn-ea"/>
                          <a:sym typeface="+mn-lt"/>
                        </a:rPr>
                        <a:t>, </a:t>
                      </a:r>
                      <a:r>
                        <a:rPr lang="en-US" altLang="zh-CN" sz="1600">
                          <a:latin typeface="+mn-lt"/>
                          <a:ea typeface="+mn-ea"/>
                          <a:cs typeface="+mn-ea"/>
                          <a:sym typeface="+mn-lt"/>
                        </a:rPr>
                        <a:t>the gap between search &amp; usage</a:t>
                      </a:r>
                      <a:endParaRPr lang="zh-CN" altLang="en-US" sz="1600">
                        <a:latin typeface="+mn-lt"/>
                        <a:ea typeface="+mn-ea"/>
                        <a:cs typeface="+mn-ea"/>
                        <a:sym typeface="+mn-lt"/>
                      </a:endParaRPr>
                    </a:p>
                  </a:txBody>
                  <a:tcPr/>
                </a:tc>
                <a:tc>
                  <a:txBody>
                    <a:bodyPr/>
                    <a:lstStyle/>
                    <a:p>
                      <a:r>
                        <a:rPr lang="en-US" altLang="zh-CN" b="1">
                          <a:solidFill>
                            <a:srgbClr val="FF0000"/>
                          </a:solidFill>
                          <a:latin typeface="+mn-lt"/>
                          <a:ea typeface="+mn-ea"/>
                          <a:cs typeface="+mn-ea"/>
                          <a:sym typeface="+mn-lt"/>
                        </a:rPr>
                        <a:t>easy</a:t>
                      </a:r>
                      <a:r>
                        <a:rPr lang="en-US" altLang="zh-CN">
                          <a:latin typeface="+mn-lt"/>
                          <a:ea typeface="+mn-ea"/>
                          <a:cs typeface="+mn-ea"/>
                          <a:sym typeface="+mn-lt"/>
                        </a:rPr>
                        <a:t>, </a:t>
                      </a:r>
                      <a:r>
                        <a:rPr lang="en-US" altLang="zh-CN" sz="1600">
                          <a:latin typeface="+mn-lt"/>
                          <a:ea typeface="+mn-ea"/>
                          <a:cs typeface="+mn-ea"/>
                          <a:sym typeface="+mn-lt"/>
                        </a:rPr>
                        <a:t>as personal experiences imply</a:t>
                      </a:r>
                      <a:endParaRPr lang="zh-CN" altLang="en-US" sz="1600">
                        <a:latin typeface="+mn-lt"/>
                        <a:ea typeface="+mn-ea"/>
                        <a:cs typeface="+mn-ea"/>
                        <a:sym typeface="+mn-lt"/>
                      </a:endParaRPr>
                    </a:p>
                  </a:txBody>
                  <a:tcPr/>
                </a:tc>
                <a:extLst>
                  <a:ext uri="{0D108BD9-81ED-4DB2-BD59-A6C34878D82A}">
                    <a16:rowId xmlns:a16="http://schemas.microsoft.com/office/drawing/2014/main" val="22151235"/>
                  </a:ext>
                </a:extLst>
              </a:tr>
              <a:tr h="832287">
                <a:tc>
                  <a:txBody>
                    <a:bodyPr/>
                    <a:lstStyle/>
                    <a:p>
                      <a:r>
                        <a:rPr lang="de-CH" altLang="zh-CN" sz="1600">
                          <a:latin typeface="+mn-lt"/>
                          <a:ea typeface="+mn-ea"/>
                          <a:cs typeface="+mn-ea"/>
                          <a:sym typeface="+mn-lt"/>
                          <a:hlinkClick r:id="rId4"/>
                        </a:rPr>
                        <a:t>OECD Data</a:t>
                      </a:r>
                      <a:r>
                        <a:rPr lang="de-CH" altLang="zh-CN" sz="1600">
                          <a:latin typeface="+mn-lt"/>
                          <a:ea typeface="+mn-ea"/>
                          <a:cs typeface="+mn-ea"/>
                          <a:sym typeface="+mn-lt"/>
                        </a:rPr>
                        <a:t>: unemployment</a:t>
                      </a:r>
                      <a:endParaRPr lang="zh-CN" altLang="en-US" sz="1600" err="1">
                        <a:latin typeface="+mn-lt"/>
                        <a:ea typeface="+mn-ea"/>
                        <a:cs typeface="+mn-ea"/>
                        <a:sym typeface="+mn-lt"/>
                      </a:endParaRPr>
                    </a:p>
                  </a:txBody>
                  <a:tcPr/>
                </a:tc>
                <a:tc>
                  <a:txBody>
                    <a:bodyPr/>
                    <a:lstStyle/>
                    <a:p>
                      <a:r>
                        <a:rPr lang="en-US" altLang="zh-CN" b="1">
                          <a:solidFill>
                            <a:srgbClr val="FF0000"/>
                          </a:solidFill>
                          <a:latin typeface="+mn-lt"/>
                          <a:ea typeface="+mn-ea"/>
                          <a:cs typeface="+mn-ea"/>
                          <a:sym typeface="+mn-lt"/>
                        </a:rPr>
                        <a:t>hard</a:t>
                      </a:r>
                      <a:r>
                        <a:rPr lang="en-US" altLang="zh-CN">
                          <a:latin typeface="+mn-lt"/>
                          <a:ea typeface="+mn-ea"/>
                          <a:cs typeface="+mn-ea"/>
                          <a:sym typeface="+mn-lt"/>
                        </a:rPr>
                        <a:t>, </a:t>
                      </a:r>
                      <a:r>
                        <a:rPr lang="en-US" altLang="zh-CN" sz="1600">
                          <a:latin typeface="+mn-lt"/>
                          <a:ea typeface="+mn-ea"/>
                          <a:cs typeface="+mn-ea"/>
                          <a:sym typeface="+mn-lt"/>
                        </a:rPr>
                        <a:t>unmeasurable delay</a:t>
                      </a:r>
                      <a:endParaRPr lang="zh-CN" altLang="en-US" sz="1600">
                        <a:latin typeface="+mn-lt"/>
                        <a:ea typeface="+mn-ea"/>
                        <a:cs typeface="+mn-ea"/>
                        <a:sym typeface="+mn-lt"/>
                      </a:endParaRPr>
                    </a:p>
                  </a:txBody>
                  <a:tcPr/>
                </a:tc>
                <a:tc>
                  <a:txBody>
                    <a:bodyPr/>
                    <a:lstStyle/>
                    <a:p>
                      <a:r>
                        <a:rPr lang="en-US" altLang="zh-CN" b="1">
                          <a:solidFill>
                            <a:srgbClr val="FF0000"/>
                          </a:solidFill>
                          <a:latin typeface="+mn-lt"/>
                          <a:ea typeface="+mn-ea"/>
                          <a:cs typeface="+mn-ea"/>
                          <a:sym typeface="+mn-lt"/>
                        </a:rPr>
                        <a:t>easy</a:t>
                      </a:r>
                      <a:r>
                        <a:rPr lang="en-US" altLang="zh-CN">
                          <a:latin typeface="+mn-lt"/>
                          <a:ea typeface="+mn-ea"/>
                          <a:cs typeface="+mn-ea"/>
                          <a:sym typeface="+mn-lt"/>
                        </a:rPr>
                        <a:t>, </a:t>
                      </a:r>
                      <a:r>
                        <a:rPr lang="en-US" altLang="zh-CN" sz="1600">
                          <a:latin typeface="+mn-lt"/>
                          <a:ea typeface="+mn-ea"/>
                          <a:cs typeface="+mn-ea"/>
                          <a:sym typeface="+mn-lt"/>
                        </a:rPr>
                        <a:t>authortative of OECD </a:t>
                      </a:r>
                      <a:endParaRPr lang="zh-CN" altLang="en-US" sz="1600">
                        <a:latin typeface="+mn-lt"/>
                        <a:ea typeface="+mn-ea"/>
                        <a:cs typeface="+mn-ea"/>
                        <a:sym typeface="+mn-lt"/>
                      </a:endParaRPr>
                    </a:p>
                  </a:txBody>
                  <a:tcPr/>
                </a:tc>
                <a:tc>
                  <a:txBody>
                    <a:bodyPr/>
                    <a:lstStyle/>
                    <a:p>
                      <a:r>
                        <a:rPr lang="en-US" altLang="zh-CN" b="1">
                          <a:solidFill>
                            <a:srgbClr val="FF0000"/>
                          </a:solidFill>
                          <a:latin typeface="+mn-lt"/>
                          <a:ea typeface="+mn-ea"/>
                          <a:cs typeface="+mn-ea"/>
                          <a:sym typeface="+mn-lt"/>
                        </a:rPr>
                        <a:t>hard</a:t>
                      </a:r>
                      <a:r>
                        <a:rPr lang="en-US" altLang="zh-CN">
                          <a:latin typeface="+mn-lt"/>
                          <a:ea typeface="+mn-ea"/>
                          <a:cs typeface="+mn-ea"/>
                          <a:sym typeface="+mn-lt"/>
                        </a:rPr>
                        <a:t>, </a:t>
                      </a:r>
                      <a:r>
                        <a:rPr lang="en-US" altLang="zh-CN" sz="1600">
                          <a:latin typeface="+mn-lt"/>
                          <a:ea typeface="+mn-ea"/>
                          <a:cs typeface="+mn-ea"/>
                          <a:sym typeface="+mn-lt"/>
                        </a:rPr>
                        <a:t>unresolved confounders for complex economic system</a:t>
                      </a:r>
                      <a:endParaRPr lang="zh-CN" altLang="en-US" sz="1600">
                        <a:latin typeface="+mn-lt"/>
                        <a:ea typeface="+mn-ea"/>
                        <a:cs typeface="+mn-ea"/>
                        <a:sym typeface="+mn-lt"/>
                      </a:endParaRPr>
                    </a:p>
                  </a:txBody>
                  <a:tcPr/>
                </a:tc>
                <a:extLst>
                  <a:ext uri="{0D108BD9-81ED-4DB2-BD59-A6C34878D82A}">
                    <a16:rowId xmlns:a16="http://schemas.microsoft.com/office/drawing/2014/main" val="3871494163"/>
                  </a:ext>
                </a:extLst>
              </a:tr>
            </a:tbl>
          </a:graphicData>
        </a:graphic>
      </p:graphicFrame>
      <p:sp>
        <p:nvSpPr>
          <p:cNvPr id="3" name="Date Placeholder 2">
            <a:extLst>
              <a:ext uri="{FF2B5EF4-FFF2-40B4-BE49-F238E27FC236}">
                <a16:creationId xmlns:a16="http://schemas.microsoft.com/office/drawing/2014/main" id="{956D94F2-2CE1-47AC-BA38-CA2ECAAFB0C5}"/>
              </a:ext>
            </a:extLst>
          </p:cNvPr>
          <p:cNvSpPr>
            <a:spLocks noGrp="1"/>
          </p:cNvSpPr>
          <p:nvPr>
            <p:ph type="dt" sz="half" idx="10"/>
          </p:nvPr>
        </p:nvSpPr>
        <p:spPr/>
        <p:txBody>
          <a:bodyPr/>
          <a:lstStyle/>
          <a:p>
            <a:fld id="{B40770BC-1CC3-44C0-BC52-2E4741F0D87A}"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8677183A-5F40-49A8-8C81-0D65A0DBBFF9}"/>
              </a:ext>
            </a:extLst>
          </p:cNvPr>
          <p:cNvSpPr>
            <a:spLocks noGrp="1"/>
          </p:cNvSpPr>
          <p:nvPr>
            <p:ph type="sldNum" sz="quarter" idx="12"/>
          </p:nvPr>
        </p:nvSpPr>
        <p:spPr/>
        <p:txBody>
          <a:bodyPr/>
          <a:lstStyle/>
          <a:p>
            <a:fld id="{49AE70B2-8BF9-45C0-BB95-33D1B9D3A854}" type="slidenum">
              <a:rPr lang="zh-CN" altLang="en-US" smtClean="0">
                <a:cs typeface="+mn-ea"/>
                <a:sym typeface="+mn-lt"/>
              </a:rPr>
              <a:t>39</a:t>
            </a:fld>
            <a:endParaRPr lang="zh-CN" altLang="en-US">
              <a:cs typeface="+mn-ea"/>
              <a:sym typeface="+mn-lt"/>
            </a:endParaRPr>
          </a:p>
        </p:txBody>
      </p:sp>
    </p:spTree>
    <p:extLst>
      <p:ext uri="{BB962C8B-B14F-4D97-AF65-F5344CB8AC3E}">
        <p14:creationId xmlns:p14="http://schemas.microsoft.com/office/powerpoint/2010/main" val="70517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Why a project on the covid pandemic?</a:t>
            </a:r>
          </a:p>
        </p:txBody>
      </p:sp>
      <p:sp>
        <p:nvSpPr>
          <p:cNvPr id="30" name="文本框 1">
            <a:extLst>
              <a:ext uri="{FF2B5EF4-FFF2-40B4-BE49-F238E27FC236}">
                <a16:creationId xmlns:a16="http://schemas.microsoft.com/office/drawing/2014/main" id="{DE60C11F-F6F3-4678-832D-9CCDE88A9A58}"/>
              </a:ext>
            </a:extLst>
          </p:cNvPr>
          <p:cNvSpPr txBox="1"/>
          <p:nvPr/>
        </p:nvSpPr>
        <p:spPr>
          <a:xfrm>
            <a:off x="4741850" y="1699101"/>
            <a:ext cx="4226907" cy="4247317"/>
          </a:xfrm>
          <a:prstGeom prst="rect">
            <a:avLst/>
          </a:prstGeom>
          <a:noFill/>
        </p:spPr>
        <p:txBody>
          <a:bodyPr wrap="square" rtlCol="0">
            <a:spAutoFit/>
          </a:bodyPr>
          <a:lstStyle/>
          <a:p>
            <a:pPr algn="l"/>
            <a:r>
              <a:rPr lang="fr-CH" altLang="zh-CN">
                <a:cs typeface="+mn-ea"/>
                <a:sym typeface="+mn-lt"/>
              </a:rPr>
              <a:t>Worldwide </a:t>
            </a:r>
            <a:r>
              <a:rPr lang="fr-CH" altLang="zh-CN" err="1">
                <a:cs typeface="+mn-ea"/>
                <a:sym typeface="+mn-lt"/>
              </a:rPr>
              <a:t>medico</a:t>
            </a:r>
            <a:r>
              <a:rPr lang="fr-CH" altLang="zh-CN">
                <a:cs typeface="+mn-ea"/>
                <a:sym typeface="+mn-lt"/>
              </a:rPr>
              <a:t>-</a:t>
            </a:r>
            <a:r>
              <a:rPr lang="fr-CH" altLang="zh-CN" err="1">
                <a:cs typeface="+mn-ea"/>
                <a:sym typeface="+mn-lt"/>
              </a:rPr>
              <a:t>socio-economic</a:t>
            </a:r>
            <a:r>
              <a:rPr lang="fr-CH" altLang="zh-CN">
                <a:cs typeface="+mn-ea"/>
                <a:sym typeface="+mn-lt"/>
              </a:rPr>
              <a:t> </a:t>
            </a:r>
            <a:r>
              <a:rPr lang="fr-CH" altLang="zh-CN" b="1">
                <a:cs typeface="+mn-ea"/>
                <a:sym typeface="+mn-lt"/>
              </a:rPr>
              <a:t>issue of major importance.</a:t>
            </a:r>
          </a:p>
          <a:p>
            <a:pPr algn="l"/>
            <a:endParaRPr lang="fr-CH" altLang="zh-CN">
              <a:cs typeface="+mn-ea"/>
              <a:sym typeface="+mn-lt"/>
            </a:endParaRPr>
          </a:p>
          <a:p>
            <a:pPr algn="l"/>
            <a:endParaRPr lang="fr-CH" altLang="zh-CN">
              <a:cs typeface="+mn-ea"/>
              <a:sym typeface="+mn-lt"/>
            </a:endParaRPr>
          </a:p>
          <a:p>
            <a:pPr algn="l"/>
            <a:r>
              <a:rPr lang="fr-CH" altLang="zh-CN" err="1">
                <a:cs typeface="+mn-ea"/>
                <a:sym typeface="+mn-lt"/>
              </a:rPr>
              <a:t>Current</a:t>
            </a:r>
            <a:r>
              <a:rPr lang="fr-CH" altLang="zh-CN">
                <a:cs typeface="+mn-ea"/>
                <a:sym typeface="+mn-lt"/>
              </a:rPr>
              <a:t>. Data updates. </a:t>
            </a:r>
          </a:p>
          <a:p>
            <a:pPr algn="l"/>
            <a:r>
              <a:rPr lang="fr-CH" altLang="zh-CN" b="1" err="1">
                <a:cs typeface="+mn-ea"/>
                <a:sym typeface="+mn-lt"/>
              </a:rPr>
              <a:t>Needs</a:t>
            </a:r>
            <a:r>
              <a:rPr lang="fr-CH" altLang="zh-CN" b="1">
                <a:cs typeface="+mn-ea"/>
                <a:sym typeface="+mn-lt"/>
              </a:rPr>
              <a:t> constant </a:t>
            </a:r>
            <a:r>
              <a:rPr lang="fr-CH" altLang="zh-CN" b="1" err="1">
                <a:cs typeface="+mn-ea"/>
                <a:sym typeface="+mn-lt"/>
              </a:rPr>
              <a:t>research</a:t>
            </a:r>
            <a:r>
              <a:rPr lang="fr-CH" altLang="zh-CN" b="1">
                <a:cs typeface="+mn-ea"/>
                <a:sym typeface="+mn-lt"/>
              </a:rPr>
              <a:t>.</a:t>
            </a:r>
          </a:p>
          <a:p>
            <a:pPr algn="l"/>
            <a:endParaRPr lang="fr-CH" altLang="zh-CN">
              <a:cs typeface="+mn-ea"/>
              <a:sym typeface="+mn-lt"/>
            </a:endParaRPr>
          </a:p>
          <a:p>
            <a:pPr algn="l"/>
            <a:endParaRPr lang="fr-CH" altLang="zh-CN">
              <a:cs typeface="+mn-ea"/>
              <a:sym typeface="+mn-lt"/>
            </a:endParaRPr>
          </a:p>
          <a:p>
            <a:r>
              <a:rPr lang="fr-CH" altLang="zh-CN" b="1" err="1">
                <a:cs typeface="+mn-ea"/>
                <a:sym typeface="+mn-lt"/>
              </a:rPr>
              <a:t>Decision-makers</a:t>
            </a:r>
            <a:r>
              <a:rPr lang="fr-CH" altLang="zh-CN" b="1">
                <a:cs typeface="+mn-ea"/>
                <a:sym typeface="+mn-lt"/>
              </a:rPr>
              <a:t> </a:t>
            </a:r>
            <a:r>
              <a:rPr lang="fr-CH" altLang="zh-CN" b="1" err="1">
                <a:cs typeface="+mn-ea"/>
                <a:sym typeface="+mn-lt"/>
              </a:rPr>
              <a:t>need</a:t>
            </a:r>
            <a:r>
              <a:rPr lang="fr-CH" altLang="zh-CN" b="1">
                <a:cs typeface="+mn-ea"/>
                <a:sym typeface="+mn-lt"/>
              </a:rPr>
              <a:t> support </a:t>
            </a:r>
            <a:r>
              <a:rPr lang="fr-CH" altLang="zh-CN">
                <a:cs typeface="+mn-ea"/>
                <a:sym typeface="+mn-lt"/>
              </a:rPr>
              <a:t>with the best </a:t>
            </a:r>
            <a:r>
              <a:rPr lang="fr-CH" altLang="zh-CN" err="1">
                <a:cs typeface="+mn-ea"/>
                <a:sym typeface="+mn-lt"/>
              </a:rPr>
              <a:t>pandemic</a:t>
            </a:r>
            <a:r>
              <a:rPr lang="fr-CH" altLang="zh-CN">
                <a:cs typeface="+mn-ea"/>
                <a:sym typeface="+mn-lt"/>
              </a:rPr>
              <a:t> </a:t>
            </a:r>
            <a:r>
              <a:rPr lang="fr-CH" altLang="zh-CN" err="1">
                <a:cs typeface="+mn-ea"/>
                <a:sym typeface="+mn-lt"/>
              </a:rPr>
              <a:t>predictions</a:t>
            </a:r>
            <a:r>
              <a:rPr lang="fr-CH" altLang="zh-CN">
                <a:cs typeface="+mn-ea"/>
                <a:sym typeface="+mn-lt"/>
              </a:rPr>
              <a:t> possible.</a:t>
            </a:r>
          </a:p>
          <a:p>
            <a:pPr algn="l"/>
            <a:endParaRPr lang="fr-CH" altLang="zh-CN">
              <a:cs typeface="+mn-ea"/>
              <a:sym typeface="+mn-lt"/>
            </a:endParaRPr>
          </a:p>
          <a:p>
            <a:pPr algn="l"/>
            <a:endParaRPr lang="fr-CH" altLang="zh-CN">
              <a:cs typeface="+mn-ea"/>
              <a:sym typeface="+mn-lt"/>
            </a:endParaRPr>
          </a:p>
          <a:p>
            <a:pPr algn="l"/>
            <a:r>
              <a:rPr lang="fr-CH" altLang="zh-CN">
                <a:cs typeface="+mn-ea"/>
                <a:sym typeface="+mn-lt"/>
              </a:rPr>
              <a:t>The </a:t>
            </a:r>
            <a:r>
              <a:rPr lang="fr-CH" altLang="zh-CN" err="1">
                <a:cs typeface="+mn-ea"/>
                <a:sym typeface="+mn-lt"/>
              </a:rPr>
              <a:t>crisis</a:t>
            </a:r>
            <a:r>
              <a:rPr lang="fr-CH" altLang="zh-CN">
                <a:cs typeface="+mn-ea"/>
                <a:sym typeface="+mn-lt"/>
              </a:rPr>
              <a:t> must </a:t>
            </a:r>
            <a:r>
              <a:rPr lang="fr-CH" altLang="zh-CN" err="1">
                <a:cs typeface="+mn-ea"/>
                <a:sym typeface="+mn-lt"/>
              </a:rPr>
              <a:t>be</a:t>
            </a:r>
            <a:r>
              <a:rPr lang="fr-CH" altLang="zh-CN">
                <a:cs typeface="+mn-ea"/>
                <a:sym typeface="+mn-lt"/>
              </a:rPr>
              <a:t> </a:t>
            </a:r>
            <a:r>
              <a:rPr lang="fr-CH" altLang="zh-CN" err="1">
                <a:cs typeface="+mn-ea"/>
                <a:sym typeface="+mn-lt"/>
              </a:rPr>
              <a:t>managed</a:t>
            </a:r>
            <a:r>
              <a:rPr lang="fr-CH" altLang="zh-CN">
                <a:cs typeface="+mn-ea"/>
                <a:sym typeface="+mn-lt"/>
              </a:rPr>
              <a:t> the best. </a:t>
            </a:r>
          </a:p>
          <a:p>
            <a:pPr algn="l"/>
            <a:r>
              <a:rPr lang="fr-CH" altLang="zh-CN" b="1">
                <a:cs typeface="+mn-ea"/>
                <a:sym typeface="+mn-lt"/>
              </a:rPr>
              <a:t>The </a:t>
            </a:r>
            <a:r>
              <a:rPr lang="fr-CH" altLang="zh-CN" b="1" err="1">
                <a:cs typeface="+mn-ea"/>
                <a:sym typeface="+mn-lt"/>
              </a:rPr>
              <a:t>most</a:t>
            </a:r>
            <a:r>
              <a:rPr lang="fr-CH" altLang="zh-CN" b="1">
                <a:cs typeface="+mn-ea"/>
                <a:sym typeface="+mn-lt"/>
              </a:rPr>
              <a:t> </a:t>
            </a:r>
            <a:r>
              <a:rPr lang="fr-CH" altLang="zh-CN" b="1" err="1">
                <a:cs typeface="+mn-ea"/>
                <a:sym typeface="+mn-lt"/>
              </a:rPr>
              <a:t>work</a:t>
            </a:r>
            <a:r>
              <a:rPr lang="fr-CH" altLang="zh-CN" b="1">
                <a:cs typeface="+mn-ea"/>
                <a:sym typeface="+mn-lt"/>
              </a:rPr>
              <a:t> on </a:t>
            </a:r>
            <a:r>
              <a:rPr lang="fr-CH" altLang="zh-CN" b="1" err="1">
                <a:cs typeface="+mn-ea"/>
                <a:sym typeface="+mn-lt"/>
              </a:rPr>
              <a:t>it</a:t>
            </a:r>
            <a:r>
              <a:rPr lang="fr-CH" altLang="zh-CN" b="1">
                <a:cs typeface="+mn-ea"/>
                <a:sym typeface="+mn-lt"/>
              </a:rPr>
              <a:t>, the </a:t>
            </a:r>
            <a:r>
              <a:rPr lang="fr-CH" altLang="zh-CN" b="1" err="1">
                <a:cs typeface="+mn-ea"/>
                <a:sym typeface="+mn-lt"/>
              </a:rPr>
              <a:t>better</a:t>
            </a:r>
            <a:r>
              <a:rPr lang="fr-CH" altLang="zh-CN" b="1">
                <a:cs typeface="+mn-ea"/>
                <a:sym typeface="+mn-lt"/>
              </a:rPr>
              <a:t>.</a:t>
            </a:r>
          </a:p>
          <a:p>
            <a:pPr algn="l"/>
            <a:endParaRPr lang="fr-CH" altLang="zh-CN" b="1">
              <a:cs typeface="+mn-ea"/>
              <a:sym typeface="+mn-lt"/>
            </a:endParaRPr>
          </a:p>
        </p:txBody>
      </p:sp>
      <p:pic>
        <p:nvPicPr>
          <p:cNvPr id="31" name="Graphic 30" descr="Earth globe: Americas with solid fill">
            <a:extLst>
              <a:ext uri="{FF2B5EF4-FFF2-40B4-BE49-F238E27FC236}">
                <a16:creationId xmlns:a16="http://schemas.microsoft.com/office/drawing/2014/main" id="{74EBE75E-5217-4BA7-9470-6467EA4215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2924" y="1605170"/>
            <a:ext cx="828000" cy="828000"/>
          </a:xfrm>
          <a:prstGeom prst="rect">
            <a:avLst/>
          </a:prstGeom>
        </p:spPr>
      </p:pic>
      <p:pic>
        <p:nvPicPr>
          <p:cNvPr id="34" name="Graphic 33" descr="Watch with solid fill">
            <a:extLst>
              <a:ext uri="{FF2B5EF4-FFF2-40B4-BE49-F238E27FC236}">
                <a16:creationId xmlns:a16="http://schemas.microsoft.com/office/drawing/2014/main" id="{A8BF3A63-0150-40DA-9692-E5AC7A9CA6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4573" y="2732627"/>
            <a:ext cx="828000" cy="828000"/>
          </a:xfrm>
          <a:prstGeom prst="rect">
            <a:avLst/>
          </a:prstGeom>
        </p:spPr>
      </p:pic>
      <p:pic>
        <p:nvPicPr>
          <p:cNvPr id="35" name="Graphic 34" descr="Group of men with solid fill">
            <a:extLst>
              <a:ext uri="{FF2B5EF4-FFF2-40B4-BE49-F238E27FC236}">
                <a16:creationId xmlns:a16="http://schemas.microsoft.com/office/drawing/2014/main" id="{D44744D1-28DA-4E69-9080-2D38F00BC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52924" y="4881372"/>
            <a:ext cx="828000" cy="828000"/>
          </a:xfrm>
          <a:prstGeom prst="rect">
            <a:avLst/>
          </a:prstGeom>
        </p:spPr>
      </p:pic>
      <p:pic>
        <p:nvPicPr>
          <p:cNvPr id="11" name="Graphic 10" descr="Judge female with solid fill">
            <a:extLst>
              <a:ext uri="{FF2B5EF4-FFF2-40B4-BE49-F238E27FC236}">
                <a16:creationId xmlns:a16="http://schemas.microsoft.com/office/drawing/2014/main" id="{E4A52B19-3D88-4CC8-9E6C-DF4E984628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4573" y="3860084"/>
            <a:ext cx="828000" cy="828000"/>
          </a:xfrm>
          <a:prstGeom prst="rect">
            <a:avLst/>
          </a:prstGeom>
        </p:spPr>
      </p:pic>
      <p:sp>
        <p:nvSpPr>
          <p:cNvPr id="2" name="Date Placeholder 1">
            <a:extLst>
              <a:ext uri="{FF2B5EF4-FFF2-40B4-BE49-F238E27FC236}">
                <a16:creationId xmlns:a16="http://schemas.microsoft.com/office/drawing/2014/main" id="{78DA1EEC-3A1B-4B98-9010-EF8ACFBB3501}"/>
              </a:ext>
            </a:extLst>
          </p:cNvPr>
          <p:cNvSpPr>
            <a:spLocks noGrp="1"/>
          </p:cNvSpPr>
          <p:nvPr>
            <p:ph type="dt" sz="half" idx="10"/>
          </p:nvPr>
        </p:nvSpPr>
        <p:spPr/>
        <p:txBody>
          <a:bodyPr/>
          <a:lstStyle/>
          <a:p>
            <a:fld id="{58773757-18D3-49A4-9717-C014EC43EB13}" type="datetime1">
              <a:rPr lang="en-US" altLang="zh-CN" smtClean="0">
                <a:cs typeface="+mn-ea"/>
                <a:sym typeface="+mn-lt"/>
              </a:rPr>
              <a:t>5/23/2022</a:t>
            </a:fld>
            <a:endParaRPr lang="zh-CN" altLang="en-US">
              <a:cs typeface="+mn-ea"/>
              <a:sym typeface="+mn-lt"/>
            </a:endParaRPr>
          </a:p>
        </p:txBody>
      </p:sp>
      <p:sp>
        <p:nvSpPr>
          <p:cNvPr id="3" name="Slide Number Placeholder 2">
            <a:extLst>
              <a:ext uri="{FF2B5EF4-FFF2-40B4-BE49-F238E27FC236}">
                <a16:creationId xmlns:a16="http://schemas.microsoft.com/office/drawing/2014/main" id="{A74CB6A1-1BAF-45D2-B16B-32CAF767FEDF}"/>
              </a:ext>
            </a:extLst>
          </p:cNvPr>
          <p:cNvSpPr>
            <a:spLocks noGrp="1"/>
          </p:cNvSpPr>
          <p:nvPr>
            <p:ph type="sldNum" sz="quarter" idx="12"/>
          </p:nvPr>
        </p:nvSpPr>
        <p:spPr/>
        <p:txBody>
          <a:bodyPr/>
          <a:lstStyle/>
          <a:p>
            <a:fld id="{49AE70B2-8BF9-45C0-BB95-33D1B9D3A854}" type="slidenum">
              <a:rPr lang="zh-CN" altLang="en-US" smtClean="0">
                <a:cs typeface="+mn-ea"/>
                <a:sym typeface="+mn-lt"/>
              </a:rPr>
              <a:t>4</a:t>
            </a:fld>
            <a:endParaRPr lang="zh-CN" altLang="en-US">
              <a:cs typeface="+mn-ea"/>
              <a:sym typeface="+mn-lt"/>
            </a:endParaRPr>
          </a:p>
        </p:txBody>
      </p:sp>
    </p:spTree>
    <p:custDataLst>
      <p:tags r:id="rId1"/>
    </p:custDataLst>
    <p:extLst>
      <p:ext uri="{BB962C8B-B14F-4D97-AF65-F5344CB8AC3E}">
        <p14:creationId xmlns:p14="http://schemas.microsoft.com/office/powerpoint/2010/main" val="1244601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0"/>
            <a:ext cx="5405792"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ARIMA &amp; pipeline</a:t>
            </a:r>
          </a:p>
        </p:txBody>
      </p:sp>
      <p:pic>
        <p:nvPicPr>
          <p:cNvPr id="3073" name="Picture 1" descr="page5image15128256">
            <a:extLst>
              <a:ext uri="{FF2B5EF4-FFF2-40B4-BE49-F238E27FC236}">
                <a16:creationId xmlns:a16="http://schemas.microsoft.com/office/drawing/2014/main" id="{A43E0FC8-7B73-98F0-A29C-09B377D3A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28" y="739019"/>
            <a:ext cx="6191821" cy="582866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121DDCD-8DFF-EA84-B2F1-7641EF22124B}"/>
              </a:ext>
            </a:extLst>
          </p:cNvPr>
          <p:cNvSpPr txBox="1"/>
          <p:nvPr/>
        </p:nvSpPr>
        <p:spPr>
          <a:xfrm>
            <a:off x="7095281" y="901065"/>
            <a:ext cx="4896091" cy="1631216"/>
          </a:xfrm>
          <a:prstGeom prst="rect">
            <a:avLst/>
          </a:prstGeom>
          <a:noFill/>
        </p:spPr>
        <p:txBody>
          <a:bodyPr wrap="square" rtlCol="0">
            <a:spAutoFit/>
          </a:bodyPr>
          <a:lstStyle/>
          <a:p>
            <a:r>
              <a:rPr kumimoji="1" lang="en-US" altLang="zh-CN">
                <a:cs typeface="+mn-ea"/>
                <a:sym typeface="+mn-lt"/>
              </a:rPr>
              <a:t>ARMA requirement :  stationary</a:t>
            </a:r>
          </a:p>
          <a:p>
            <a:pPr marL="285750" indent="-285750">
              <a:buFont typeface="Arial" panose="020B0604020202020204" pitchFamily="34" charset="0"/>
              <a:buChar char="•"/>
            </a:pPr>
            <a:r>
              <a:rPr kumimoji="1" lang="en-US" altLang="zh-CN" sz="1600">
                <a:cs typeface="+mn-ea"/>
                <a:sym typeface="+mn-lt"/>
              </a:rPr>
              <a:t>constant mean</a:t>
            </a:r>
          </a:p>
          <a:p>
            <a:pPr marL="285750" indent="-285750">
              <a:buFont typeface="Arial" panose="020B0604020202020204" pitchFamily="34" charset="0"/>
              <a:buChar char="•"/>
            </a:pPr>
            <a:r>
              <a:rPr kumimoji="1" lang="en-US" altLang="zh-CN" sz="1600">
                <a:cs typeface="+mn-ea"/>
                <a:sym typeface="+mn-lt"/>
              </a:rPr>
              <a:t>constant variance</a:t>
            </a:r>
          </a:p>
          <a:p>
            <a:pPr marL="285750" indent="-285750">
              <a:buFont typeface="Arial" panose="020B0604020202020204" pitchFamily="34" charset="0"/>
              <a:buChar char="•"/>
            </a:pPr>
            <a:r>
              <a:rPr kumimoji="1" lang="en-US" altLang="zh-CN" sz="1600">
                <a:cs typeface="+mn-ea"/>
                <a:sym typeface="+mn-lt"/>
              </a:rPr>
              <a:t>constant covariance</a:t>
            </a:r>
          </a:p>
          <a:p>
            <a:pPr marL="285750" indent="-285750">
              <a:buFont typeface="Arial" panose="020B0604020202020204" pitchFamily="34" charset="0"/>
              <a:buChar char="•"/>
            </a:pPr>
            <a:endParaRPr kumimoji="1" lang="en-US" altLang="zh-CN" sz="1600">
              <a:cs typeface="+mn-ea"/>
              <a:sym typeface="+mn-lt"/>
            </a:endParaRPr>
          </a:p>
          <a:p>
            <a:r>
              <a:rPr kumimoji="1" lang="en-US" altLang="zh-CN">
                <a:cs typeface="+mn-ea"/>
                <a:sym typeface="+mn-lt"/>
              </a:rPr>
              <a:t>ARIMA assumption : normally distributed error</a:t>
            </a:r>
          </a:p>
        </p:txBody>
      </p:sp>
      <p:sp>
        <p:nvSpPr>
          <p:cNvPr id="4" name="文本框 3">
            <a:extLst>
              <a:ext uri="{FF2B5EF4-FFF2-40B4-BE49-F238E27FC236}">
                <a16:creationId xmlns:a16="http://schemas.microsoft.com/office/drawing/2014/main" id="{F6545DDD-4311-F985-8292-65C5B51A1500}"/>
              </a:ext>
            </a:extLst>
          </p:cNvPr>
          <p:cNvSpPr txBox="1"/>
          <p:nvPr/>
        </p:nvSpPr>
        <p:spPr>
          <a:xfrm>
            <a:off x="1979271" y="4039565"/>
            <a:ext cx="370390" cy="369332"/>
          </a:xfrm>
          <a:prstGeom prst="rect">
            <a:avLst/>
          </a:prstGeom>
          <a:noFill/>
        </p:spPr>
        <p:txBody>
          <a:bodyPr wrap="square" rtlCol="0">
            <a:spAutoFit/>
          </a:bodyPr>
          <a:lstStyle/>
          <a:p>
            <a:endParaRPr kumimoji="1" lang="zh-CN" altLang="en-US">
              <a:cs typeface="+mn-ea"/>
              <a:sym typeface="+mn-lt"/>
            </a:endParaRPr>
          </a:p>
        </p:txBody>
      </p:sp>
      <p:sp>
        <p:nvSpPr>
          <p:cNvPr id="5" name="文本框 4">
            <a:extLst>
              <a:ext uri="{FF2B5EF4-FFF2-40B4-BE49-F238E27FC236}">
                <a16:creationId xmlns:a16="http://schemas.microsoft.com/office/drawing/2014/main" id="{9FE7C4E3-F548-5B2E-F0A2-B4A5742EC5FB}"/>
              </a:ext>
            </a:extLst>
          </p:cNvPr>
          <p:cNvSpPr txBox="1"/>
          <p:nvPr/>
        </p:nvSpPr>
        <p:spPr>
          <a:xfrm>
            <a:off x="200628" y="6244174"/>
            <a:ext cx="370390" cy="261610"/>
          </a:xfrm>
          <a:prstGeom prst="rect">
            <a:avLst/>
          </a:prstGeom>
          <a:noFill/>
        </p:spPr>
        <p:txBody>
          <a:bodyPr wrap="square" rtlCol="0">
            <a:spAutoFit/>
          </a:bodyPr>
          <a:lstStyle/>
          <a:p>
            <a:r>
              <a:rPr kumimoji="1" lang="en-US" altLang="zh-CN" sz="1050">
                <a:cs typeface="+mn-ea"/>
                <a:sym typeface="+mn-lt"/>
              </a:rPr>
              <a:t>[1]</a:t>
            </a:r>
            <a:endParaRPr kumimoji="1" lang="zh-CN" altLang="en-US" sz="1050">
              <a:cs typeface="+mn-ea"/>
              <a:sym typeface="+mn-lt"/>
            </a:endParaRPr>
          </a:p>
        </p:txBody>
      </p:sp>
      <p:sp>
        <p:nvSpPr>
          <p:cNvPr id="8" name="文本框 7">
            <a:extLst>
              <a:ext uri="{FF2B5EF4-FFF2-40B4-BE49-F238E27FC236}">
                <a16:creationId xmlns:a16="http://schemas.microsoft.com/office/drawing/2014/main" id="{42DBFD27-34D0-F4F1-933E-2DCFF508F53C}"/>
              </a:ext>
            </a:extLst>
          </p:cNvPr>
          <p:cNvSpPr txBox="1"/>
          <p:nvPr/>
        </p:nvSpPr>
        <p:spPr>
          <a:xfrm>
            <a:off x="6096000" y="6359935"/>
            <a:ext cx="6096000" cy="415498"/>
          </a:xfrm>
          <a:prstGeom prst="rect">
            <a:avLst/>
          </a:prstGeom>
          <a:noFill/>
        </p:spPr>
        <p:txBody>
          <a:bodyPr wrap="square" rtlCol="0">
            <a:spAutoFit/>
          </a:bodyPr>
          <a:lstStyle/>
          <a:p>
            <a:r>
              <a:rPr kumimoji="1" lang="en-US" altLang="zh-CN" sz="1050">
                <a:cs typeface="+mn-ea"/>
                <a:sym typeface="+mn-lt"/>
              </a:rPr>
              <a:t>[1] </a:t>
            </a:r>
            <a:r>
              <a:rPr kumimoji="1" lang="en-US" altLang="zh-CN" sz="1050">
                <a:cs typeface="+mn-ea"/>
                <a:sym typeface="+mn-lt"/>
                <a:hlinkClick r:id="rId4"/>
              </a:rPr>
              <a:t>Interrupted time series analysis using autoregressive integrated moving average (ARIMA) models: a guide for evaluating large-scale health interventions</a:t>
            </a:r>
            <a:endParaRPr kumimoji="1" lang="zh-CN" altLang="en-US" sz="1050">
              <a:cs typeface="+mn-ea"/>
              <a:sym typeface="+mn-lt"/>
            </a:endParaRPr>
          </a:p>
        </p:txBody>
      </p:sp>
      <p:sp>
        <p:nvSpPr>
          <p:cNvPr id="2" name="Date Placeholder 1">
            <a:extLst>
              <a:ext uri="{FF2B5EF4-FFF2-40B4-BE49-F238E27FC236}">
                <a16:creationId xmlns:a16="http://schemas.microsoft.com/office/drawing/2014/main" id="{56AB8934-D762-45A8-A169-33B8877FF48D}"/>
              </a:ext>
            </a:extLst>
          </p:cNvPr>
          <p:cNvSpPr>
            <a:spLocks noGrp="1"/>
          </p:cNvSpPr>
          <p:nvPr>
            <p:ph type="dt" sz="half" idx="10"/>
          </p:nvPr>
        </p:nvSpPr>
        <p:spPr/>
        <p:txBody>
          <a:bodyPr/>
          <a:lstStyle/>
          <a:p>
            <a:fld id="{D6D71CB1-164A-495B-9FEB-F662E02DA698}" type="datetime1">
              <a:rPr lang="en-US" altLang="zh-CN" smtClean="0">
                <a:cs typeface="+mn-ea"/>
                <a:sym typeface="+mn-lt"/>
              </a:rPr>
              <a:t>5/23/2022</a:t>
            </a:fld>
            <a:endParaRPr lang="zh-CN" altLang="en-US">
              <a:cs typeface="+mn-ea"/>
              <a:sym typeface="+mn-lt"/>
            </a:endParaRPr>
          </a:p>
        </p:txBody>
      </p:sp>
      <p:sp>
        <p:nvSpPr>
          <p:cNvPr id="6" name="Slide Number Placeholder 5">
            <a:extLst>
              <a:ext uri="{FF2B5EF4-FFF2-40B4-BE49-F238E27FC236}">
                <a16:creationId xmlns:a16="http://schemas.microsoft.com/office/drawing/2014/main" id="{DB6B2F56-1921-40E4-A9D7-79DE0C9FAA12}"/>
              </a:ext>
            </a:extLst>
          </p:cNvPr>
          <p:cNvSpPr>
            <a:spLocks noGrp="1"/>
          </p:cNvSpPr>
          <p:nvPr>
            <p:ph type="sldNum" sz="quarter" idx="12"/>
          </p:nvPr>
        </p:nvSpPr>
        <p:spPr/>
        <p:txBody>
          <a:bodyPr/>
          <a:lstStyle/>
          <a:p>
            <a:fld id="{49AE70B2-8BF9-45C0-BB95-33D1B9D3A854}" type="slidenum">
              <a:rPr lang="zh-CN" altLang="en-US" smtClean="0">
                <a:cs typeface="+mn-ea"/>
                <a:sym typeface="+mn-lt"/>
              </a:rPr>
              <a:t>40</a:t>
            </a:fld>
            <a:endParaRPr lang="zh-CN" altLang="en-US">
              <a:cs typeface="+mn-ea"/>
              <a:sym typeface="+mn-lt"/>
            </a:endParaRPr>
          </a:p>
        </p:txBody>
      </p:sp>
    </p:spTree>
    <p:extLst>
      <p:ext uri="{BB962C8B-B14F-4D97-AF65-F5344CB8AC3E}">
        <p14:creationId xmlns:p14="http://schemas.microsoft.com/office/powerpoint/2010/main" val="777737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4808"/>
            <a:ext cx="6932083"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Zoom problem formulation</a:t>
            </a:r>
          </a:p>
        </p:txBody>
      </p:sp>
      <p:sp>
        <p:nvSpPr>
          <p:cNvPr id="2" name="AutoShape 2">
            <a:extLst>
              <a:ext uri="{FF2B5EF4-FFF2-40B4-BE49-F238E27FC236}">
                <a16:creationId xmlns:a16="http://schemas.microsoft.com/office/drawing/2014/main" id="{C2099F5C-3155-0311-C9BC-83AF110D5426}"/>
              </a:ext>
            </a:extLst>
          </p:cNvPr>
          <p:cNvSpPr>
            <a:spLocks noChangeAspect="1" noChangeArrowheads="1"/>
          </p:cNvSpPr>
          <p:nvPr/>
        </p:nvSpPr>
        <p:spPr bwMode="auto">
          <a:xfrm flipV="1">
            <a:off x="5440101" y="3581399"/>
            <a:ext cx="808299" cy="8082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文本框 6">
            <a:extLst>
              <a:ext uri="{FF2B5EF4-FFF2-40B4-BE49-F238E27FC236}">
                <a16:creationId xmlns:a16="http://schemas.microsoft.com/office/drawing/2014/main" id="{E0FEF695-2BD0-F77E-845E-A73B09A9FF90}"/>
              </a:ext>
            </a:extLst>
          </p:cNvPr>
          <p:cNvSpPr txBox="1"/>
          <p:nvPr/>
        </p:nvSpPr>
        <p:spPr>
          <a:xfrm>
            <a:off x="69850" y="6174511"/>
            <a:ext cx="8792902" cy="707886"/>
          </a:xfrm>
          <a:prstGeom prst="rect">
            <a:avLst/>
          </a:prstGeom>
          <a:noFill/>
        </p:spPr>
        <p:txBody>
          <a:bodyPr wrap="square" rtlCol="0">
            <a:spAutoFit/>
          </a:bodyPr>
          <a:lstStyle/>
          <a:p>
            <a:r>
              <a:rPr kumimoji="1" lang="en-US" altLang="zh-CN" sz="1000">
                <a:cs typeface="+mn-ea"/>
                <a:sym typeface="+mn-lt"/>
              </a:rPr>
              <a:t>[1] </a:t>
            </a:r>
            <a:r>
              <a:rPr kumimoji="1" lang="en-US" altLang="zh-CN" sz="1000">
                <a:cs typeface="+mn-ea"/>
                <a:sym typeface="+mn-lt"/>
                <a:hlinkClick r:id="rId3"/>
              </a:rPr>
              <a:t>https://www.swissinfo.ch/eng/coronavirus_did-the-swiss-stay--at-home-during-the-coronavirus-lockdown-/45722614</a:t>
            </a:r>
            <a:endParaRPr kumimoji="1" lang="en-US" altLang="zh-CN" sz="1000">
              <a:cs typeface="+mn-ea"/>
              <a:sym typeface="+mn-lt"/>
            </a:endParaRPr>
          </a:p>
          <a:p>
            <a:r>
              <a:rPr kumimoji="1" lang="en-US" altLang="zh-CN" sz="1000">
                <a:cs typeface="+mn-ea"/>
                <a:sym typeface="+mn-lt"/>
              </a:rPr>
              <a:t>[2] </a:t>
            </a:r>
            <a:r>
              <a:rPr kumimoji="1" lang="en-US" altLang="zh-CN" sz="1000">
                <a:cs typeface="+mn-ea"/>
                <a:sym typeface="+mn-lt"/>
                <a:hlinkClick r:id="rId3"/>
              </a:rPr>
              <a:t>https://www.swissinfo.ch/eng/swiss-anti-covid-curbs-to-remain-at-least-until-end-of-february/47274772</a:t>
            </a:r>
            <a:endParaRPr kumimoji="1" lang="en-US" altLang="zh-CN" sz="1000">
              <a:cs typeface="+mn-ea"/>
              <a:sym typeface="+mn-lt"/>
            </a:endParaRPr>
          </a:p>
          <a:p>
            <a:r>
              <a:rPr kumimoji="1" lang="en-US" altLang="zh-CN" sz="1000">
                <a:cs typeface="+mn-ea"/>
                <a:sym typeface="+mn-lt"/>
              </a:rPr>
              <a:t>[3] </a:t>
            </a:r>
            <a:r>
              <a:rPr kumimoji="1" lang="en-US" altLang="zh-CN" sz="1000">
                <a:cs typeface="+mn-ea"/>
                <a:sym typeface="+mn-lt"/>
                <a:hlinkClick r:id="rId4"/>
              </a:rPr>
              <a:t>https://www.swissinfo.ch/eng/covid-19_coronavirus--the-situation-in-switzerland/45592192</a:t>
            </a:r>
            <a:endParaRPr kumimoji="1" lang="en-US" altLang="zh-CN" sz="1000">
              <a:cs typeface="+mn-ea"/>
              <a:sym typeface="+mn-lt"/>
            </a:endParaRPr>
          </a:p>
          <a:p>
            <a:r>
              <a:rPr kumimoji="1" lang="en-US" altLang="zh-CN" sz="1000">
                <a:cs typeface="+mn-ea"/>
                <a:sym typeface="+mn-lt"/>
              </a:rPr>
              <a:t>[4] </a:t>
            </a:r>
            <a:r>
              <a:rPr kumimoji="1" lang="en-US" altLang="zh-CN" sz="1000">
                <a:cs typeface="+mn-ea"/>
                <a:sym typeface="+mn-lt"/>
                <a:hlinkClick r:id="rId5"/>
              </a:rPr>
              <a:t>https://www.swissinfo.ch/eng/switzerland-lifts-most-covid-19-restrictions/47352480</a:t>
            </a:r>
            <a:r>
              <a:rPr kumimoji="1" lang="en-US" altLang="zh-CN" sz="1000">
                <a:cs typeface="+mn-ea"/>
                <a:sym typeface="+mn-lt"/>
              </a:rPr>
              <a:t> </a:t>
            </a:r>
          </a:p>
        </p:txBody>
      </p:sp>
      <p:graphicFrame>
        <p:nvGraphicFramePr>
          <p:cNvPr id="8" name="图示 7">
            <a:extLst>
              <a:ext uri="{FF2B5EF4-FFF2-40B4-BE49-F238E27FC236}">
                <a16:creationId xmlns:a16="http://schemas.microsoft.com/office/drawing/2014/main" id="{B23E9B2E-C66B-56D2-7369-A3E3C5EED22A}"/>
              </a:ext>
            </a:extLst>
          </p:cNvPr>
          <p:cNvGraphicFramePr/>
          <p:nvPr>
            <p:extLst>
              <p:ext uri="{D42A27DB-BD31-4B8C-83A1-F6EECF244321}">
                <p14:modId xmlns:p14="http://schemas.microsoft.com/office/powerpoint/2010/main" val="2511883087"/>
              </p:ext>
            </p:extLst>
          </p:nvPr>
        </p:nvGraphicFramePr>
        <p:xfrm>
          <a:off x="5160581" y="844072"/>
          <a:ext cx="8110398" cy="53874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10" name="组合 9">
            <a:extLst>
              <a:ext uri="{FF2B5EF4-FFF2-40B4-BE49-F238E27FC236}">
                <a16:creationId xmlns:a16="http://schemas.microsoft.com/office/drawing/2014/main" id="{20B240B0-8401-B5FA-35CF-C78E00E562F8}"/>
              </a:ext>
            </a:extLst>
          </p:cNvPr>
          <p:cNvGrpSpPr/>
          <p:nvPr/>
        </p:nvGrpSpPr>
        <p:grpSpPr>
          <a:xfrm>
            <a:off x="448036" y="1181068"/>
            <a:ext cx="4574384" cy="680563"/>
            <a:chOff x="798652" y="1009341"/>
            <a:chExt cx="4574384" cy="680563"/>
          </a:xfrm>
        </p:grpSpPr>
        <p:sp>
          <p:nvSpPr>
            <p:cNvPr id="11" name="椭圆 10">
              <a:extLst>
                <a:ext uri="{FF2B5EF4-FFF2-40B4-BE49-F238E27FC236}">
                  <a16:creationId xmlns:a16="http://schemas.microsoft.com/office/drawing/2014/main" id="{3DA79392-C0E8-BD82-05F8-E13468077E38}"/>
                </a:ext>
              </a:extLst>
            </p:cNvPr>
            <p:cNvSpPr/>
            <p:nvPr/>
          </p:nvSpPr>
          <p:spPr>
            <a:xfrm>
              <a:off x="1088020" y="1319514"/>
              <a:ext cx="370390" cy="3703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cs typeface="+mn-ea"/>
                <a:sym typeface="+mn-lt"/>
              </a:endParaRPr>
            </a:p>
          </p:txBody>
        </p:sp>
        <p:sp>
          <p:nvSpPr>
            <p:cNvPr id="12" name="椭圆 11">
              <a:extLst>
                <a:ext uri="{FF2B5EF4-FFF2-40B4-BE49-F238E27FC236}">
                  <a16:creationId xmlns:a16="http://schemas.microsoft.com/office/drawing/2014/main" id="{92CBF2EF-BCA9-FDBC-3AA5-62EEA0FF1F40}"/>
                </a:ext>
              </a:extLst>
            </p:cNvPr>
            <p:cNvSpPr/>
            <p:nvPr/>
          </p:nvSpPr>
          <p:spPr>
            <a:xfrm>
              <a:off x="2731826" y="1300155"/>
              <a:ext cx="370390" cy="3703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cs typeface="+mn-ea"/>
                <a:sym typeface="+mn-lt"/>
              </a:endParaRPr>
            </a:p>
          </p:txBody>
        </p:sp>
        <p:sp>
          <p:nvSpPr>
            <p:cNvPr id="13" name="椭圆 12">
              <a:extLst>
                <a:ext uri="{FF2B5EF4-FFF2-40B4-BE49-F238E27FC236}">
                  <a16:creationId xmlns:a16="http://schemas.microsoft.com/office/drawing/2014/main" id="{A24AF866-E985-BFA1-59F7-72A9067E8340}"/>
                </a:ext>
              </a:extLst>
            </p:cNvPr>
            <p:cNvSpPr/>
            <p:nvPr/>
          </p:nvSpPr>
          <p:spPr>
            <a:xfrm>
              <a:off x="4375632" y="1300155"/>
              <a:ext cx="370390" cy="3703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cs typeface="+mn-ea"/>
                <a:sym typeface="+mn-lt"/>
              </a:endParaRPr>
            </a:p>
          </p:txBody>
        </p:sp>
        <p:cxnSp>
          <p:nvCxnSpPr>
            <p:cNvPr id="14" name="直线箭头连接符 13">
              <a:extLst>
                <a:ext uri="{FF2B5EF4-FFF2-40B4-BE49-F238E27FC236}">
                  <a16:creationId xmlns:a16="http://schemas.microsoft.com/office/drawing/2014/main" id="{FE58AAF0-606E-D164-EBFE-0F945D3D9661}"/>
                </a:ext>
              </a:extLst>
            </p:cNvPr>
            <p:cNvCxnSpPr>
              <a:cxnSpLocks/>
              <a:stCxn id="11" idx="6"/>
              <a:endCxn id="12" idx="2"/>
            </p:cNvCxnSpPr>
            <p:nvPr/>
          </p:nvCxnSpPr>
          <p:spPr>
            <a:xfrm flipV="1">
              <a:off x="1458410" y="1485349"/>
              <a:ext cx="1273416" cy="180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D461D030-EBCC-6770-7A4A-78D7590F89EE}"/>
                </a:ext>
              </a:extLst>
            </p:cNvPr>
            <p:cNvCxnSpPr>
              <a:cxnSpLocks/>
            </p:cNvCxnSpPr>
            <p:nvPr/>
          </p:nvCxnSpPr>
          <p:spPr>
            <a:xfrm flipV="1">
              <a:off x="3102216" y="1479183"/>
              <a:ext cx="1273416" cy="180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83A9C941-D51B-F1CF-47F8-7E9F2CA19EA6}"/>
                </a:ext>
              </a:extLst>
            </p:cNvPr>
            <p:cNvSpPr txBox="1"/>
            <p:nvPr/>
          </p:nvSpPr>
          <p:spPr>
            <a:xfrm>
              <a:off x="798652" y="1039106"/>
              <a:ext cx="1365813" cy="338554"/>
            </a:xfrm>
            <a:prstGeom prst="rect">
              <a:avLst/>
            </a:prstGeom>
            <a:noFill/>
          </p:spPr>
          <p:txBody>
            <a:bodyPr wrap="square" rtlCol="0">
              <a:spAutoFit/>
            </a:bodyPr>
            <a:lstStyle/>
            <a:p>
              <a:r>
                <a:rPr kumimoji="1" lang="en-US" altLang="zh-CN" sz="1600">
                  <a:cs typeface="+mn-ea"/>
                  <a:sym typeface="+mn-lt"/>
                </a:rPr>
                <a:t>COVID-19</a:t>
              </a:r>
              <a:endParaRPr kumimoji="1" lang="zh-CN" altLang="en-US" sz="1600">
                <a:cs typeface="+mn-ea"/>
                <a:sym typeface="+mn-lt"/>
              </a:endParaRPr>
            </a:p>
          </p:txBody>
        </p:sp>
        <p:sp>
          <p:nvSpPr>
            <p:cNvPr id="17" name="文本框 16">
              <a:extLst>
                <a:ext uri="{FF2B5EF4-FFF2-40B4-BE49-F238E27FC236}">
                  <a16:creationId xmlns:a16="http://schemas.microsoft.com/office/drawing/2014/main" id="{75FBABB4-DDB5-1808-842A-3DCFA0B15557}"/>
                </a:ext>
              </a:extLst>
            </p:cNvPr>
            <p:cNvSpPr txBox="1"/>
            <p:nvPr/>
          </p:nvSpPr>
          <p:spPr>
            <a:xfrm>
              <a:off x="2316443" y="1009341"/>
              <a:ext cx="1400336" cy="338554"/>
            </a:xfrm>
            <a:prstGeom prst="rect">
              <a:avLst/>
            </a:prstGeom>
            <a:noFill/>
          </p:spPr>
          <p:txBody>
            <a:bodyPr wrap="square" rtlCol="0">
              <a:spAutoFit/>
            </a:bodyPr>
            <a:lstStyle/>
            <a:p>
              <a:r>
                <a:rPr kumimoji="1" lang="en-US" altLang="zh-CN" sz="1600">
                  <a:cs typeface="+mn-ea"/>
                  <a:sym typeface="+mn-lt"/>
                </a:rPr>
                <a:t>SAH policy</a:t>
              </a:r>
              <a:endParaRPr kumimoji="1" lang="zh-CN" altLang="en-US" sz="1600">
                <a:cs typeface="+mn-ea"/>
                <a:sym typeface="+mn-lt"/>
              </a:endParaRPr>
            </a:p>
          </p:txBody>
        </p:sp>
        <p:sp>
          <p:nvSpPr>
            <p:cNvPr id="18" name="文本框 17">
              <a:extLst>
                <a:ext uri="{FF2B5EF4-FFF2-40B4-BE49-F238E27FC236}">
                  <a16:creationId xmlns:a16="http://schemas.microsoft.com/office/drawing/2014/main" id="{7335DB7C-3448-E70E-7843-96C589A1D0F3}"/>
                </a:ext>
              </a:extLst>
            </p:cNvPr>
            <p:cNvSpPr txBox="1"/>
            <p:nvPr/>
          </p:nvSpPr>
          <p:spPr>
            <a:xfrm>
              <a:off x="3643762" y="1014548"/>
              <a:ext cx="1729274" cy="338554"/>
            </a:xfrm>
            <a:prstGeom prst="rect">
              <a:avLst/>
            </a:prstGeom>
            <a:noFill/>
          </p:spPr>
          <p:txBody>
            <a:bodyPr wrap="square" lIns="91440" tIns="45720" rIns="91440" bIns="45720" rtlCol="0" anchor="t">
              <a:spAutoFit/>
            </a:bodyPr>
            <a:lstStyle/>
            <a:p>
              <a:r>
                <a:rPr kumimoji="1" lang="en-US" altLang="zh-CN" sz="1600">
                  <a:cs typeface="+mn-ea"/>
                  <a:sym typeface="+mn-lt"/>
                </a:rPr>
                <a:t>Zoom utilization </a:t>
              </a:r>
              <a:endParaRPr kumimoji="1" lang="zh-CN" altLang="en-US" sz="1600">
                <a:cs typeface="+mn-ea"/>
                <a:sym typeface="+mn-lt"/>
              </a:endParaRPr>
            </a:p>
          </p:txBody>
        </p:sp>
      </p:grpSp>
      <p:sp>
        <p:nvSpPr>
          <p:cNvPr id="9" name="矩形 8">
            <a:extLst>
              <a:ext uri="{FF2B5EF4-FFF2-40B4-BE49-F238E27FC236}">
                <a16:creationId xmlns:a16="http://schemas.microsoft.com/office/drawing/2014/main" id="{70E178D6-4615-EDD3-43DB-634632F71691}"/>
              </a:ext>
            </a:extLst>
          </p:cNvPr>
          <p:cNvSpPr/>
          <p:nvPr/>
        </p:nvSpPr>
        <p:spPr>
          <a:xfrm>
            <a:off x="165763" y="2159824"/>
            <a:ext cx="5930237" cy="923330"/>
          </a:xfrm>
          <a:prstGeom prst="rect">
            <a:avLst/>
          </a:prstGeom>
        </p:spPr>
        <p:txBody>
          <a:bodyPr wrap="square">
            <a:spAutoFit/>
          </a:bodyPr>
          <a:lstStyle/>
          <a:p>
            <a:r>
              <a:rPr kumimoji="1" lang="de-CH" altLang="zh-CN" b="1">
                <a:cs typeface="+mn-ea"/>
                <a:sym typeface="+mn-lt"/>
              </a:rPr>
              <a:t>Question</a:t>
            </a:r>
            <a:r>
              <a:rPr kumimoji="1" lang="de-CH" altLang="zh-CN">
                <a:cs typeface="+mn-ea"/>
                <a:sym typeface="+mn-lt"/>
              </a:rPr>
              <a:t> : How does the SAH policy influence on the ultilize of Zoom, which represent people' change in work-coordinate way?</a:t>
            </a:r>
            <a:endParaRPr lang="zh-CN" altLang="en-US">
              <a:cs typeface="+mn-ea"/>
              <a:sym typeface="+mn-lt"/>
            </a:endParaRPr>
          </a:p>
        </p:txBody>
      </p:sp>
      <p:graphicFrame>
        <p:nvGraphicFramePr>
          <p:cNvPr id="21" name="图示 20">
            <a:extLst>
              <a:ext uri="{FF2B5EF4-FFF2-40B4-BE49-F238E27FC236}">
                <a16:creationId xmlns:a16="http://schemas.microsoft.com/office/drawing/2014/main" id="{D4321D60-BE59-7C53-9A6B-A202DCD3DFE6}"/>
              </a:ext>
            </a:extLst>
          </p:cNvPr>
          <p:cNvGraphicFramePr/>
          <p:nvPr>
            <p:extLst>
              <p:ext uri="{D42A27DB-BD31-4B8C-83A1-F6EECF244321}">
                <p14:modId xmlns:p14="http://schemas.microsoft.com/office/powerpoint/2010/main" val="719075896"/>
              </p:ext>
            </p:extLst>
          </p:nvPr>
        </p:nvGraphicFramePr>
        <p:xfrm>
          <a:off x="62190" y="3287830"/>
          <a:ext cx="6186210" cy="179282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2" name="文本框 21">
            <a:extLst>
              <a:ext uri="{FF2B5EF4-FFF2-40B4-BE49-F238E27FC236}">
                <a16:creationId xmlns:a16="http://schemas.microsoft.com/office/drawing/2014/main" id="{7D41ACC8-AA59-E6F3-85F4-6B1701201328}"/>
              </a:ext>
            </a:extLst>
          </p:cNvPr>
          <p:cNvSpPr txBox="1"/>
          <p:nvPr/>
        </p:nvSpPr>
        <p:spPr>
          <a:xfrm>
            <a:off x="7923693" y="103275"/>
            <a:ext cx="2584173" cy="523220"/>
          </a:xfrm>
          <a:prstGeom prst="rect">
            <a:avLst/>
          </a:prstGeom>
          <a:noFill/>
        </p:spPr>
        <p:txBody>
          <a:bodyPr wrap="square" rtlCol="0">
            <a:spAutoFit/>
          </a:bodyPr>
          <a:lstStyle/>
          <a:p>
            <a:r>
              <a:rPr kumimoji="1" lang="en-US" altLang="zh-CN" sz="2800">
                <a:cs typeface="+mn-ea"/>
                <a:sym typeface="+mn-lt"/>
              </a:rPr>
              <a:t>Data Selection</a:t>
            </a:r>
            <a:endParaRPr kumimoji="1" lang="zh-CN" altLang="en-US" sz="2800">
              <a:cs typeface="+mn-ea"/>
              <a:sym typeface="+mn-lt"/>
            </a:endParaRPr>
          </a:p>
        </p:txBody>
      </p:sp>
      <p:sp>
        <p:nvSpPr>
          <p:cNvPr id="3" name="Date Placeholder 2">
            <a:extLst>
              <a:ext uri="{FF2B5EF4-FFF2-40B4-BE49-F238E27FC236}">
                <a16:creationId xmlns:a16="http://schemas.microsoft.com/office/drawing/2014/main" id="{93F13103-C9F0-49B2-9DAF-B8514C33CB3C}"/>
              </a:ext>
            </a:extLst>
          </p:cNvPr>
          <p:cNvSpPr>
            <a:spLocks noGrp="1"/>
          </p:cNvSpPr>
          <p:nvPr>
            <p:ph type="dt" sz="half" idx="10"/>
          </p:nvPr>
        </p:nvSpPr>
        <p:spPr/>
        <p:txBody>
          <a:bodyPr/>
          <a:lstStyle/>
          <a:p>
            <a:fld id="{F59F88A7-9195-41F8-815B-7B80CE5FBFBF}"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7BE3AFC8-A7AE-4385-A8D9-449D3F4CE07C}"/>
              </a:ext>
            </a:extLst>
          </p:cNvPr>
          <p:cNvSpPr>
            <a:spLocks noGrp="1"/>
          </p:cNvSpPr>
          <p:nvPr>
            <p:ph type="sldNum" sz="quarter" idx="12"/>
          </p:nvPr>
        </p:nvSpPr>
        <p:spPr/>
        <p:txBody>
          <a:bodyPr/>
          <a:lstStyle/>
          <a:p>
            <a:fld id="{49AE70B2-8BF9-45C0-BB95-33D1B9D3A854}" type="slidenum">
              <a:rPr lang="zh-CN" altLang="en-US" smtClean="0">
                <a:cs typeface="+mn-ea"/>
                <a:sym typeface="+mn-lt"/>
              </a:rPr>
              <a:t>41</a:t>
            </a:fld>
            <a:endParaRPr lang="zh-CN" altLang="en-US">
              <a:cs typeface="+mn-ea"/>
              <a:sym typeface="+mn-lt"/>
            </a:endParaRPr>
          </a:p>
        </p:txBody>
      </p:sp>
    </p:spTree>
    <p:extLst>
      <p:ext uri="{BB962C8B-B14F-4D97-AF65-F5344CB8AC3E}">
        <p14:creationId xmlns:p14="http://schemas.microsoft.com/office/powerpoint/2010/main" val="1738736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0"/>
            <a:ext cx="663575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Zoom pre-processing</a:t>
            </a:r>
          </a:p>
        </p:txBody>
      </p:sp>
      <p:sp>
        <p:nvSpPr>
          <p:cNvPr id="2" name="AutoShape 2">
            <a:extLst>
              <a:ext uri="{FF2B5EF4-FFF2-40B4-BE49-F238E27FC236}">
                <a16:creationId xmlns:a16="http://schemas.microsoft.com/office/drawing/2014/main" id="{C2099F5C-3155-0311-C9BC-83AF110D5426}"/>
              </a:ext>
            </a:extLst>
          </p:cNvPr>
          <p:cNvSpPr>
            <a:spLocks noChangeAspect="1" noChangeArrowheads="1"/>
          </p:cNvSpPr>
          <p:nvPr/>
        </p:nvSpPr>
        <p:spPr bwMode="auto">
          <a:xfrm flipV="1">
            <a:off x="5440101" y="3581399"/>
            <a:ext cx="808299" cy="8082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pic>
        <p:nvPicPr>
          <p:cNvPr id="4" name="图片 3">
            <a:extLst>
              <a:ext uri="{FF2B5EF4-FFF2-40B4-BE49-F238E27FC236}">
                <a16:creationId xmlns:a16="http://schemas.microsoft.com/office/drawing/2014/main" id="{63632430-B31B-4F01-DBC7-FCFD55AE6CB7}"/>
              </a:ext>
            </a:extLst>
          </p:cNvPr>
          <p:cNvPicPr>
            <a:picLocks noChangeAspect="1"/>
          </p:cNvPicPr>
          <p:nvPr/>
        </p:nvPicPr>
        <p:blipFill>
          <a:blip r:embed="rId3"/>
          <a:stretch>
            <a:fillRect/>
          </a:stretch>
        </p:blipFill>
        <p:spPr>
          <a:xfrm>
            <a:off x="2413772" y="901065"/>
            <a:ext cx="6334999" cy="3909600"/>
          </a:xfrm>
          <a:prstGeom prst="rect">
            <a:avLst/>
          </a:prstGeom>
        </p:spPr>
      </p:pic>
      <p:graphicFrame>
        <p:nvGraphicFramePr>
          <p:cNvPr id="7" name="图示 6">
            <a:extLst>
              <a:ext uri="{FF2B5EF4-FFF2-40B4-BE49-F238E27FC236}">
                <a16:creationId xmlns:a16="http://schemas.microsoft.com/office/drawing/2014/main" id="{4FAB3923-848D-C95D-5930-A6DDEBB44952}"/>
              </a:ext>
            </a:extLst>
          </p:cNvPr>
          <p:cNvGraphicFramePr/>
          <p:nvPr>
            <p:extLst>
              <p:ext uri="{D42A27DB-BD31-4B8C-83A1-F6EECF244321}">
                <p14:modId xmlns:p14="http://schemas.microsoft.com/office/powerpoint/2010/main" val="219797915"/>
              </p:ext>
            </p:extLst>
          </p:nvPr>
        </p:nvGraphicFramePr>
        <p:xfrm>
          <a:off x="1885611" y="4755157"/>
          <a:ext cx="8128000" cy="19745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Date Placeholder 2">
            <a:extLst>
              <a:ext uri="{FF2B5EF4-FFF2-40B4-BE49-F238E27FC236}">
                <a16:creationId xmlns:a16="http://schemas.microsoft.com/office/drawing/2014/main" id="{324C221B-E599-4C46-9D3E-ACF9A98193C8}"/>
              </a:ext>
            </a:extLst>
          </p:cNvPr>
          <p:cNvSpPr>
            <a:spLocks noGrp="1"/>
          </p:cNvSpPr>
          <p:nvPr>
            <p:ph type="dt" sz="half" idx="10"/>
          </p:nvPr>
        </p:nvSpPr>
        <p:spPr/>
        <p:txBody>
          <a:bodyPr/>
          <a:lstStyle/>
          <a:p>
            <a:fld id="{A4C58A87-3C12-474A-A2C4-932D8F9D5D2F}" type="datetime1">
              <a:rPr lang="en-US" altLang="zh-CN" smtClean="0">
                <a:cs typeface="+mn-ea"/>
                <a:sym typeface="+mn-lt"/>
              </a:rPr>
              <a:t>5/23/2022</a:t>
            </a:fld>
            <a:endParaRPr lang="zh-CN" altLang="en-US">
              <a:cs typeface="+mn-ea"/>
              <a:sym typeface="+mn-lt"/>
            </a:endParaRPr>
          </a:p>
        </p:txBody>
      </p:sp>
      <p:sp>
        <p:nvSpPr>
          <p:cNvPr id="5" name="Slide Number Placeholder 4">
            <a:extLst>
              <a:ext uri="{FF2B5EF4-FFF2-40B4-BE49-F238E27FC236}">
                <a16:creationId xmlns:a16="http://schemas.microsoft.com/office/drawing/2014/main" id="{D705A104-269E-4355-9B25-1EACC58D0C2F}"/>
              </a:ext>
            </a:extLst>
          </p:cNvPr>
          <p:cNvSpPr>
            <a:spLocks noGrp="1"/>
          </p:cNvSpPr>
          <p:nvPr>
            <p:ph type="sldNum" sz="quarter" idx="12"/>
          </p:nvPr>
        </p:nvSpPr>
        <p:spPr/>
        <p:txBody>
          <a:bodyPr/>
          <a:lstStyle/>
          <a:p>
            <a:fld id="{49AE70B2-8BF9-45C0-BB95-33D1B9D3A854}" type="slidenum">
              <a:rPr lang="zh-CN" altLang="en-US" smtClean="0">
                <a:cs typeface="+mn-ea"/>
                <a:sym typeface="+mn-lt"/>
              </a:rPr>
              <a:t>42</a:t>
            </a:fld>
            <a:endParaRPr lang="zh-CN" altLang="en-US">
              <a:cs typeface="+mn-ea"/>
              <a:sym typeface="+mn-lt"/>
            </a:endParaRPr>
          </a:p>
        </p:txBody>
      </p:sp>
    </p:spTree>
    <p:extLst>
      <p:ext uri="{BB962C8B-B14F-4D97-AF65-F5344CB8AC3E}">
        <p14:creationId xmlns:p14="http://schemas.microsoft.com/office/powerpoint/2010/main" val="233234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a:t>
            </a:r>
            <a:r>
              <a:rPr lang="zh-CN" altLang="en-US" sz="2800">
                <a:latin typeface="+mn-lt"/>
                <a:ea typeface="+mn-ea"/>
                <a:cs typeface="+mn-ea"/>
                <a:sym typeface="+mn-lt"/>
              </a:rPr>
              <a:t> Z</a:t>
            </a:r>
            <a:r>
              <a:rPr lang="en-US" altLang="zh-CN" sz="2800">
                <a:latin typeface="+mn-lt"/>
                <a:ea typeface="+mn-ea"/>
                <a:cs typeface="+mn-ea"/>
                <a:sym typeface="+mn-lt"/>
              </a:rPr>
              <a:t>oom data analysis</a:t>
            </a:r>
          </a:p>
        </p:txBody>
      </p:sp>
      <p:sp>
        <p:nvSpPr>
          <p:cNvPr id="4" name="文本框 3">
            <a:extLst>
              <a:ext uri="{FF2B5EF4-FFF2-40B4-BE49-F238E27FC236}">
                <a16:creationId xmlns:a16="http://schemas.microsoft.com/office/drawing/2014/main" id="{F6545DDD-4311-F985-8292-65C5B51A1500}"/>
              </a:ext>
            </a:extLst>
          </p:cNvPr>
          <p:cNvSpPr txBox="1"/>
          <p:nvPr/>
        </p:nvSpPr>
        <p:spPr>
          <a:xfrm>
            <a:off x="1979271" y="4039565"/>
            <a:ext cx="370390" cy="369332"/>
          </a:xfrm>
          <a:prstGeom prst="rect">
            <a:avLst/>
          </a:prstGeom>
          <a:noFill/>
        </p:spPr>
        <p:txBody>
          <a:bodyPr wrap="square" rtlCol="0">
            <a:spAutoFit/>
          </a:bodyPr>
          <a:lstStyle/>
          <a:p>
            <a:endParaRPr kumimoji="1" lang="zh-CN" altLang="en-US">
              <a:cs typeface="+mn-ea"/>
              <a:sym typeface="+mn-lt"/>
            </a:endParaRPr>
          </a:p>
        </p:txBody>
      </p:sp>
      <p:graphicFrame>
        <p:nvGraphicFramePr>
          <p:cNvPr id="2" name="图示 1">
            <a:extLst>
              <a:ext uri="{FF2B5EF4-FFF2-40B4-BE49-F238E27FC236}">
                <a16:creationId xmlns:a16="http://schemas.microsoft.com/office/drawing/2014/main" id="{4A6ABB82-D069-4AA7-F546-3EA47494F520}"/>
              </a:ext>
            </a:extLst>
          </p:cNvPr>
          <p:cNvGraphicFramePr/>
          <p:nvPr>
            <p:extLst>
              <p:ext uri="{D42A27DB-BD31-4B8C-83A1-F6EECF244321}">
                <p14:modId xmlns:p14="http://schemas.microsoft.com/office/powerpoint/2010/main" val="1581747926"/>
              </p:ext>
            </p:extLst>
          </p:nvPr>
        </p:nvGraphicFramePr>
        <p:xfrm>
          <a:off x="7421218" y="901065"/>
          <a:ext cx="4461564" cy="2997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CA6E8DB5-7203-32B4-64EB-66014CC9D414}"/>
              </a:ext>
            </a:extLst>
          </p:cNvPr>
          <p:cNvSpPr txBox="1"/>
          <p:nvPr/>
        </p:nvSpPr>
        <p:spPr>
          <a:xfrm>
            <a:off x="8267148" y="377845"/>
            <a:ext cx="2769705" cy="954107"/>
          </a:xfrm>
          <a:prstGeom prst="rect">
            <a:avLst/>
          </a:prstGeom>
          <a:noFill/>
        </p:spPr>
        <p:txBody>
          <a:bodyPr wrap="square" rtlCol="0">
            <a:spAutoFit/>
          </a:bodyPr>
          <a:lstStyle/>
          <a:p>
            <a:r>
              <a:rPr kumimoji="1" lang="en-US" altLang="zh-CN" sz="2800" b="1">
                <a:cs typeface="+mn-ea"/>
                <a:sym typeface="+mn-lt"/>
              </a:rPr>
              <a:t>model selection</a:t>
            </a:r>
            <a:endParaRPr kumimoji="1" lang="zh-CN" altLang="en-US" sz="2800" b="1">
              <a:cs typeface="+mn-ea"/>
              <a:sym typeface="+mn-lt"/>
            </a:endParaRPr>
          </a:p>
        </p:txBody>
      </p:sp>
      <p:pic>
        <p:nvPicPr>
          <p:cNvPr id="6" name="图片 5">
            <a:extLst>
              <a:ext uri="{FF2B5EF4-FFF2-40B4-BE49-F238E27FC236}">
                <a16:creationId xmlns:a16="http://schemas.microsoft.com/office/drawing/2014/main" id="{78EE2AE8-7EE7-9498-3F94-CF3C8107D94D}"/>
              </a:ext>
            </a:extLst>
          </p:cNvPr>
          <p:cNvPicPr>
            <a:picLocks noChangeAspect="1"/>
          </p:cNvPicPr>
          <p:nvPr/>
        </p:nvPicPr>
        <p:blipFill>
          <a:blip r:embed="rId8"/>
          <a:stretch>
            <a:fillRect/>
          </a:stretch>
        </p:blipFill>
        <p:spPr>
          <a:xfrm>
            <a:off x="197670" y="923557"/>
            <a:ext cx="6983896" cy="2149766"/>
          </a:xfrm>
          <a:prstGeom prst="rect">
            <a:avLst/>
          </a:prstGeom>
        </p:spPr>
      </p:pic>
      <p:sp>
        <p:nvSpPr>
          <p:cNvPr id="10" name="AutoShape 2">
            <a:extLst>
              <a:ext uri="{FF2B5EF4-FFF2-40B4-BE49-F238E27FC236}">
                <a16:creationId xmlns:a16="http://schemas.microsoft.com/office/drawing/2014/main" id="{A5CECCA9-7AE0-5DCF-4212-39A0C96ED2C0}"/>
              </a:ext>
            </a:extLst>
          </p:cNvPr>
          <p:cNvSpPr>
            <a:spLocks noChangeAspect="1" noChangeArrowheads="1"/>
          </p:cNvSpPr>
          <p:nvPr/>
        </p:nvSpPr>
        <p:spPr bwMode="auto">
          <a:xfrm>
            <a:off x="5943599" y="3276599"/>
            <a:ext cx="1289053" cy="12890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pic>
        <p:nvPicPr>
          <p:cNvPr id="12" name="图片 11">
            <a:extLst>
              <a:ext uri="{FF2B5EF4-FFF2-40B4-BE49-F238E27FC236}">
                <a16:creationId xmlns:a16="http://schemas.microsoft.com/office/drawing/2014/main" id="{E6246A22-C77A-7945-1259-EAD59BF41C06}"/>
              </a:ext>
            </a:extLst>
          </p:cNvPr>
          <p:cNvPicPr>
            <a:picLocks noChangeAspect="1"/>
          </p:cNvPicPr>
          <p:nvPr/>
        </p:nvPicPr>
        <p:blipFill>
          <a:blip r:embed="rId9"/>
          <a:stretch>
            <a:fillRect/>
          </a:stretch>
        </p:blipFill>
        <p:spPr>
          <a:xfrm>
            <a:off x="0" y="3898633"/>
            <a:ext cx="3698304" cy="2090110"/>
          </a:xfrm>
          <a:prstGeom prst="rect">
            <a:avLst/>
          </a:prstGeom>
        </p:spPr>
      </p:pic>
      <p:pic>
        <p:nvPicPr>
          <p:cNvPr id="14" name="图片 13">
            <a:extLst>
              <a:ext uri="{FF2B5EF4-FFF2-40B4-BE49-F238E27FC236}">
                <a16:creationId xmlns:a16="http://schemas.microsoft.com/office/drawing/2014/main" id="{D71FB183-C1F1-6E54-BBF0-B5FA989BC892}"/>
              </a:ext>
            </a:extLst>
          </p:cNvPr>
          <p:cNvPicPr>
            <a:picLocks noChangeAspect="1"/>
          </p:cNvPicPr>
          <p:nvPr/>
        </p:nvPicPr>
        <p:blipFill>
          <a:blip r:embed="rId10"/>
          <a:stretch>
            <a:fillRect/>
          </a:stretch>
        </p:blipFill>
        <p:spPr>
          <a:xfrm>
            <a:off x="4000846" y="3921125"/>
            <a:ext cx="3707310" cy="2095200"/>
          </a:xfrm>
          <a:prstGeom prst="rect">
            <a:avLst/>
          </a:prstGeom>
        </p:spPr>
      </p:pic>
      <p:pic>
        <p:nvPicPr>
          <p:cNvPr id="16" name="图片 15">
            <a:extLst>
              <a:ext uri="{FF2B5EF4-FFF2-40B4-BE49-F238E27FC236}">
                <a16:creationId xmlns:a16="http://schemas.microsoft.com/office/drawing/2014/main" id="{5ED36F9D-47B2-E8DA-9D08-1FA09521D48E}"/>
              </a:ext>
            </a:extLst>
          </p:cNvPr>
          <p:cNvPicPr>
            <a:picLocks noChangeAspect="1"/>
          </p:cNvPicPr>
          <p:nvPr/>
        </p:nvPicPr>
        <p:blipFill>
          <a:blip r:embed="rId11"/>
          <a:stretch>
            <a:fillRect/>
          </a:stretch>
        </p:blipFill>
        <p:spPr>
          <a:xfrm>
            <a:off x="8216432" y="3537857"/>
            <a:ext cx="3179194" cy="3320143"/>
          </a:xfrm>
          <a:prstGeom prst="rect">
            <a:avLst/>
          </a:prstGeom>
        </p:spPr>
      </p:pic>
      <p:sp>
        <p:nvSpPr>
          <p:cNvPr id="5" name="Date Placeholder 4">
            <a:extLst>
              <a:ext uri="{FF2B5EF4-FFF2-40B4-BE49-F238E27FC236}">
                <a16:creationId xmlns:a16="http://schemas.microsoft.com/office/drawing/2014/main" id="{E1B94E42-3ECF-4BFF-A21D-AB9146A79863}"/>
              </a:ext>
            </a:extLst>
          </p:cNvPr>
          <p:cNvSpPr>
            <a:spLocks noGrp="1"/>
          </p:cNvSpPr>
          <p:nvPr>
            <p:ph type="dt" sz="half" idx="10"/>
          </p:nvPr>
        </p:nvSpPr>
        <p:spPr/>
        <p:txBody>
          <a:bodyPr/>
          <a:lstStyle/>
          <a:p>
            <a:fld id="{137A8C78-1CAB-43B5-A2CE-725B2A70DF86}" type="datetime1">
              <a:rPr lang="en-US" altLang="zh-CN" smtClean="0">
                <a:cs typeface="+mn-ea"/>
                <a:sym typeface="+mn-lt"/>
              </a:rPr>
              <a:t>5/23/2022</a:t>
            </a:fld>
            <a:endParaRPr lang="zh-CN" altLang="en-US">
              <a:cs typeface="+mn-ea"/>
              <a:sym typeface="+mn-lt"/>
            </a:endParaRPr>
          </a:p>
        </p:txBody>
      </p:sp>
      <p:sp>
        <p:nvSpPr>
          <p:cNvPr id="7" name="Slide Number Placeholder 6">
            <a:extLst>
              <a:ext uri="{FF2B5EF4-FFF2-40B4-BE49-F238E27FC236}">
                <a16:creationId xmlns:a16="http://schemas.microsoft.com/office/drawing/2014/main" id="{154F37D5-5DD1-452F-9FE8-74C35D6FDD15}"/>
              </a:ext>
            </a:extLst>
          </p:cNvPr>
          <p:cNvSpPr>
            <a:spLocks noGrp="1"/>
          </p:cNvSpPr>
          <p:nvPr>
            <p:ph type="sldNum" sz="quarter" idx="12"/>
          </p:nvPr>
        </p:nvSpPr>
        <p:spPr/>
        <p:txBody>
          <a:bodyPr/>
          <a:lstStyle/>
          <a:p>
            <a:fld id="{49AE70B2-8BF9-45C0-BB95-33D1B9D3A854}" type="slidenum">
              <a:rPr lang="zh-CN" altLang="en-US" smtClean="0">
                <a:cs typeface="+mn-ea"/>
                <a:sym typeface="+mn-lt"/>
              </a:rPr>
              <a:t>43</a:t>
            </a:fld>
            <a:endParaRPr lang="zh-CN" altLang="en-US">
              <a:cs typeface="+mn-ea"/>
              <a:sym typeface="+mn-lt"/>
            </a:endParaRPr>
          </a:p>
        </p:txBody>
      </p:sp>
    </p:spTree>
    <p:extLst>
      <p:ext uri="{BB962C8B-B14F-4D97-AF65-F5344CB8AC3E}">
        <p14:creationId xmlns:p14="http://schemas.microsoft.com/office/powerpoint/2010/main" val="3878653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128270"/>
            <a:ext cx="7112829"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Zoom, Appendix seasonal model </a:t>
            </a:r>
          </a:p>
        </p:txBody>
      </p:sp>
      <p:pic>
        <p:nvPicPr>
          <p:cNvPr id="3" name="图片 2">
            <a:extLst>
              <a:ext uri="{FF2B5EF4-FFF2-40B4-BE49-F238E27FC236}">
                <a16:creationId xmlns:a16="http://schemas.microsoft.com/office/drawing/2014/main" id="{275CBD3D-05F4-6304-7BB8-97EFF4C5DAA7}"/>
              </a:ext>
            </a:extLst>
          </p:cNvPr>
          <p:cNvPicPr>
            <a:picLocks noChangeAspect="1"/>
          </p:cNvPicPr>
          <p:nvPr/>
        </p:nvPicPr>
        <p:blipFill>
          <a:blip r:embed="rId3"/>
          <a:stretch>
            <a:fillRect/>
          </a:stretch>
        </p:blipFill>
        <p:spPr>
          <a:xfrm>
            <a:off x="277717" y="1181100"/>
            <a:ext cx="7175500" cy="2247900"/>
          </a:xfrm>
          <a:prstGeom prst="rect">
            <a:avLst/>
          </a:prstGeom>
        </p:spPr>
      </p:pic>
      <p:pic>
        <p:nvPicPr>
          <p:cNvPr id="5" name="图片 4">
            <a:extLst>
              <a:ext uri="{FF2B5EF4-FFF2-40B4-BE49-F238E27FC236}">
                <a16:creationId xmlns:a16="http://schemas.microsoft.com/office/drawing/2014/main" id="{E95485A6-840E-8866-258A-635B88E263BD}"/>
              </a:ext>
            </a:extLst>
          </p:cNvPr>
          <p:cNvPicPr>
            <a:picLocks noChangeAspect="1"/>
          </p:cNvPicPr>
          <p:nvPr/>
        </p:nvPicPr>
        <p:blipFill>
          <a:blip r:embed="rId4"/>
          <a:stretch>
            <a:fillRect/>
          </a:stretch>
        </p:blipFill>
        <p:spPr>
          <a:xfrm>
            <a:off x="121063" y="3709035"/>
            <a:ext cx="3505200" cy="1828800"/>
          </a:xfrm>
          <a:prstGeom prst="rect">
            <a:avLst/>
          </a:prstGeom>
        </p:spPr>
      </p:pic>
      <p:pic>
        <p:nvPicPr>
          <p:cNvPr id="7" name="图片 6">
            <a:extLst>
              <a:ext uri="{FF2B5EF4-FFF2-40B4-BE49-F238E27FC236}">
                <a16:creationId xmlns:a16="http://schemas.microsoft.com/office/drawing/2014/main" id="{F67F77B3-40BC-1C6B-C6EF-E15E2038C970}"/>
              </a:ext>
            </a:extLst>
          </p:cNvPr>
          <p:cNvPicPr>
            <a:picLocks noChangeAspect="1"/>
          </p:cNvPicPr>
          <p:nvPr/>
        </p:nvPicPr>
        <p:blipFill>
          <a:blip r:embed="rId5"/>
          <a:stretch>
            <a:fillRect/>
          </a:stretch>
        </p:blipFill>
        <p:spPr>
          <a:xfrm>
            <a:off x="3854885" y="3709035"/>
            <a:ext cx="4023235" cy="907200"/>
          </a:xfrm>
          <a:prstGeom prst="rect">
            <a:avLst/>
          </a:prstGeom>
        </p:spPr>
      </p:pic>
      <p:pic>
        <p:nvPicPr>
          <p:cNvPr id="9" name="图片 8">
            <a:extLst>
              <a:ext uri="{FF2B5EF4-FFF2-40B4-BE49-F238E27FC236}">
                <a16:creationId xmlns:a16="http://schemas.microsoft.com/office/drawing/2014/main" id="{957412FE-5B2D-7A3F-2086-768F803BF560}"/>
              </a:ext>
            </a:extLst>
          </p:cNvPr>
          <p:cNvPicPr>
            <a:picLocks noChangeAspect="1"/>
          </p:cNvPicPr>
          <p:nvPr/>
        </p:nvPicPr>
        <p:blipFill>
          <a:blip r:embed="rId6"/>
          <a:stretch>
            <a:fillRect/>
          </a:stretch>
        </p:blipFill>
        <p:spPr>
          <a:xfrm>
            <a:off x="8104565" y="3552411"/>
            <a:ext cx="3497236" cy="2124489"/>
          </a:xfrm>
          <a:prstGeom prst="rect">
            <a:avLst/>
          </a:prstGeom>
        </p:spPr>
      </p:pic>
      <p:pic>
        <p:nvPicPr>
          <p:cNvPr id="11" name="图片 10">
            <a:extLst>
              <a:ext uri="{FF2B5EF4-FFF2-40B4-BE49-F238E27FC236}">
                <a16:creationId xmlns:a16="http://schemas.microsoft.com/office/drawing/2014/main" id="{80F8A3C8-E45B-7ACC-7F3A-2C54B57CFC02}"/>
              </a:ext>
            </a:extLst>
          </p:cNvPr>
          <p:cNvPicPr>
            <a:picLocks noChangeAspect="1"/>
          </p:cNvPicPr>
          <p:nvPr/>
        </p:nvPicPr>
        <p:blipFill>
          <a:blip r:embed="rId7"/>
          <a:stretch>
            <a:fillRect/>
          </a:stretch>
        </p:blipFill>
        <p:spPr>
          <a:xfrm>
            <a:off x="3852708" y="4742429"/>
            <a:ext cx="4025412" cy="934471"/>
          </a:xfrm>
          <a:prstGeom prst="rect">
            <a:avLst/>
          </a:prstGeom>
        </p:spPr>
      </p:pic>
      <p:sp>
        <p:nvSpPr>
          <p:cNvPr id="2" name="Date Placeholder 1">
            <a:extLst>
              <a:ext uri="{FF2B5EF4-FFF2-40B4-BE49-F238E27FC236}">
                <a16:creationId xmlns:a16="http://schemas.microsoft.com/office/drawing/2014/main" id="{E9289B42-ADB6-44DB-BA6C-DDB8914DB757}"/>
              </a:ext>
            </a:extLst>
          </p:cNvPr>
          <p:cNvSpPr>
            <a:spLocks noGrp="1"/>
          </p:cNvSpPr>
          <p:nvPr>
            <p:ph type="dt" sz="half" idx="10"/>
          </p:nvPr>
        </p:nvSpPr>
        <p:spPr/>
        <p:txBody>
          <a:bodyPr/>
          <a:lstStyle/>
          <a:p>
            <a:fld id="{3982BEF6-79DD-470F-A430-5C82C838270A}"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3C772444-4C6C-4255-9C0B-D75C1BFEC412}"/>
              </a:ext>
            </a:extLst>
          </p:cNvPr>
          <p:cNvSpPr>
            <a:spLocks noGrp="1"/>
          </p:cNvSpPr>
          <p:nvPr>
            <p:ph type="sldNum" sz="quarter" idx="12"/>
          </p:nvPr>
        </p:nvSpPr>
        <p:spPr/>
        <p:txBody>
          <a:bodyPr/>
          <a:lstStyle/>
          <a:p>
            <a:fld id="{49AE70B2-8BF9-45C0-BB95-33D1B9D3A854}" type="slidenum">
              <a:rPr lang="zh-CN" altLang="en-US" smtClean="0">
                <a:cs typeface="+mn-ea"/>
                <a:sym typeface="+mn-lt"/>
              </a:rPr>
              <a:t>44</a:t>
            </a:fld>
            <a:endParaRPr lang="zh-CN" altLang="en-US">
              <a:cs typeface="+mn-ea"/>
              <a:sym typeface="+mn-lt"/>
            </a:endParaRPr>
          </a:p>
        </p:txBody>
      </p:sp>
    </p:spTree>
    <p:extLst>
      <p:ext uri="{BB962C8B-B14F-4D97-AF65-F5344CB8AC3E}">
        <p14:creationId xmlns:p14="http://schemas.microsoft.com/office/powerpoint/2010/main" val="1446976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49" y="128270"/>
            <a:ext cx="7112829"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Zoom, Appendix Israel data </a:t>
            </a:r>
          </a:p>
        </p:txBody>
      </p:sp>
      <p:sp>
        <p:nvSpPr>
          <p:cNvPr id="2" name="文本框 1">
            <a:extLst>
              <a:ext uri="{FF2B5EF4-FFF2-40B4-BE49-F238E27FC236}">
                <a16:creationId xmlns:a16="http://schemas.microsoft.com/office/drawing/2014/main" id="{7F63273B-DE9F-B84B-3160-197E8E9A3D01}"/>
              </a:ext>
            </a:extLst>
          </p:cNvPr>
          <p:cNvSpPr txBox="1"/>
          <p:nvPr/>
        </p:nvSpPr>
        <p:spPr>
          <a:xfrm>
            <a:off x="69849" y="1085850"/>
            <a:ext cx="3729037" cy="923330"/>
          </a:xfrm>
          <a:prstGeom prst="rect">
            <a:avLst/>
          </a:prstGeom>
          <a:noFill/>
        </p:spPr>
        <p:txBody>
          <a:bodyPr wrap="square" rtlCol="0">
            <a:spAutoFit/>
          </a:bodyPr>
          <a:lstStyle/>
          <a:p>
            <a:r>
              <a:rPr kumimoji="1" lang="en-US" altLang="zh-CN">
                <a:cs typeface="+mn-ea"/>
                <a:sym typeface="+mn-lt"/>
              </a:rPr>
              <a:t>Start Date:</a:t>
            </a:r>
            <a:r>
              <a:rPr kumimoji="1" lang="zh-CN" altLang="en-US">
                <a:cs typeface="+mn-ea"/>
                <a:sym typeface="+mn-lt"/>
              </a:rPr>
              <a:t> </a:t>
            </a:r>
            <a:r>
              <a:rPr kumimoji="1" lang="en-US" altLang="zh-CN">
                <a:cs typeface="+mn-ea"/>
                <a:sym typeface="+mn-lt"/>
              </a:rPr>
              <a:t>16.03.2020</a:t>
            </a:r>
            <a:r>
              <a:rPr kumimoji="1" lang="en-US" altLang="zh-CN" sz="1000">
                <a:cs typeface="+mn-ea"/>
                <a:sym typeface="+mn-lt"/>
              </a:rPr>
              <a:t>[p. 9]</a:t>
            </a:r>
          </a:p>
          <a:p>
            <a:r>
              <a:rPr kumimoji="1" lang="en-US" altLang="zh-CN">
                <a:cs typeface="+mn-ea"/>
                <a:sym typeface="+mn-lt"/>
              </a:rPr>
              <a:t>Event Date:</a:t>
            </a:r>
            <a:r>
              <a:rPr kumimoji="1" lang="zh-CN" altLang="en-US">
                <a:cs typeface="+mn-ea"/>
                <a:sym typeface="+mn-lt"/>
              </a:rPr>
              <a:t> </a:t>
            </a:r>
            <a:r>
              <a:rPr kumimoji="1" lang="en-US" altLang="zh-CN">
                <a:cs typeface="+mn-ea"/>
                <a:sym typeface="+mn-lt"/>
              </a:rPr>
              <a:t>16.03.2020</a:t>
            </a:r>
            <a:r>
              <a:rPr kumimoji="1" lang="en-US" altLang="zh-CN" sz="1000">
                <a:cs typeface="+mn-ea"/>
                <a:sym typeface="+mn-lt"/>
              </a:rPr>
              <a:t>[1,2]</a:t>
            </a:r>
          </a:p>
          <a:p>
            <a:r>
              <a:rPr kumimoji="1" lang="en-US" altLang="zh-CN">
                <a:cs typeface="+mn-ea"/>
                <a:sym typeface="+mn-lt"/>
              </a:rPr>
              <a:t>End Date: same as Switzerland</a:t>
            </a:r>
            <a:endParaRPr kumimoji="1" lang="zh-CN" altLang="en-US">
              <a:cs typeface="+mn-ea"/>
              <a:sym typeface="+mn-lt"/>
            </a:endParaRPr>
          </a:p>
        </p:txBody>
      </p:sp>
      <p:sp>
        <p:nvSpPr>
          <p:cNvPr id="3" name="文本框 2">
            <a:extLst>
              <a:ext uri="{FF2B5EF4-FFF2-40B4-BE49-F238E27FC236}">
                <a16:creationId xmlns:a16="http://schemas.microsoft.com/office/drawing/2014/main" id="{E05F69AD-743E-9DA1-7767-A9EEA652F9F6}"/>
              </a:ext>
            </a:extLst>
          </p:cNvPr>
          <p:cNvSpPr txBox="1"/>
          <p:nvPr/>
        </p:nvSpPr>
        <p:spPr>
          <a:xfrm>
            <a:off x="0" y="6358195"/>
            <a:ext cx="11044239" cy="400110"/>
          </a:xfrm>
          <a:prstGeom prst="rect">
            <a:avLst/>
          </a:prstGeom>
          <a:noFill/>
        </p:spPr>
        <p:txBody>
          <a:bodyPr wrap="square" rtlCol="0">
            <a:spAutoFit/>
          </a:bodyPr>
          <a:lstStyle/>
          <a:p>
            <a:r>
              <a:rPr kumimoji="1" lang="de-CH" altLang="zh-CN" sz="1000">
                <a:cs typeface="+mn-ea"/>
                <a:sym typeface="+mn-lt"/>
              </a:rPr>
              <a:t>[1] school closed(14.03.2020) </a:t>
            </a:r>
            <a:r>
              <a:rPr kumimoji="1" lang="de-CH" altLang="zh-CN" sz="1000">
                <a:cs typeface="+mn-ea"/>
                <a:sym typeface="+mn-lt"/>
                <a:hlinkClick r:id="rId3"/>
              </a:rPr>
              <a:t>https://academic.oup.com/cid/article/73/12/2265/6103916</a:t>
            </a:r>
            <a:endParaRPr kumimoji="1" lang="de-CH" altLang="zh-CN" sz="1000">
              <a:cs typeface="+mn-ea"/>
              <a:sym typeface="+mn-lt"/>
            </a:endParaRPr>
          </a:p>
          <a:p>
            <a:r>
              <a:rPr kumimoji="1" lang="de-CH" altLang="zh-CN" sz="1000">
                <a:cs typeface="+mn-ea"/>
                <a:sym typeface="+mn-lt"/>
              </a:rPr>
              <a:t>[2] SAH(19.03.2020) </a:t>
            </a:r>
            <a:r>
              <a:rPr kumimoji="1" lang="de-CH" altLang="zh-CN" sz="1000">
                <a:cs typeface="+mn-ea"/>
                <a:sym typeface="+mn-lt"/>
                <a:hlinkClick r:id="rId4"/>
              </a:rPr>
              <a:t>https://www.reuters.com/article/us-health-coronavirus-israel-idUSKBN21622D</a:t>
            </a:r>
            <a:r>
              <a:rPr kumimoji="1" lang="de-CH" altLang="zh-CN" sz="1000">
                <a:cs typeface="+mn-ea"/>
                <a:sym typeface="+mn-lt"/>
              </a:rPr>
              <a:t> </a:t>
            </a:r>
            <a:endParaRPr kumimoji="1" lang="zh-CN" altLang="en-US" sz="1000">
              <a:cs typeface="+mn-ea"/>
              <a:sym typeface="+mn-lt"/>
            </a:endParaRPr>
          </a:p>
        </p:txBody>
      </p:sp>
      <p:pic>
        <p:nvPicPr>
          <p:cNvPr id="5" name="图片 4" descr="表格&#10;&#10;描述已自动生成">
            <a:extLst>
              <a:ext uri="{FF2B5EF4-FFF2-40B4-BE49-F238E27FC236}">
                <a16:creationId xmlns:a16="http://schemas.microsoft.com/office/drawing/2014/main" id="{0513BE9D-C8DB-3DD0-15DB-794410EAEE38}"/>
              </a:ext>
            </a:extLst>
          </p:cNvPr>
          <p:cNvPicPr>
            <a:picLocks noChangeAspect="1"/>
          </p:cNvPicPr>
          <p:nvPr/>
        </p:nvPicPr>
        <p:blipFill>
          <a:blip r:embed="rId5"/>
          <a:stretch>
            <a:fillRect/>
          </a:stretch>
        </p:blipFill>
        <p:spPr>
          <a:xfrm>
            <a:off x="69850" y="2046872"/>
            <a:ext cx="4648994" cy="1337721"/>
          </a:xfrm>
          <a:prstGeom prst="rect">
            <a:avLst/>
          </a:prstGeom>
        </p:spPr>
      </p:pic>
      <p:pic>
        <p:nvPicPr>
          <p:cNvPr id="7" name="图片 6" descr="图表&#10;&#10;描述已自动生成">
            <a:extLst>
              <a:ext uri="{FF2B5EF4-FFF2-40B4-BE49-F238E27FC236}">
                <a16:creationId xmlns:a16="http://schemas.microsoft.com/office/drawing/2014/main" id="{63BF639F-E6E2-A285-5530-41A85B0AE2BC}"/>
              </a:ext>
            </a:extLst>
          </p:cNvPr>
          <p:cNvPicPr>
            <a:picLocks noChangeAspect="1"/>
          </p:cNvPicPr>
          <p:nvPr/>
        </p:nvPicPr>
        <p:blipFill>
          <a:blip r:embed="rId6"/>
          <a:stretch>
            <a:fillRect/>
          </a:stretch>
        </p:blipFill>
        <p:spPr>
          <a:xfrm>
            <a:off x="0" y="3384593"/>
            <a:ext cx="2368881" cy="1337721"/>
          </a:xfrm>
          <a:prstGeom prst="rect">
            <a:avLst/>
          </a:prstGeom>
        </p:spPr>
      </p:pic>
      <p:pic>
        <p:nvPicPr>
          <p:cNvPr id="9" name="图片 8" descr="图表, 日程表&#10;&#10;描述已自动生成">
            <a:extLst>
              <a:ext uri="{FF2B5EF4-FFF2-40B4-BE49-F238E27FC236}">
                <a16:creationId xmlns:a16="http://schemas.microsoft.com/office/drawing/2014/main" id="{7F547305-31FB-EA0A-EE30-8678CDCDDF0E}"/>
              </a:ext>
            </a:extLst>
          </p:cNvPr>
          <p:cNvPicPr>
            <a:picLocks noChangeAspect="1"/>
          </p:cNvPicPr>
          <p:nvPr/>
        </p:nvPicPr>
        <p:blipFill>
          <a:blip r:embed="rId7"/>
          <a:stretch>
            <a:fillRect/>
          </a:stretch>
        </p:blipFill>
        <p:spPr>
          <a:xfrm>
            <a:off x="2359052" y="3384592"/>
            <a:ext cx="2359791" cy="1333795"/>
          </a:xfrm>
          <a:prstGeom prst="rect">
            <a:avLst/>
          </a:prstGeom>
        </p:spPr>
      </p:pic>
      <p:pic>
        <p:nvPicPr>
          <p:cNvPr id="11" name="图片 10" descr="文本, 信件&#10;&#10;描述已自动生成">
            <a:extLst>
              <a:ext uri="{FF2B5EF4-FFF2-40B4-BE49-F238E27FC236}">
                <a16:creationId xmlns:a16="http://schemas.microsoft.com/office/drawing/2014/main" id="{DC506FE7-E163-D6D7-B2E5-22EC456AAA09}"/>
              </a:ext>
            </a:extLst>
          </p:cNvPr>
          <p:cNvPicPr>
            <a:picLocks noChangeAspect="1"/>
          </p:cNvPicPr>
          <p:nvPr/>
        </p:nvPicPr>
        <p:blipFill>
          <a:blip r:embed="rId8"/>
          <a:stretch>
            <a:fillRect/>
          </a:stretch>
        </p:blipFill>
        <p:spPr>
          <a:xfrm>
            <a:off x="4718842" y="1891989"/>
            <a:ext cx="2125321" cy="2608573"/>
          </a:xfrm>
          <a:prstGeom prst="rect">
            <a:avLst/>
          </a:prstGeom>
        </p:spPr>
      </p:pic>
      <p:pic>
        <p:nvPicPr>
          <p:cNvPr id="13" name="图片 12" descr="文本&#10;&#10;描述已自动生成">
            <a:extLst>
              <a:ext uri="{FF2B5EF4-FFF2-40B4-BE49-F238E27FC236}">
                <a16:creationId xmlns:a16="http://schemas.microsoft.com/office/drawing/2014/main" id="{6EFA159F-44E1-A0A9-2CF5-74CD3CA1A0E1}"/>
              </a:ext>
            </a:extLst>
          </p:cNvPr>
          <p:cNvPicPr>
            <a:picLocks noChangeAspect="1"/>
          </p:cNvPicPr>
          <p:nvPr/>
        </p:nvPicPr>
        <p:blipFill>
          <a:blip r:embed="rId9"/>
          <a:stretch>
            <a:fillRect/>
          </a:stretch>
        </p:blipFill>
        <p:spPr>
          <a:xfrm>
            <a:off x="7335233" y="224037"/>
            <a:ext cx="4469606" cy="1453968"/>
          </a:xfrm>
          <a:prstGeom prst="rect">
            <a:avLst/>
          </a:prstGeom>
        </p:spPr>
      </p:pic>
      <p:pic>
        <p:nvPicPr>
          <p:cNvPr id="15" name="图片 14" descr="图表&#10;&#10;描述已自动生成">
            <a:extLst>
              <a:ext uri="{FF2B5EF4-FFF2-40B4-BE49-F238E27FC236}">
                <a16:creationId xmlns:a16="http://schemas.microsoft.com/office/drawing/2014/main" id="{23A26602-8E1C-1490-E41D-88A06404619E}"/>
              </a:ext>
            </a:extLst>
          </p:cNvPr>
          <p:cNvPicPr>
            <a:picLocks noChangeAspect="1"/>
          </p:cNvPicPr>
          <p:nvPr/>
        </p:nvPicPr>
        <p:blipFill>
          <a:blip r:embed="rId10"/>
          <a:stretch>
            <a:fillRect/>
          </a:stretch>
        </p:blipFill>
        <p:spPr>
          <a:xfrm>
            <a:off x="7172205" y="1720703"/>
            <a:ext cx="2322866" cy="1337722"/>
          </a:xfrm>
          <a:prstGeom prst="rect">
            <a:avLst/>
          </a:prstGeom>
        </p:spPr>
      </p:pic>
      <p:pic>
        <p:nvPicPr>
          <p:cNvPr id="17" name="图片 16" descr="图表, 日程表&#10;&#10;描述已自动生成">
            <a:extLst>
              <a:ext uri="{FF2B5EF4-FFF2-40B4-BE49-F238E27FC236}">
                <a16:creationId xmlns:a16="http://schemas.microsoft.com/office/drawing/2014/main" id="{4E5AA064-F4D7-8CE1-6F52-8A72E3A6E7F3}"/>
              </a:ext>
            </a:extLst>
          </p:cNvPr>
          <p:cNvPicPr>
            <a:picLocks noChangeAspect="1"/>
          </p:cNvPicPr>
          <p:nvPr/>
        </p:nvPicPr>
        <p:blipFill>
          <a:blip r:embed="rId11"/>
          <a:stretch>
            <a:fillRect/>
          </a:stretch>
        </p:blipFill>
        <p:spPr>
          <a:xfrm>
            <a:off x="9495071" y="1661792"/>
            <a:ext cx="2309768" cy="1352475"/>
          </a:xfrm>
          <a:prstGeom prst="rect">
            <a:avLst/>
          </a:prstGeom>
        </p:spPr>
      </p:pic>
      <p:pic>
        <p:nvPicPr>
          <p:cNvPr id="19" name="图片 18" descr="文本&#10;&#10;描述已自动生成">
            <a:extLst>
              <a:ext uri="{FF2B5EF4-FFF2-40B4-BE49-F238E27FC236}">
                <a16:creationId xmlns:a16="http://schemas.microsoft.com/office/drawing/2014/main" id="{249A03C5-05B7-186F-75A7-C5599FB0B2C7}"/>
              </a:ext>
            </a:extLst>
          </p:cNvPr>
          <p:cNvPicPr>
            <a:picLocks noChangeAspect="1"/>
          </p:cNvPicPr>
          <p:nvPr/>
        </p:nvPicPr>
        <p:blipFill>
          <a:blip r:embed="rId12"/>
          <a:stretch>
            <a:fillRect/>
          </a:stretch>
        </p:blipFill>
        <p:spPr>
          <a:xfrm>
            <a:off x="7766522" y="3019046"/>
            <a:ext cx="3607028" cy="3564392"/>
          </a:xfrm>
          <a:prstGeom prst="rect">
            <a:avLst/>
          </a:prstGeom>
        </p:spPr>
      </p:pic>
      <p:sp>
        <p:nvSpPr>
          <p:cNvPr id="4" name="Date Placeholder 3">
            <a:extLst>
              <a:ext uri="{FF2B5EF4-FFF2-40B4-BE49-F238E27FC236}">
                <a16:creationId xmlns:a16="http://schemas.microsoft.com/office/drawing/2014/main" id="{97668E15-B41A-452E-8A2F-3EC2F15A815B}"/>
              </a:ext>
            </a:extLst>
          </p:cNvPr>
          <p:cNvSpPr>
            <a:spLocks noGrp="1"/>
          </p:cNvSpPr>
          <p:nvPr>
            <p:ph type="dt" sz="half" idx="10"/>
          </p:nvPr>
        </p:nvSpPr>
        <p:spPr/>
        <p:txBody>
          <a:bodyPr/>
          <a:lstStyle/>
          <a:p>
            <a:fld id="{63BECF1D-1E2D-45A0-AFB6-DCC3024D006C}" type="datetime1">
              <a:rPr lang="en-US" altLang="zh-CN" smtClean="0">
                <a:cs typeface="+mn-ea"/>
                <a:sym typeface="+mn-lt"/>
              </a:rPr>
              <a:t>5/23/2022</a:t>
            </a:fld>
            <a:endParaRPr lang="zh-CN" altLang="en-US">
              <a:cs typeface="+mn-ea"/>
              <a:sym typeface="+mn-lt"/>
            </a:endParaRPr>
          </a:p>
        </p:txBody>
      </p:sp>
      <p:sp>
        <p:nvSpPr>
          <p:cNvPr id="6" name="Slide Number Placeholder 5">
            <a:extLst>
              <a:ext uri="{FF2B5EF4-FFF2-40B4-BE49-F238E27FC236}">
                <a16:creationId xmlns:a16="http://schemas.microsoft.com/office/drawing/2014/main" id="{E160ACD2-FB9D-4B1C-84D4-0F19BEEEF115}"/>
              </a:ext>
            </a:extLst>
          </p:cNvPr>
          <p:cNvSpPr>
            <a:spLocks noGrp="1"/>
          </p:cNvSpPr>
          <p:nvPr>
            <p:ph type="sldNum" sz="quarter" idx="12"/>
          </p:nvPr>
        </p:nvSpPr>
        <p:spPr/>
        <p:txBody>
          <a:bodyPr/>
          <a:lstStyle/>
          <a:p>
            <a:fld id="{49AE70B2-8BF9-45C0-BB95-33D1B9D3A854}" type="slidenum">
              <a:rPr lang="zh-CN" altLang="en-US" smtClean="0">
                <a:cs typeface="+mn-ea"/>
                <a:sym typeface="+mn-lt"/>
              </a:rPr>
              <a:t>45</a:t>
            </a:fld>
            <a:endParaRPr lang="zh-CN" altLang="en-US">
              <a:cs typeface="+mn-ea"/>
              <a:sym typeface="+mn-lt"/>
            </a:endParaRPr>
          </a:p>
        </p:txBody>
      </p:sp>
    </p:spTree>
    <p:extLst>
      <p:ext uri="{BB962C8B-B14F-4D97-AF65-F5344CB8AC3E}">
        <p14:creationId xmlns:p14="http://schemas.microsoft.com/office/powerpoint/2010/main" val="2856309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1267"/>
            <a:ext cx="63817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Zoom dialectic analysis</a:t>
            </a:r>
          </a:p>
        </p:txBody>
      </p:sp>
      <p:pic>
        <p:nvPicPr>
          <p:cNvPr id="1026" name="Picture 2" descr="Zoom 年会纪要">
            <a:extLst>
              <a:ext uri="{FF2B5EF4-FFF2-40B4-BE49-F238E27FC236}">
                <a16:creationId xmlns:a16="http://schemas.microsoft.com/office/drawing/2014/main" id="{4EE5CA6A-2535-1141-3C03-921479F6AB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3751" y="692327"/>
            <a:ext cx="5048250" cy="383681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表格&#10;&#10;描述已自动生成">
            <a:extLst>
              <a:ext uri="{FF2B5EF4-FFF2-40B4-BE49-F238E27FC236}">
                <a16:creationId xmlns:a16="http://schemas.microsoft.com/office/drawing/2014/main" id="{D9CE1605-CAB6-6390-DCA1-BDA4CC1F750D}"/>
              </a:ext>
            </a:extLst>
          </p:cNvPr>
          <p:cNvPicPr>
            <a:picLocks noChangeAspect="1"/>
          </p:cNvPicPr>
          <p:nvPr/>
        </p:nvPicPr>
        <p:blipFill>
          <a:blip r:embed="rId4"/>
          <a:stretch>
            <a:fillRect/>
          </a:stretch>
        </p:blipFill>
        <p:spPr>
          <a:xfrm>
            <a:off x="7143750" y="4812958"/>
            <a:ext cx="5048250" cy="1673567"/>
          </a:xfrm>
          <a:prstGeom prst="rect">
            <a:avLst/>
          </a:prstGeom>
        </p:spPr>
      </p:pic>
      <p:sp>
        <p:nvSpPr>
          <p:cNvPr id="6" name="矩形 5">
            <a:extLst>
              <a:ext uri="{FF2B5EF4-FFF2-40B4-BE49-F238E27FC236}">
                <a16:creationId xmlns:a16="http://schemas.microsoft.com/office/drawing/2014/main" id="{EF900B0F-46AD-C9F0-C336-216C68C842B2}"/>
              </a:ext>
            </a:extLst>
          </p:cNvPr>
          <p:cNvSpPr/>
          <p:nvPr/>
        </p:nvSpPr>
        <p:spPr>
          <a:xfrm>
            <a:off x="69849" y="6329623"/>
            <a:ext cx="3432350" cy="400110"/>
          </a:xfrm>
          <a:prstGeom prst="rect">
            <a:avLst/>
          </a:prstGeom>
        </p:spPr>
        <p:txBody>
          <a:bodyPr wrap="none">
            <a:spAutoFit/>
          </a:bodyPr>
          <a:lstStyle/>
          <a:p>
            <a:r>
              <a:rPr lang="en-US" altLang="zh-CN" sz="1000">
                <a:cs typeface="+mn-ea"/>
                <a:sym typeface="+mn-lt"/>
              </a:rPr>
              <a:t>[1] </a:t>
            </a:r>
            <a:r>
              <a:rPr lang="zh-CN" altLang="en-US" sz="1000">
                <a:cs typeface="+mn-ea"/>
                <a:sym typeface="+mn-lt"/>
                <a:hlinkClick r:id="rId5"/>
              </a:rPr>
              <a:t>https://backlinko.com/zoom-users</a:t>
            </a:r>
            <a:r>
              <a:rPr lang="en-US" altLang="zh-CN" sz="1000">
                <a:cs typeface="+mn-ea"/>
                <a:sym typeface="+mn-lt"/>
              </a:rPr>
              <a:t> </a:t>
            </a:r>
          </a:p>
          <a:p>
            <a:r>
              <a:rPr lang="en-US" altLang="zh-CN" sz="1000">
                <a:cs typeface="+mn-ea"/>
                <a:sym typeface="+mn-lt"/>
              </a:rPr>
              <a:t>[2] </a:t>
            </a:r>
            <a:r>
              <a:rPr lang="en-US" altLang="zh-CN" sz="1000">
                <a:cs typeface="+mn-ea"/>
                <a:sym typeface="+mn-lt"/>
                <a:hlinkClick r:id="rId6"/>
              </a:rPr>
              <a:t>https://www.businessofapps.com/data/zoom-statistics/</a:t>
            </a:r>
            <a:r>
              <a:rPr lang="en-US" altLang="zh-CN" sz="1000">
                <a:cs typeface="+mn-ea"/>
                <a:sym typeface="+mn-lt"/>
              </a:rPr>
              <a:t> </a:t>
            </a:r>
            <a:endParaRPr lang="zh-CN" altLang="en-US" sz="1000">
              <a:cs typeface="+mn-ea"/>
              <a:sym typeface="+mn-lt"/>
            </a:endParaRPr>
          </a:p>
        </p:txBody>
      </p:sp>
      <p:sp>
        <p:nvSpPr>
          <p:cNvPr id="7" name="文本框 6">
            <a:extLst>
              <a:ext uri="{FF2B5EF4-FFF2-40B4-BE49-F238E27FC236}">
                <a16:creationId xmlns:a16="http://schemas.microsoft.com/office/drawing/2014/main" id="{CD73F2AC-AA02-1304-0DD0-3E4EC49883C5}"/>
              </a:ext>
            </a:extLst>
          </p:cNvPr>
          <p:cNvSpPr txBox="1"/>
          <p:nvPr/>
        </p:nvSpPr>
        <p:spPr>
          <a:xfrm>
            <a:off x="11727656" y="4282918"/>
            <a:ext cx="302419" cy="246221"/>
          </a:xfrm>
          <a:prstGeom prst="rect">
            <a:avLst/>
          </a:prstGeom>
          <a:noFill/>
        </p:spPr>
        <p:txBody>
          <a:bodyPr wrap="square" rtlCol="0">
            <a:spAutoFit/>
          </a:bodyPr>
          <a:lstStyle/>
          <a:p>
            <a:r>
              <a:rPr kumimoji="1" lang="en-US" altLang="zh-CN" sz="1000">
                <a:cs typeface="+mn-ea"/>
                <a:sym typeface="+mn-lt"/>
              </a:rPr>
              <a:t>[1]</a:t>
            </a:r>
            <a:endParaRPr kumimoji="1" lang="zh-CN" altLang="en-US" sz="1000">
              <a:cs typeface="+mn-ea"/>
              <a:sym typeface="+mn-lt"/>
            </a:endParaRPr>
          </a:p>
        </p:txBody>
      </p:sp>
      <p:sp>
        <p:nvSpPr>
          <p:cNvPr id="10" name="文本框 9">
            <a:extLst>
              <a:ext uri="{FF2B5EF4-FFF2-40B4-BE49-F238E27FC236}">
                <a16:creationId xmlns:a16="http://schemas.microsoft.com/office/drawing/2014/main" id="{749D78B8-FFB5-1F36-D9A2-832B074D29A4}"/>
              </a:ext>
            </a:extLst>
          </p:cNvPr>
          <p:cNvSpPr txBox="1"/>
          <p:nvPr/>
        </p:nvSpPr>
        <p:spPr>
          <a:xfrm>
            <a:off x="11841955" y="6223083"/>
            <a:ext cx="302419" cy="246221"/>
          </a:xfrm>
          <a:prstGeom prst="rect">
            <a:avLst/>
          </a:prstGeom>
          <a:noFill/>
        </p:spPr>
        <p:txBody>
          <a:bodyPr wrap="square" rtlCol="0">
            <a:spAutoFit/>
          </a:bodyPr>
          <a:lstStyle/>
          <a:p>
            <a:r>
              <a:rPr kumimoji="1" lang="en-US" altLang="zh-CN" sz="1000">
                <a:cs typeface="+mn-ea"/>
                <a:sym typeface="+mn-lt"/>
              </a:rPr>
              <a:t>[2]</a:t>
            </a:r>
            <a:endParaRPr kumimoji="1" lang="zh-CN" altLang="en-US" sz="1000">
              <a:cs typeface="+mn-ea"/>
              <a:sym typeface="+mn-lt"/>
            </a:endParaRPr>
          </a:p>
        </p:txBody>
      </p:sp>
      <p:grpSp>
        <p:nvGrpSpPr>
          <p:cNvPr id="11" name="组合 10">
            <a:extLst>
              <a:ext uri="{FF2B5EF4-FFF2-40B4-BE49-F238E27FC236}">
                <a16:creationId xmlns:a16="http://schemas.microsoft.com/office/drawing/2014/main" id="{73D16F4A-81E5-340A-BE89-CA8432B82463}"/>
              </a:ext>
            </a:extLst>
          </p:cNvPr>
          <p:cNvGrpSpPr/>
          <p:nvPr/>
        </p:nvGrpSpPr>
        <p:grpSpPr>
          <a:xfrm>
            <a:off x="69849" y="2610733"/>
            <a:ext cx="6930262" cy="2066390"/>
            <a:chOff x="0" y="3583351"/>
            <a:chExt cx="6930262" cy="2066390"/>
          </a:xfrm>
        </p:grpSpPr>
        <p:pic>
          <p:nvPicPr>
            <p:cNvPr id="5" name="图片 4" descr="图表, 折线图&#10;&#10;描述已自动生成">
              <a:extLst>
                <a:ext uri="{FF2B5EF4-FFF2-40B4-BE49-F238E27FC236}">
                  <a16:creationId xmlns:a16="http://schemas.microsoft.com/office/drawing/2014/main" id="{8A1EA341-1BB6-31A9-7D98-687EB5F4ECC2}"/>
                </a:ext>
              </a:extLst>
            </p:cNvPr>
            <p:cNvPicPr>
              <a:picLocks noChangeAspect="1"/>
            </p:cNvPicPr>
            <p:nvPr/>
          </p:nvPicPr>
          <p:blipFill>
            <a:blip r:embed="rId7"/>
            <a:stretch>
              <a:fillRect/>
            </a:stretch>
          </p:blipFill>
          <p:spPr>
            <a:xfrm>
              <a:off x="0" y="3921905"/>
              <a:ext cx="6930262" cy="1727836"/>
            </a:xfrm>
            <a:prstGeom prst="rect">
              <a:avLst/>
            </a:prstGeom>
          </p:spPr>
        </p:pic>
        <p:sp>
          <p:nvSpPr>
            <p:cNvPr id="8" name="文本框 7">
              <a:extLst>
                <a:ext uri="{FF2B5EF4-FFF2-40B4-BE49-F238E27FC236}">
                  <a16:creationId xmlns:a16="http://schemas.microsoft.com/office/drawing/2014/main" id="{65B00543-7AEA-5520-3BC5-8C83EE998F1F}"/>
                </a:ext>
              </a:extLst>
            </p:cNvPr>
            <p:cNvSpPr txBox="1"/>
            <p:nvPr/>
          </p:nvSpPr>
          <p:spPr>
            <a:xfrm>
              <a:off x="0" y="3583351"/>
              <a:ext cx="3743326" cy="338554"/>
            </a:xfrm>
            <a:prstGeom prst="rect">
              <a:avLst/>
            </a:prstGeom>
            <a:noFill/>
          </p:spPr>
          <p:txBody>
            <a:bodyPr wrap="square" lIns="91440" tIns="45720" rIns="91440" bIns="45720" rtlCol="0" anchor="t">
              <a:spAutoFit/>
            </a:bodyPr>
            <a:lstStyle/>
            <a:p>
              <a:r>
                <a:rPr kumimoji="1" lang="en-US" altLang="zh-CN" sz="1600" b="1">
                  <a:cs typeface="+mn-ea"/>
                  <a:sym typeface="+mn-lt"/>
                </a:rPr>
                <a:t>Google Trend:Zoom(worldwide)</a:t>
              </a:r>
              <a:endParaRPr kumimoji="1" lang="zh-CN" altLang="en-US" sz="1600" b="1">
                <a:cs typeface="+mn-ea"/>
                <a:sym typeface="+mn-lt"/>
              </a:endParaRPr>
            </a:p>
          </p:txBody>
        </p:sp>
      </p:grpSp>
      <p:sp>
        <p:nvSpPr>
          <p:cNvPr id="9" name="矩形 8">
            <a:extLst>
              <a:ext uri="{FF2B5EF4-FFF2-40B4-BE49-F238E27FC236}">
                <a16:creationId xmlns:a16="http://schemas.microsoft.com/office/drawing/2014/main" id="{689C69DE-481F-F107-B675-FA3E10CCD1A6}"/>
              </a:ext>
            </a:extLst>
          </p:cNvPr>
          <p:cNvSpPr/>
          <p:nvPr/>
        </p:nvSpPr>
        <p:spPr>
          <a:xfrm>
            <a:off x="353177" y="901065"/>
            <a:ext cx="5122941" cy="1384995"/>
          </a:xfrm>
          <a:prstGeom prst="rect">
            <a:avLst/>
          </a:prstGeom>
          <a:noFill/>
        </p:spPr>
        <p:txBody>
          <a:bodyPr wrap="none" lIns="91440" tIns="45720" rIns="91440" bIns="45720">
            <a:spAutoFit/>
          </a:bodyPr>
          <a:lstStyle/>
          <a:p>
            <a:pPr algn="ctr"/>
            <a:r>
              <a:rPr lang="en-US" altLang="zh-CN" sz="2800" b="0" cap="none" spc="0">
                <a:ln w="0"/>
                <a:solidFill>
                  <a:schemeClr val="tx1"/>
                </a:solidFill>
                <a:effectLst>
                  <a:outerShdw blurRad="38100" dist="19050" dir="2700000" algn="tl" rotWithShape="0">
                    <a:schemeClr val="dk1">
                      <a:alpha val="40000"/>
                    </a:schemeClr>
                  </a:outerShdw>
                </a:effectLst>
                <a:cs typeface="+mn-ea"/>
                <a:sym typeface="+mn-lt"/>
              </a:rPr>
              <a:t>Is indicator from Google Trend </a:t>
            </a:r>
          </a:p>
          <a:p>
            <a:pPr algn="ctr"/>
            <a:r>
              <a:rPr lang="en-US" altLang="zh-CN" sz="2800" b="0" cap="none" spc="0">
                <a:ln w="0"/>
                <a:solidFill>
                  <a:schemeClr val="tx1"/>
                </a:solidFill>
                <a:effectLst>
                  <a:outerShdw blurRad="38100" dist="19050" dir="2700000" algn="tl" rotWithShape="0">
                    <a:schemeClr val="dk1">
                      <a:alpha val="40000"/>
                    </a:schemeClr>
                  </a:outerShdw>
                </a:effectLst>
                <a:cs typeface="+mn-ea"/>
                <a:sym typeface="+mn-lt"/>
              </a:rPr>
              <a:t>really meaningful for </a:t>
            </a:r>
          </a:p>
          <a:p>
            <a:pPr algn="ctr"/>
            <a:r>
              <a:rPr lang="en-US" altLang="zh-CN" sz="2800" b="0" cap="none" spc="0">
                <a:ln w="0"/>
                <a:solidFill>
                  <a:schemeClr val="tx1"/>
                </a:solidFill>
                <a:effectLst>
                  <a:outerShdw blurRad="38100" dist="19050" dir="2700000" algn="tl" rotWithShape="0">
                    <a:schemeClr val="dk1">
                      <a:alpha val="40000"/>
                    </a:schemeClr>
                  </a:outerShdw>
                </a:effectLst>
                <a:cs typeface="+mn-ea"/>
                <a:sym typeface="+mn-lt"/>
              </a:rPr>
              <a:t>conclusion about utilization?</a:t>
            </a:r>
            <a:endParaRPr lang="zh-CN" altLang="en-US" sz="2800" b="0" cap="none" spc="0">
              <a:ln w="0"/>
              <a:solidFill>
                <a:schemeClr val="tx1"/>
              </a:solidFill>
              <a:effectLst>
                <a:outerShdw blurRad="38100" dist="19050" dir="2700000" algn="tl" rotWithShape="0">
                  <a:schemeClr val="dk1">
                    <a:alpha val="40000"/>
                  </a:schemeClr>
                </a:outerShdw>
              </a:effectLst>
              <a:cs typeface="+mn-ea"/>
              <a:sym typeface="+mn-lt"/>
            </a:endParaRPr>
          </a:p>
        </p:txBody>
      </p:sp>
      <p:sp>
        <p:nvSpPr>
          <p:cNvPr id="2" name="Date Placeholder 1">
            <a:extLst>
              <a:ext uri="{FF2B5EF4-FFF2-40B4-BE49-F238E27FC236}">
                <a16:creationId xmlns:a16="http://schemas.microsoft.com/office/drawing/2014/main" id="{DFA50094-754E-49D0-B298-0D52F8C3F9D2}"/>
              </a:ext>
            </a:extLst>
          </p:cNvPr>
          <p:cNvSpPr>
            <a:spLocks noGrp="1"/>
          </p:cNvSpPr>
          <p:nvPr>
            <p:ph type="dt" sz="half" idx="10"/>
          </p:nvPr>
        </p:nvSpPr>
        <p:spPr/>
        <p:txBody>
          <a:bodyPr/>
          <a:lstStyle/>
          <a:p>
            <a:fld id="{D30FD691-A2D8-4C24-9FF4-93A984A1115C}"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7114BEBA-3F2C-4980-A1DB-F2D0C80C5611}"/>
              </a:ext>
            </a:extLst>
          </p:cNvPr>
          <p:cNvSpPr>
            <a:spLocks noGrp="1"/>
          </p:cNvSpPr>
          <p:nvPr>
            <p:ph type="sldNum" sz="quarter" idx="12"/>
          </p:nvPr>
        </p:nvSpPr>
        <p:spPr/>
        <p:txBody>
          <a:bodyPr/>
          <a:lstStyle/>
          <a:p>
            <a:fld id="{49AE70B2-8BF9-45C0-BB95-33D1B9D3A854}" type="slidenum">
              <a:rPr lang="zh-CN" altLang="en-US" smtClean="0">
                <a:cs typeface="+mn-ea"/>
                <a:sym typeface="+mn-lt"/>
              </a:rPr>
              <a:t>46</a:t>
            </a:fld>
            <a:endParaRPr lang="zh-CN" altLang="en-US">
              <a:cs typeface="+mn-ea"/>
              <a:sym typeface="+mn-lt"/>
            </a:endParaRPr>
          </a:p>
        </p:txBody>
      </p:sp>
    </p:spTree>
    <p:extLst>
      <p:ext uri="{BB962C8B-B14F-4D97-AF65-F5344CB8AC3E}">
        <p14:creationId xmlns:p14="http://schemas.microsoft.com/office/powerpoint/2010/main" val="509183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0"/>
            <a:ext cx="6825803"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Zoom dialectic analysis</a:t>
            </a:r>
          </a:p>
        </p:txBody>
      </p:sp>
      <p:graphicFrame>
        <p:nvGraphicFramePr>
          <p:cNvPr id="5" name="图示 4">
            <a:extLst>
              <a:ext uri="{FF2B5EF4-FFF2-40B4-BE49-F238E27FC236}">
                <a16:creationId xmlns:a16="http://schemas.microsoft.com/office/drawing/2014/main" id="{F4CF8AB2-2FE5-7A0B-A572-41D2303B8A1E}"/>
              </a:ext>
            </a:extLst>
          </p:cNvPr>
          <p:cNvGraphicFramePr/>
          <p:nvPr>
            <p:extLst>
              <p:ext uri="{D42A27DB-BD31-4B8C-83A1-F6EECF244321}">
                <p14:modId xmlns:p14="http://schemas.microsoft.com/office/powerpoint/2010/main" val="3643500007"/>
              </p:ext>
            </p:extLst>
          </p:nvPr>
        </p:nvGraphicFramePr>
        <p:xfrm>
          <a:off x="1200150" y="728662"/>
          <a:ext cx="9015413"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0B3CE331-9BE6-B8CA-9ADB-10002A285D3A}"/>
              </a:ext>
            </a:extLst>
          </p:cNvPr>
          <p:cNvSpPr txBox="1"/>
          <p:nvPr/>
        </p:nvSpPr>
        <p:spPr>
          <a:xfrm>
            <a:off x="285750" y="6321880"/>
            <a:ext cx="8115300" cy="707886"/>
          </a:xfrm>
          <a:prstGeom prst="rect">
            <a:avLst/>
          </a:prstGeom>
          <a:noFill/>
        </p:spPr>
        <p:txBody>
          <a:bodyPr wrap="square" rtlCol="0">
            <a:spAutoFit/>
          </a:bodyPr>
          <a:lstStyle/>
          <a:p>
            <a:r>
              <a:rPr kumimoji="1" lang="en-US" altLang="zh-CN" sz="1000">
                <a:cs typeface="+mn-ea"/>
                <a:sym typeface="+mn-lt"/>
              </a:rPr>
              <a:t>[1] </a:t>
            </a:r>
            <a:r>
              <a:rPr kumimoji="1" lang="en-US" altLang="zh-CN" sz="1000">
                <a:cs typeface="+mn-ea"/>
                <a:sym typeface="+mn-lt"/>
                <a:hlinkClick r:id="rId8"/>
              </a:rPr>
              <a:t>https://www.worldometers.info/world-population/switzerland-population/</a:t>
            </a:r>
            <a:endParaRPr kumimoji="1" lang="en-US" altLang="zh-CN" sz="1000">
              <a:cs typeface="+mn-ea"/>
              <a:sym typeface="+mn-lt"/>
            </a:endParaRPr>
          </a:p>
          <a:p>
            <a:r>
              <a:rPr kumimoji="1" lang="en-US" altLang="zh-CN" sz="1000">
                <a:cs typeface="+mn-ea"/>
                <a:sym typeface="+mn-lt"/>
              </a:rPr>
              <a:t>[2] </a:t>
            </a:r>
            <a:r>
              <a:rPr kumimoji="1" lang="en-US" altLang="zh-CN" sz="1000">
                <a:cs typeface="+mn-ea"/>
                <a:sym typeface="+mn-lt"/>
                <a:hlinkClick r:id="rId9"/>
              </a:rPr>
              <a:t>https://www.thelocal.ch/20210113/explained-what-are-switzerlands-new-coronavirus-measures-jan-13/</a:t>
            </a:r>
            <a:endParaRPr kumimoji="1" lang="en-US" altLang="zh-CN" sz="1000">
              <a:cs typeface="+mn-ea"/>
              <a:sym typeface="+mn-lt"/>
            </a:endParaRPr>
          </a:p>
          <a:p>
            <a:r>
              <a:rPr kumimoji="1" lang="en-US" altLang="zh-CN" sz="1000">
                <a:cs typeface="+mn-ea"/>
                <a:sym typeface="+mn-lt"/>
              </a:rPr>
              <a:t>[3] </a:t>
            </a:r>
            <a:r>
              <a:rPr lang="en-US" altLang="zh-CN" sz="1000">
                <a:cs typeface="+mn-ea"/>
                <a:sym typeface="+mn-lt"/>
                <a:hlinkClick r:id="rId10"/>
              </a:rPr>
              <a:t>https://academic.oup.com/cid/article/73/12/2265/6103916</a:t>
            </a:r>
            <a:endParaRPr lang="en-US" altLang="zh-CN" sz="1000">
              <a:cs typeface="+mn-ea"/>
              <a:sym typeface="+mn-lt"/>
            </a:endParaRPr>
          </a:p>
          <a:p>
            <a:r>
              <a:rPr kumimoji="1" lang="en-US" altLang="zh-CN" sz="1000">
                <a:cs typeface="+mn-ea"/>
                <a:sym typeface="+mn-lt"/>
              </a:rPr>
              <a:t> </a:t>
            </a:r>
            <a:endParaRPr kumimoji="1" lang="zh-CN" altLang="en-US" sz="1000">
              <a:cs typeface="+mn-ea"/>
              <a:sym typeface="+mn-lt"/>
            </a:endParaRPr>
          </a:p>
        </p:txBody>
      </p:sp>
      <p:sp>
        <p:nvSpPr>
          <p:cNvPr id="2" name="Date Placeholder 1">
            <a:extLst>
              <a:ext uri="{FF2B5EF4-FFF2-40B4-BE49-F238E27FC236}">
                <a16:creationId xmlns:a16="http://schemas.microsoft.com/office/drawing/2014/main" id="{33E0D7FD-8DB1-4816-9DBF-7CFBBE8260FD}"/>
              </a:ext>
            </a:extLst>
          </p:cNvPr>
          <p:cNvSpPr>
            <a:spLocks noGrp="1"/>
          </p:cNvSpPr>
          <p:nvPr>
            <p:ph type="dt" sz="half" idx="10"/>
          </p:nvPr>
        </p:nvSpPr>
        <p:spPr/>
        <p:txBody>
          <a:bodyPr/>
          <a:lstStyle/>
          <a:p>
            <a:fld id="{90216E7C-E3E0-488D-B281-3C13322A4FBA}" type="datetime1">
              <a:rPr lang="en-US" altLang="zh-CN" smtClean="0">
                <a:cs typeface="+mn-ea"/>
                <a:sym typeface="+mn-lt"/>
              </a:rPr>
              <a:t>5/23/2022</a:t>
            </a:fld>
            <a:endParaRPr lang="zh-CN" altLang="en-US">
              <a:cs typeface="+mn-ea"/>
              <a:sym typeface="+mn-lt"/>
            </a:endParaRPr>
          </a:p>
        </p:txBody>
      </p:sp>
      <p:sp>
        <p:nvSpPr>
          <p:cNvPr id="3" name="Slide Number Placeholder 2">
            <a:extLst>
              <a:ext uri="{FF2B5EF4-FFF2-40B4-BE49-F238E27FC236}">
                <a16:creationId xmlns:a16="http://schemas.microsoft.com/office/drawing/2014/main" id="{8B810A87-4FEF-465C-9A64-F851C9D84359}"/>
              </a:ext>
            </a:extLst>
          </p:cNvPr>
          <p:cNvSpPr>
            <a:spLocks noGrp="1"/>
          </p:cNvSpPr>
          <p:nvPr>
            <p:ph type="sldNum" sz="quarter" idx="12"/>
          </p:nvPr>
        </p:nvSpPr>
        <p:spPr/>
        <p:txBody>
          <a:bodyPr/>
          <a:lstStyle/>
          <a:p>
            <a:fld id="{49AE70B2-8BF9-45C0-BB95-33D1B9D3A854}" type="slidenum">
              <a:rPr lang="zh-CN" altLang="en-US" smtClean="0">
                <a:cs typeface="+mn-ea"/>
                <a:sym typeface="+mn-lt"/>
              </a:rPr>
              <a:t>47</a:t>
            </a:fld>
            <a:endParaRPr lang="zh-CN" altLang="en-US">
              <a:cs typeface="+mn-ea"/>
              <a:sym typeface="+mn-lt"/>
            </a:endParaRPr>
          </a:p>
        </p:txBody>
      </p:sp>
    </p:spTree>
    <p:extLst>
      <p:ext uri="{BB962C8B-B14F-4D97-AF65-F5344CB8AC3E}">
        <p14:creationId xmlns:p14="http://schemas.microsoft.com/office/powerpoint/2010/main" val="1165201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20623"/>
            <a:ext cx="7414683"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Appendix unemployment </a:t>
            </a:r>
          </a:p>
        </p:txBody>
      </p:sp>
      <p:pic>
        <p:nvPicPr>
          <p:cNvPr id="8" name="图片 7" descr="文本&#10;&#10;描述已自动生成">
            <a:extLst>
              <a:ext uri="{FF2B5EF4-FFF2-40B4-BE49-F238E27FC236}">
                <a16:creationId xmlns:a16="http://schemas.microsoft.com/office/drawing/2014/main" id="{3097F608-0A90-37A2-7051-1AA510899B8E}"/>
              </a:ext>
            </a:extLst>
          </p:cNvPr>
          <p:cNvPicPr>
            <a:picLocks noChangeAspect="1"/>
          </p:cNvPicPr>
          <p:nvPr/>
        </p:nvPicPr>
        <p:blipFill>
          <a:blip r:embed="rId3"/>
          <a:stretch>
            <a:fillRect/>
          </a:stretch>
        </p:blipFill>
        <p:spPr>
          <a:xfrm>
            <a:off x="6357938" y="1844707"/>
            <a:ext cx="5811836" cy="1941041"/>
          </a:xfrm>
          <a:prstGeom prst="rect">
            <a:avLst/>
          </a:prstGeom>
        </p:spPr>
      </p:pic>
      <p:pic>
        <p:nvPicPr>
          <p:cNvPr id="10" name="图片 9" descr="图表, 折线图&#10;&#10;描述已自动生成">
            <a:extLst>
              <a:ext uri="{FF2B5EF4-FFF2-40B4-BE49-F238E27FC236}">
                <a16:creationId xmlns:a16="http://schemas.microsoft.com/office/drawing/2014/main" id="{35B79628-42FC-B33A-D679-6DF5CD2BC59D}"/>
              </a:ext>
            </a:extLst>
          </p:cNvPr>
          <p:cNvPicPr>
            <a:picLocks noChangeAspect="1"/>
          </p:cNvPicPr>
          <p:nvPr/>
        </p:nvPicPr>
        <p:blipFill>
          <a:blip r:embed="rId4"/>
          <a:stretch>
            <a:fillRect/>
          </a:stretch>
        </p:blipFill>
        <p:spPr>
          <a:xfrm>
            <a:off x="69851" y="1278527"/>
            <a:ext cx="5614458" cy="3464923"/>
          </a:xfrm>
          <a:prstGeom prst="rect">
            <a:avLst/>
          </a:prstGeom>
        </p:spPr>
      </p:pic>
      <p:pic>
        <p:nvPicPr>
          <p:cNvPr id="12" name="图片 11" descr="文本&#10;&#10;描述已自动生成">
            <a:extLst>
              <a:ext uri="{FF2B5EF4-FFF2-40B4-BE49-F238E27FC236}">
                <a16:creationId xmlns:a16="http://schemas.microsoft.com/office/drawing/2014/main" id="{6200B66A-5C30-1144-D66A-DCB1A1A29F12}"/>
              </a:ext>
            </a:extLst>
          </p:cNvPr>
          <p:cNvPicPr>
            <a:picLocks noChangeAspect="1"/>
          </p:cNvPicPr>
          <p:nvPr/>
        </p:nvPicPr>
        <p:blipFill>
          <a:blip r:embed="rId3"/>
          <a:stretch>
            <a:fillRect/>
          </a:stretch>
        </p:blipFill>
        <p:spPr>
          <a:xfrm>
            <a:off x="6357938" y="1401446"/>
            <a:ext cx="5811836" cy="1941041"/>
          </a:xfrm>
          <a:prstGeom prst="rect">
            <a:avLst/>
          </a:prstGeom>
        </p:spPr>
      </p:pic>
      <p:pic>
        <p:nvPicPr>
          <p:cNvPr id="13" name="图片 12" descr="表格&#10;&#10;描述已自动生成">
            <a:extLst>
              <a:ext uri="{FF2B5EF4-FFF2-40B4-BE49-F238E27FC236}">
                <a16:creationId xmlns:a16="http://schemas.microsoft.com/office/drawing/2014/main" id="{E8FD4F83-F3F0-F167-82A9-A8DA2891C52E}"/>
              </a:ext>
            </a:extLst>
          </p:cNvPr>
          <p:cNvPicPr>
            <a:picLocks noChangeAspect="1"/>
          </p:cNvPicPr>
          <p:nvPr/>
        </p:nvPicPr>
        <p:blipFill>
          <a:blip r:embed="rId5"/>
          <a:stretch>
            <a:fillRect/>
          </a:stretch>
        </p:blipFill>
        <p:spPr>
          <a:xfrm>
            <a:off x="6362708" y="3515514"/>
            <a:ext cx="5807065" cy="1656561"/>
          </a:xfrm>
          <a:prstGeom prst="rect">
            <a:avLst/>
          </a:prstGeom>
        </p:spPr>
      </p:pic>
      <p:sp>
        <p:nvSpPr>
          <p:cNvPr id="2" name="Date Placeholder 1">
            <a:extLst>
              <a:ext uri="{FF2B5EF4-FFF2-40B4-BE49-F238E27FC236}">
                <a16:creationId xmlns:a16="http://schemas.microsoft.com/office/drawing/2014/main" id="{4EEAB7BD-794A-481D-81C4-934DB6B2D7CF}"/>
              </a:ext>
            </a:extLst>
          </p:cNvPr>
          <p:cNvSpPr>
            <a:spLocks noGrp="1"/>
          </p:cNvSpPr>
          <p:nvPr>
            <p:ph type="dt" sz="half" idx="10"/>
          </p:nvPr>
        </p:nvSpPr>
        <p:spPr/>
        <p:txBody>
          <a:bodyPr/>
          <a:lstStyle/>
          <a:p>
            <a:fld id="{879077D0-2FF5-45D7-9C91-C9DFF304C647}" type="datetime1">
              <a:rPr lang="en-US" altLang="zh-CN" smtClean="0">
                <a:cs typeface="+mn-ea"/>
                <a:sym typeface="+mn-lt"/>
              </a:rPr>
              <a:t>5/23/2022</a:t>
            </a:fld>
            <a:endParaRPr lang="zh-CN" altLang="en-US">
              <a:cs typeface="+mn-ea"/>
              <a:sym typeface="+mn-lt"/>
            </a:endParaRPr>
          </a:p>
        </p:txBody>
      </p:sp>
      <p:sp>
        <p:nvSpPr>
          <p:cNvPr id="3" name="Slide Number Placeholder 2">
            <a:extLst>
              <a:ext uri="{FF2B5EF4-FFF2-40B4-BE49-F238E27FC236}">
                <a16:creationId xmlns:a16="http://schemas.microsoft.com/office/drawing/2014/main" id="{803A2194-ABE7-49F2-AF5B-4A6E21C0D06D}"/>
              </a:ext>
            </a:extLst>
          </p:cNvPr>
          <p:cNvSpPr>
            <a:spLocks noGrp="1"/>
          </p:cNvSpPr>
          <p:nvPr>
            <p:ph type="sldNum" sz="quarter" idx="12"/>
          </p:nvPr>
        </p:nvSpPr>
        <p:spPr/>
        <p:txBody>
          <a:bodyPr/>
          <a:lstStyle/>
          <a:p>
            <a:fld id="{49AE70B2-8BF9-45C0-BB95-33D1B9D3A854}" type="slidenum">
              <a:rPr lang="zh-CN" altLang="en-US" smtClean="0">
                <a:cs typeface="+mn-ea"/>
                <a:sym typeface="+mn-lt"/>
              </a:rPr>
              <a:t>48</a:t>
            </a:fld>
            <a:endParaRPr lang="zh-CN" altLang="en-US">
              <a:cs typeface="+mn-ea"/>
              <a:sym typeface="+mn-lt"/>
            </a:endParaRPr>
          </a:p>
        </p:txBody>
      </p:sp>
    </p:spTree>
    <p:extLst>
      <p:ext uri="{BB962C8B-B14F-4D97-AF65-F5344CB8AC3E}">
        <p14:creationId xmlns:p14="http://schemas.microsoft.com/office/powerpoint/2010/main" val="2293871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0"/>
            <a:ext cx="729615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ITSA Appendix unemployment </a:t>
            </a:r>
          </a:p>
        </p:txBody>
      </p:sp>
      <p:pic>
        <p:nvPicPr>
          <p:cNvPr id="3" name="图片 2" descr="图表, 直方图&#10;&#10;描述已自动生成">
            <a:extLst>
              <a:ext uri="{FF2B5EF4-FFF2-40B4-BE49-F238E27FC236}">
                <a16:creationId xmlns:a16="http://schemas.microsoft.com/office/drawing/2014/main" id="{AA2B19FA-766C-D4FC-F753-3415D2E15141}"/>
              </a:ext>
            </a:extLst>
          </p:cNvPr>
          <p:cNvPicPr>
            <a:picLocks noChangeAspect="1"/>
          </p:cNvPicPr>
          <p:nvPr/>
        </p:nvPicPr>
        <p:blipFill>
          <a:blip r:embed="rId3"/>
          <a:stretch>
            <a:fillRect/>
          </a:stretch>
        </p:blipFill>
        <p:spPr>
          <a:xfrm>
            <a:off x="217327" y="2065316"/>
            <a:ext cx="5993133" cy="4246563"/>
          </a:xfrm>
          <a:prstGeom prst="rect">
            <a:avLst/>
          </a:prstGeom>
        </p:spPr>
      </p:pic>
      <p:sp>
        <p:nvSpPr>
          <p:cNvPr id="4" name="文本框 3">
            <a:extLst>
              <a:ext uri="{FF2B5EF4-FFF2-40B4-BE49-F238E27FC236}">
                <a16:creationId xmlns:a16="http://schemas.microsoft.com/office/drawing/2014/main" id="{477007F1-829B-9AFF-6EAA-1416B0223539}"/>
              </a:ext>
            </a:extLst>
          </p:cNvPr>
          <p:cNvSpPr txBox="1"/>
          <p:nvPr/>
        </p:nvSpPr>
        <p:spPr>
          <a:xfrm>
            <a:off x="728663" y="1382693"/>
            <a:ext cx="4057650" cy="461665"/>
          </a:xfrm>
          <a:prstGeom prst="rect">
            <a:avLst/>
          </a:prstGeom>
          <a:noFill/>
        </p:spPr>
        <p:txBody>
          <a:bodyPr wrap="square" rtlCol="0">
            <a:spAutoFit/>
          </a:bodyPr>
          <a:lstStyle/>
          <a:p>
            <a:r>
              <a:rPr kumimoji="1" lang="en-US" altLang="zh-CN" sz="2400" b="1">
                <a:cs typeface="+mn-ea"/>
                <a:sym typeface="+mn-lt"/>
              </a:rPr>
              <a:t>No data for Switzerland</a:t>
            </a:r>
            <a:endParaRPr kumimoji="1" lang="zh-CN" altLang="en-US" sz="2400" b="1">
              <a:cs typeface="+mn-ea"/>
              <a:sym typeface="+mn-lt"/>
            </a:endParaRPr>
          </a:p>
        </p:txBody>
      </p:sp>
      <p:sp>
        <p:nvSpPr>
          <p:cNvPr id="5" name="文本框 4">
            <a:extLst>
              <a:ext uri="{FF2B5EF4-FFF2-40B4-BE49-F238E27FC236}">
                <a16:creationId xmlns:a16="http://schemas.microsoft.com/office/drawing/2014/main" id="{E80AB6C9-9596-7A1F-281B-3BED78F177CF}"/>
              </a:ext>
            </a:extLst>
          </p:cNvPr>
          <p:cNvSpPr txBox="1"/>
          <p:nvPr/>
        </p:nvSpPr>
        <p:spPr>
          <a:xfrm>
            <a:off x="6096000" y="2539981"/>
            <a:ext cx="5878673" cy="2462213"/>
          </a:xfrm>
          <a:prstGeom prst="rect">
            <a:avLst/>
          </a:prstGeom>
          <a:noFill/>
        </p:spPr>
        <p:txBody>
          <a:bodyPr wrap="square" rtlCol="0">
            <a:spAutoFit/>
          </a:bodyPr>
          <a:lstStyle/>
          <a:p>
            <a:r>
              <a:rPr kumimoji="1" lang="en-US" altLang="zh-CN" sz="2000" b="1">
                <a:cs typeface="+mn-ea"/>
                <a:sym typeface="+mn-lt"/>
              </a:rPr>
              <a:t>unemployment start date </a:t>
            </a:r>
            <a:r>
              <a:rPr kumimoji="1" lang="en-US" altLang="zh-CN" sz="2000">
                <a:cs typeface="+mn-ea"/>
                <a:sym typeface="+mn-lt"/>
                <a:hlinkClick r:id="rId4"/>
              </a:rPr>
              <a:t>https://www.timesofisrael.com/israels-unemployment-rate-back-to-pre-covid-level-of-4/</a:t>
            </a:r>
            <a:r>
              <a:rPr kumimoji="1" lang="en-US" altLang="zh-CN" sz="2000">
                <a:cs typeface="+mn-ea"/>
                <a:sym typeface="+mn-lt"/>
              </a:rPr>
              <a:t> </a:t>
            </a:r>
          </a:p>
          <a:p>
            <a:endParaRPr kumimoji="1" lang="en-US" altLang="zh-CN" sz="2000" b="1">
              <a:cs typeface="+mn-ea"/>
              <a:sym typeface="+mn-lt"/>
            </a:endParaRPr>
          </a:p>
          <a:p>
            <a:r>
              <a:rPr kumimoji="1" lang="en-US" altLang="zh-CN" sz="2000" b="1">
                <a:cs typeface="+mn-ea"/>
                <a:sym typeface="+mn-lt"/>
              </a:rPr>
              <a:t>unpaid leave</a:t>
            </a:r>
          </a:p>
          <a:p>
            <a:r>
              <a:rPr kumimoji="1" lang="de-CH" altLang="zh-CN">
                <a:cs typeface="+mn-ea"/>
                <a:sym typeface="+mn-lt"/>
                <a:hlinkClick r:id="rId5"/>
              </a:rPr>
              <a:t>https://www.hg.org/legal-articles/israel-imposing-unpaid-leave-on-employees-due-to-the-spread-of-coronavirus-updated-55052</a:t>
            </a:r>
            <a:r>
              <a:rPr kumimoji="1" lang="de-CH" altLang="zh-CN">
                <a:cs typeface="+mn-ea"/>
                <a:sym typeface="+mn-lt"/>
              </a:rPr>
              <a:t> </a:t>
            </a:r>
            <a:endParaRPr kumimoji="1" lang="zh-CN" altLang="en-US">
              <a:cs typeface="+mn-ea"/>
              <a:sym typeface="+mn-lt"/>
            </a:endParaRPr>
          </a:p>
        </p:txBody>
      </p:sp>
      <p:sp>
        <p:nvSpPr>
          <p:cNvPr id="2" name="Date Placeholder 1">
            <a:extLst>
              <a:ext uri="{FF2B5EF4-FFF2-40B4-BE49-F238E27FC236}">
                <a16:creationId xmlns:a16="http://schemas.microsoft.com/office/drawing/2014/main" id="{9EC89261-E98E-4759-84E2-E66B32D53C49}"/>
              </a:ext>
            </a:extLst>
          </p:cNvPr>
          <p:cNvSpPr>
            <a:spLocks noGrp="1"/>
          </p:cNvSpPr>
          <p:nvPr>
            <p:ph type="dt" sz="half" idx="10"/>
          </p:nvPr>
        </p:nvSpPr>
        <p:spPr/>
        <p:txBody>
          <a:bodyPr/>
          <a:lstStyle/>
          <a:p>
            <a:fld id="{AD44A06A-B69E-439C-AF85-B34F26D01401}" type="datetime1">
              <a:rPr lang="en-US" altLang="zh-CN" smtClean="0">
                <a:cs typeface="+mn-ea"/>
                <a:sym typeface="+mn-lt"/>
              </a:rPr>
              <a:t>5/23/2022</a:t>
            </a:fld>
            <a:endParaRPr lang="zh-CN" altLang="en-US">
              <a:cs typeface="+mn-ea"/>
              <a:sym typeface="+mn-lt"/>
            </a:endParaRPr>
          </a:p>
        </p:txBody>
      </p:sp>
      <p:sp>
        <p:nvSpPr>
          <p:cNvPr id="6" name="Slide Number Placeholder 5">
            <a:extLst>
              <a:ext uri="{FF2B5EF4-FFF2-40B4-BE49-F238E27FC236}">
                <a16:creationId xmlns:a16="http://schemas.microsoft.com/office/drawing/2014/main" id="{2DFBF8C6-C44A-472C-B777-2237E90780EC}"/>
              </a:ext>
            </a:extLst>
          </p:cNvPr>
          <p:cNvSpPr>
            <a:spLocks noGrp="1"/>
          </p:cNvSpPr>
          <p:nvPr>
            <p:ph type="sldNum" sz="quarter" idx="12"/>
          </p:nvPr>
        </p:nvSpPr>
        <p:spPr/>
        <p:txBody>
          <a:bodyPr/>
          <a:lstStyle/>
          <a:p>
            <a:fld id="{49AE70B2-8BF9-45C0-BB95-33D1B9D3A854}" type="slidenum">
              <a:rPr lang="zh-CN" altLang="en-US" smtClean="0">
                <a:cs typeface="+mn-ea"/>
                <a:sym typeface="+mn-lt"/>
              </a:rPr>
              <a:t>49</a:t>
            </a:fld>
            <a:endParaRPr lang="zh-CN" altLang="en-US">
              <a:cs typeface="+mn-ea"/>
              <a:sym typeface="+mn-lt"/>
            </a:endParaRPr>
          </a:p>
        </p:txBody>
      </p:sp>
    </p:spTree>
    <p:extLst>
      <p:ext uri="{BB962C8B-B14F-4D97-AF65-F5344CB8AC3E}">
        <p14:creationId xmlns:p14="http://schemas.microsoft.com/office/powerpoint/2010/main" val="15441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Going further</a:t>
            </a:r>
          </a:p>
        </p:txBody>
      </p:sp>
      <p:sp>
        <p:nvSpPr>
          <p:cNvPr id="7" name="文本框 1">
            <a:extLst>
              <a:ext uri="{FF2B5EF4-FFF2-40B4-BE49-F238E27FC236}">
                <a16:creationId xmlns:a16="http://schemas.microsoft.com/office/drawing/2014/main" id="{BEC78C79-0013-4E5B-AE51-E5006CBC2FED}"/>
              </a:ext>
            </a:extLst>
          </p:cNvPr>
          <p:cNvSpPr txBox="1"/>
          <p:nvPr/>
        </p:nvSpPr>
        <p:spPr>
          <a:xfrm>
            <a:off x="589852" y="1950471"/>
            <a:ext cx="5045979" cy="646331"/>
          </a:xfrm>
          <a:prstGeom prst="rect">
            <a:avLst/>
          </a:prstGeom>
          <a:noFill/>
        </p:spPr>
        <p:txBody>
          <a:bodyPr wrap="square" lIns="91440" tIns="45720" rIns="91440" bIns="45720" rtlCol="0" anchor="t">
            <a:spAutoFit/>
          </a:bodyPr>
          <a:lstStyle/>
          <a:p>
            <a:r>
              <a:rPr lang="fr-CH" altLang="zh-CN" b="1" err="1">
                <a:cs typeface="+mn-ea"/>
                <a:sym typeface="+mn-lt"/>
              </a:rPr>
              <a:t>Increasing</a:t>
            </a:r>
            <a:r>
              <a:rPr lang="fr-CH" altLang="zh-CN" b="1">
                <a:cs typeface="+mn-ea"/>
                <a:sym typeface="+mn-lt"/>
              </a:rPr>
              <a:t> </a:t>
            </a:r>
            <a:r>
              <a:rPr lang="fr-CH" altLang="zh-CN" b="1" err="1">
                <a:cs typeface="+mn-ea"/>
                <a:sym typeface="+mn-lt"/>
              </a:rPr>
              <a:t>risk</a:t>
            </a:r>
            <a:r>
              <a:rPr lang="fr-CH" altLang="zh-CN" b="1">
                <a:cs typeface="+mn-ea"/>
                <a:sym typeface="+mn-lt"/>
              </a:rPr>
              <a:t> of future </a:t>
            </a:r>
            <a:r>
              <a:rPr lang="fr-CH" altLang="zh-CN" b="1" err="1">
                <a:cs typeface="+mn-ea"/>
                <a:sym typeface="+mn-lt"/>
              </a:rPr>
              <a:t>pandemics</a:t>
            </a:r>
            <a:r>
              <a:rPr lang="fr-CH" altLang="zh-CN" b="1">
                <a:cs typeface="+mn-ea"/>
                <a:sym typeface="+mn-lt"/>
              </a:rPr>
              <a:t> </a:t>
            </a:r>
          </a:p>
          <a:p>
            <a:r>
              <a:rPr lang="fr-CH" altLang="zh-CN">
                <a:cs typeface="+mn-ea"/>
                <a:sym typeface="+mn-lt"/>
              </a:rPr>
              <a:t>(</a:t>
            </a:r>
            <a:r>
              <a:rPr lang="fr-CH" altLang="zh-CN" err="1">
                <a:cs typeface="+mn-ea"/>
                <a:sym typeface="+mn-lt"/>
              </a:rPr>
              <a:t>antibiotic</a:t>
            </a:r>
            <a:r>
              <a:rPr lang="fr-CH" altLang="zh-CN">
                <a:cs typeface="+mn-ea"/>
                <a:sym typeface="+mn-lt"/>
              </a:rPr>
              <a:t> </a:t>
            </a:r>
            <a:r>
              <a:rPr lang="fr-CH" altLang="zh-CN" err="1">
                <a:cs typeface="+mn-ea"/>
                <a:sym typeface="+mn-lt"/>
              </a:rPr>
              <a:t>resistance</a:t>
            </a:r>
            <a:r>
              <a:rPr lang="fr-CH" altLang="zh-CN">
                <a:cs typeface="+mn-ea"/>
                <a:sym typeface="+mn-lt"/>
              </a:rPr>
              <a:t>, </a:t>
            </a:r>
            <a:r>
              <a:rPr lang="fr-CH" altLang="zh-CN" err="1">
                <a:cs typeface="+mn-ea"/>
                <a:sym typeface="+mn-lt"/>
              </a:rPr>
              <a:t>climate</a:t>
            </a:r>
            <a:r>
              <a:rPr lang="fr-CH" altLang="zh-CN">
                <a:cs typeface="+mn-ea"/>
                <a:sym typeface="+mn-lt"/>
              </a:rPr>
              <a:t> change, ...)</a:t>
            </a:r>
            <a:endParaRPr lang="en-US">
              <a:cs typeface="+mn-ea"/>
              <a:sym typeface="+mn-lt"/>
            </a:endParaRPr>
          </a:p>
        </p:txBody>
      </p:sp>
      <p:sp>
        <p:nvSpPr>
          <p:cNvPr id="10" name="文本框 1">
            <a:extLst>
              <a:ext uri="{FF2B5EF4-FFF2-40B4-BE49-F238E27FC236}">
                <a16:creationId xmlns:a16="http://schemas.microsoft.com/office/drawing/2014/main" id="{2BC47E07-E4E4-48ED-B47B-B6495B6D29E2}"/>
              </a:ext>
            </a:extLst>
          </p:cNvPr>
          <p:cNvSpPr txBox="1"/>
          <p:nvPr/>
        </p:nvSpPr>
        <p:spPr>
          <a:xfrm>
            <a:off x="524680" y="2988194"/>
            <a:ext cx="4883630" cy="923330"/>
          </a:xfrm>
          <a:prstGeom prst="rect">
            <a:avLst/>
          </a:prstGeom>
          <a:noFill/>
        </p:spPr>
        <p:txBody>
          <a:bodyPr wrap="square" lIns="91440" tIns="45720" rIns="91440" bIns="45720" rtlCol="0" anchor="t">
            <a:spAutoFit/>
          </a:bodyPr>
          <a:lstStyle/>
          <a:p>
            <a:r>
              <a:rPr lang="fr-CH" altLang="zh-CN">
                <a:cs typeface="+mn-ea"/>
                <a:sym typeface="+mn-lt"/>
              </a:rPr>
              <a:t> Important to </a:t>
            </a:r>
            <a:r>
              <a:rPr lang="fr-CH" altLang="zh-CN" err="1">
                <a:cs typeface="+mn-ea"/>
                <a:sym typeface="+mn-lt"/>
              </a:rPr>
              <a:t>assess</a:t>
            </a:r>
            <a:r>
              <a:rPr lang="fr-CH" altLang="zh-CN">
                <a:cs typeface="+mn-ea"/>
                <a:sym typeface="+mn-lt"/>
              </a:rPr>
              <a:t> how to:</a:t>
            </a:r>
          </a:p>
          <a:p>
            <a:r>
              <a:rPr lang="fr-CH" altLang="zh-CN">
                <a:cs typeface="+mn-ea"/>
                <a:sym typeface="+mn-lt"/>
              </a:rPr>
              <a:t>     - </a:t>
            </a:r>
            <a:r>
              <a:rPr lang="fr-CH" altLang="zh-CN" b="1" err="1">
                <a:cs typeface="+mn-ea"/>
                <a:sym typeface="+mn-lt"/>
              </a:rPr>
              <a:t>predict</a:t>
            </a:r>
            <a:r>
              <a:rPr lang="fr-CH" altLang="zh-CN" b="1">
                <a:cs typeface="+mn-ea"/>
                <a:sym typeface="+mn-lt"/>
              </a:rPr>
              <a:t> </a:t>
            </a:r>
            <a:r>
              <a:rPr lang="fr-CH" altLang="zh-CN" b="1" err="1">
                <a:cs typeface="+mn-ea"/>
                <a:sym typeface="+mn-lt"/>
              </a:rPr>
              <a:t>their</a:t>
            </a:r>
            <a:r>
              <a:rPr lang="fr-CH" altLang="zh-CN" b="1">
                <a:cs typeface="+mn-ea"/>
                <a:sym typeface="+mn-lt"/>
              </a:rPr>
              <a:t> </a:t>
            </a:r>
            <a:r>
              <a:rPr lang="fr-CH" altLang="zh-CN" b="1" err="1">
                <a:cs typeface="+mn-ea"/>
                <a:sym typeface="+mn-lt"/>
              </a:rPr>
              <a:t>development</a:t>
            </a:r>
            <a:endParaRPr lang="fr-CH" altLang="zh-CN" b="1">
              <a:cs typeface="+mn-ea"/>
              <a:sym typeface="+mn-lt"/>
            </a:endParaRPr>
          </a:p>
          <a:p>
            <a:r>
              <a:rPr lang="fr-CH" altLang="zh-CN">
                <a:cs typeface="+mn-ea"/>
                <a:sym typeface="+mn-lt"/>
              </a:rPr>
              <a:t>     - </a:t>
            </a:r>
            <a:r>
              <a:rPr lang="fr-CH" altLang="zh-CN" b="1" err="1">
                <a:cs typeface="+mn-ea"/>
                <a:sym typeface="+mn-lt"/>
              </a:rPr>
              <a:t>assess</a:t>
            </a:r>
            <a:r>
              <a:rPr lang="fr-CH" altLang="zh-CN" b="1">
                <a:cs typeface="+mn-ea"/>
                <a:sym typeface="+mn-lt"/>
              </a:rPr>
              <a:t> </a:t>
            </a:r>
            <a:r>
              <a:rPr lang="fr-CH" altLang="zh-CN" b="1" err="1">
                <a:cs typeface="+mn-ea"/>
                <a:sym typeface="+mn-lt"/>
              </a:rPr>
              <a:t>their</a:t>
            </a:r>
            <a:r>
              <a:rPr lang="fr-CH" altLang="zh-CN" b="1">
                <a:cs typeface="+mn-ea"/>
                <a:sym typeface="+mn-lt"/>
              </a:rPr>
              <a:t> influence on society</a:t>
            </a:r>
          </a:p>
        </p:txBody>
      </p:sp>
      <p:sp>
        <p:nvSpPr>
          <p:cNvPr id="11" name="文本框 1">
            <a:extLst>
              <a:ext uri="{FF2B5EF4-FFF2-40B4-BE49-F238E27FC236}">
                <a16:creationId xmlns:a16="http://schemas.microsoft.com/office/drawing/2014/main" id="{B87531CC-2E88-4C5A-B00F-6AC56BF1566B}"/>
              </a:ext>
            </a:extLst>
          </p:cNvPr>
          <p:cNvSpPr txBox="1"/>
          <p:nvPr/>
        </p:nvSpPr>
        <p:spPr>
          <a:xfrm>
            <a:off x="589852" y="4236471"/>
            <a:ext cx="4883630" cy="923330"/>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à"/>
            </a:pPr>
            <a:r>
              <a:rPr lang="fr-CH" altLang="zh-CN" err="1">
                <a:cs typeface="+mn-ea"/>
                <a:sym typeface="+mn-lt"/>
              </a:rPr>
              <a:t>We</a:t>
            </a:r>
            <a:r>
              <a:rPr lang="fr-CH" altLang="zh-CN">
                <a:cs typeface="+mn-ea"/>
                <a:sym typeface="+mn-lt"/>
              </a:rPr>
              <a:t> </a:t>
            </a:r>
            <a:r>
              <a:rPr lang="fr-CH" altLang="zh-CN" err="1">
                <a:cs typeface="+mn-ea"/>
                <a:sym typeface="+mn-lt"/>
              </a:rPr>
              <a:t>want</a:t>
            </a:r>
            <a:r>
              <a:rPr lang="fr-CH" altLang="zh-CN">
                <a:cs typeface="+mn-ea"/>
                <a:sym typeface="+mn-lt"/>
              </a:rPr>
              <a:t> to </a:t>
            </a:r>
            <a:r>
              <a:rPr lang="fr-CH" altLang="zh-CN" err="1">
                <a:cs typeface="+mn-ea"/>
                <a:sym typeface="+mn-lt"/>
              </a:rPr>
              <a:t>evaluate</a:t>
            </a:r>
            <a:r>
              <a:rPr lang="fr-CH" altLang="zh-CN">
                <a:cs typeface="+mn-ea"/>
                <a:sym typeface="+mn-lt"/>
              </a:rPr>
              <a:t> </a:t>
            </a:r>
            <a:r>
              <a:rPr lang="fr-CH" altLang="zh-CN" err="1">
                <a:cs typeface="+mn-ea"/>
                <a:sym typeface="+mn-lt"/>
              </a:rPr>
              <a:t>methods</a:t>
            </a:r>
            <a:r>
              <a:rPr lang="fr-CH" altLang="zh-CN">
                <a:cs typeface="+mn-ea"/>
                <a:sym typeface="+mn-lt"/>
              </a:rPr>
              <a:t> on </a:t>
            </a:r>
          </a:p>
          <a:p>
            <a:r>
              <a:rPr lang="fr-CH" altLang="zh-CN">
                <a:cs typeface="+mn-ea"/>
                <a:sym typeface="+mn-lt"/>
              </a:rPr>
              <a:t>     how to </a:t>
            </a:r>
            <a:r>
              <a:rPr lang="fr-CH" altLang="zh-CN" err="1">
                <a:cs typeface="+mn-ea"/>
                <a:sym typeface="+mn-lt"/>
              </a:rPr>
              <a:t>accomplish</a:t>
            </a:r>
            <a:r>
              <a:rPr lang="fr-CH" altLang="zh-CN">
                <a:cs typeface="+mn-ea"/>
                <a:sym typeface="+mn-lt"/>
              </a:rPr>
              <a:t> </a:t>
            </a:r>
            <a:r>
              <a:rPr lang="fr-CH" altLang="zh-CN" err="1">
                <a:cs typeface="+mn-ea"/>
                <a:sym typeface="+mn-lt"/>
              </a:rPr>
              <a:t>that</a:t>
            </a:r>
            <a:r>
              <a:rPr lang="fr-CH" altLang="zh-CN">
                <a:cs typeface="+mn-ea"/>
                <a:sym typeface="+mn-lt"/>
              </a:rPr>
              <a:t> in </a:t>
            </a:r>
            <a:r>
              <a:rPr lang="fr-CH" altLang="zh-CN" err="1">
                <a:cs typeface="+mn-ea"/>
                <a:sym typeface="+mn-lt"/>
              </a:rPr>
              <a:t>order</a:t>
            </a:r>
            <a:r>
              <a:rPr lang="fr-CH" altLang="zh-CN">
                <a:cs typeface="+mn-ea"/>
                <a:sym typeface="+mn-lt"/>
              </a:rPr>
              <a:t> to </a:t>
            </a:r>
          </a:p>
          <a:p>
            <a:r>
              <a:rPr lang="fr-CH" altLang="zh-CN">
                <a:cs typeface="+mn-ea"/>
                <a:sym typeface="+mn-lt"/>
              </a:rPr>
              <a:t>     </a:t>
            </a:r>
            <a:r>
              <a:rPr lang="fr-CH" altLang="zh-CN" b="1" err="1">
                <a:cs typeface="+mn-ea"/>
                <a:sym typeface="+mn-lt"/>
              </a:rPr>
              <a:t>be</a:t>
            </a:r>
            <a:r>
              <a:rPr lang="fr-CH" altLang="zh-CN" b="1">
                <a:cs typeface="+mn-ea"/>
                <a:sym typeface="+mn-lt"/>
              </a:rPr>
              <a:t> able to </a:t>
            </a:r>
            <a:r>
              <a:rPr lang="fr-CH" altLang="zh-CN" b="1" err="1">
                <a:cs typeface="+mn-ea"/>
                <a:sym typeface="+mn-lt"/>
              </a:rPr>
              <a:t>react</a:t>
            </a:r>
            <a:r>
              <a:rPr lang="fr-CH" altLang="zh-CN" b="1">
                <a:cs typeface="+mn-ea"/>
                <a:sym typeface="+mn-lt"/>
              </a:rPr>
              <a:t> in the future</a:t>
            </a:r>
            <a:endParaRPr lang="en-US">
              <a:cs typeface="+mn-ea"/>
              <a:sym typeface="+mn-lt"/>
            </a:endParaRPr>
          </a:p>
        </p:txBody>
      </p:sp>
      <p:pic>
        <p:nvPicPr>
          <p:cNvPr id="1026" name="Picture 2" descr="Image">
            <a:extLst>
              <a:ext uri="{FF2B5EF4-FFF2-40B4-BE49-F238E27FC236}">
                <a16:creationId xmlns:a16="http://schemas.microsoft.com/office/drawing/2014/main" id="{4C476B28-4A0D-4605-B780-9DEB16CB2F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8518" y="1401139"/>
            <a:ext cx="4972953" cy="4055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Graphic 2" descr="Upward trend with solid fill">
            <a:extLst>
              <a:ext uri="{FF2B5EF4-FFF2-40B4-BE49-F238E27FC236}">
                <a16:creationId xmlns:a16="http://schemas.microsoft.com/office/drawing/2014/main" id="{0C2A4803-6603-435F-9573-579FECDFC2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1546" y="1732993"/>
            <a:ext cx="914400" cy="914400"/>
          </a:xfrm>
          <a:prstGeom prst="rect">
            <a:avLst/>
          </a:prstGeom>
        </p:spPr>
      </p:pic>
      <p:pic>
        <p:nvPicPr>
          <p:cNvPr id="5" name="Graphic 4" descr="Research with solid fill">
            <a:extLst>
              <a:ext uri="{FF2B5EF4-FFF2-40B4-BE49-F238E27FC236}">
                <a16:creationId xmlns:a16="http://schemas.microsoft.com/office/drawing/2014/main" id="{BB5CE74D-3F73-4893-8AFC-207081FD89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1546" y="2998320"/>
            <a:ext cx="914400" cy="914400"/>
          </a:xfrm>
          <a:prstGeom prst="rect">
            <a:avLst/>
          </a:prstGeom>
        </p:spPr>
      </p:pic>
      <p:pic>
        <p:nvPicPr>
          <p:cNvPr id="15" name="Graphic 14" descr="Shield Tick with solid fill">
            <a:extLst>
              <a:ext uri="{FF2B5EF4-FFF2-40B4-BE49-F238E27FC236}">
                <a16:creationId xmlns:a16="http://schemas.microsoft.com/office/drawing/2014/main" id="{96AEC3D5-10EE-4007-9C1A-101F872E6D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91546" y="4227541"/>
            <a:ext cx="914400" cy="914400"/>
          </a:xfrm>
          <a:prstGeom prst="rect">
            <a:avLst/>
          </a:prstGeom>
        </p:spPr>
      </p:pic>
      <p:sp>
        <p:nvSpPr>
          <p:cNvPr id="2" name="Date Placeholder 1">
            <a:extLst>
              <a:ext uri="{FF2B5EF4-FFF2-40B4-BE49-F238E27FC236}">
                <a16:creationId xmlns:a16="http://schemas.microsoft.com/office/drawing/2014/main" id="{4978FE8E-B9E5-4215-953E-358652D2DBAA}"/>
              </a:ext>
            </a:extLst>
          </p:cNvPr>
          <p:cNvSpPr>
            <a:spLocks noGrp="1"/>
          </p:cNvSpPr>
          <p:nvPr>
            <p:ph type="dt" sz="half" idx="10"/>
          </p:nvPr>
        </p:nvSpPr>
        <p:spPr/>
        <p:txBody>
          <a:bodyPr/>
          <a:lstStyle/>
          <a:p>
            <a:fld id="{1C26F03A-FCD7-4BBC-952D-E1BBA443EF0B}"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1219CAB3-5345-4EFD-9F3A-4C64D5AF2DBC}"/>
              </a:ext>
            </a:extLst>
          </p:cNvPr>
          <p:cNvSpPr>
            <a:spLocks noGrp="1"/>
          </p:cNvSpPr>
          <p:nvPr>
            <p:ph type="sldNum" sz="quarter" idx="12"/>
          </p:nvPr>
        </p:nvSpPr>
        <p:spPr/>
        <p:txBody>
          <a:bodyPr/>
          <a:lstStyle/>
          <a:p>
            <a:fld id="{49AE70B2-8BF9-45C0-BB95-33D1B9D3A854}" type="slidenum">
              <a:rPr lang="zh-CN" altLang="en-US" smtClean="0">
                <a:cs typeface="+mn-ea"/>
                <a:sym typeface="+mn-lt"/>
              </a:rPr>
              <a:t>5</a:t>
            </a:fld>
            <a:endParaRPr lang="zh-CN" altLang="en-US">
              <a:cs typeface="+mn-ea"/>
              <a:sym typeface="+mn-lt"/>
            </a:endParaRPr>
          </a:p>
        </p:txBody>
      </p:sp>
    </p:spTree>
    <p:custDataLst>
      <p:tags r:id="rId1"/>
    </p:custDataLst>
    <p:extLst>
      <p:ext uri="{BB962C8B-B14F-4D97-AF65-F5344CB8AC3E}">
        <p14:creationId xmlns:p14="http://schemas.microsoft.com/office/powerpoint/2010/main" val="3273965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descr="Ein Bild, das draußen, Natur, Schnee, Wasser enthält.&#10;&#10;Automatisch generierte Beschreibun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9" r="269"/>
          <a:stretch>
            <a:fillRect/>
          </a:stretch>
        </p:blipFill>
        <p:spPr/>
      </p:pic>
      <p:sp>
        <p:nvSpPr>
          <p:cNvPr id="3" name="Titel 2"/>
          <p:cNvSpPr>
            <a:spLocks noGrp="1"/>
          </p:cNvSpPr>
          <p:nvPr>
            <p:ph type="ctrTitle"/>
          </p:nvPr>
        </p:nvSpPr>
        <p:spPr>
          <a:xfrm>
            <a:off x="6096000" y="3146184"/>
            <a:ext cx="5871587" cy="1335381"/>
          </a:xfrm>
          <a:solidFill>
            <a:srgbClr val="7030A0"/>
          </a:solidFill>
        </p:spPr>
        <p:txBody>
          <a:bodyPr/>
          <a:lstStyle/>
          <a:p>
            <a:r>
              <a:rPr kumimoji="1" lang="en-US" sz="3600" b="1">
                <a:latin typeface="+mn-lt"/>
                <a:ea typeface="+mn-ea"/>
                <a:cs typeface="+mn-ea"/>
                <a:sym typeface="+mn-lt"/>
              </a:rPr>
              <a:t>Conclusion</a:t>
            </a:r>
          </a:p>
        </p:txBody>
      </p:sp>
    </p:spTree>
    <p:extLst>
      <p:ext uri="{BB962C8B-B14F-4D97-AF65-F5344CB8AC3E}">
        <p14:creationId xmlns:p14="http://schemas.microsoft.com/office/powerpoint/2010/main" val="23469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0" y="0"/>
            <a:ext cx="10969200" cy="705600"/>
          </a:xfrm>
        </p:spPr>
        <p:txBody>
          <a:bodyPr>
            <a:normAutofit/>
          </a:bodyPr>
          <a:lstStyle/>
          <a:p>
            <a:r>
              <a:rPr lang="fr-CH" sz="2800">
                <a:latin typeface="+mn-lt"/>
                <a:ea typeface="+mn-ea"/>
                <a:cs typeface="+mn-ea"/>
                <a:sym typeface="+mn-lt"/>
              </a:rPr>
              <a:t>Conclusion - Quantitative</a:t>
            </a:r>
          </a:p>
        </p:txBody>
      </p:sp>
      <p:sp>
        <p:nvSpPr>
          <p:cNvPr id="6" name="TextBox 5">
            <a:extLst>
              <a:ext uri="{FF2B5EF4-FFF2-40B4-BE49-F238E27FC236}">
                <a16:creationId xmlns:a16="http://schemas.microsoft.com/office/drawing/2014/main" id="{2B60C3BC-28EA-4006-A616-6E44BCBB3855}"/>
              </a:ext>
            </a:extLst>
          </p:cNvPr>
          <p:cNvSpPr txBox="1"/>
          <p:nvPr/>
        </p:nvSpPr>
        <p:spPr>
          <a:xfrm>
            <a:off x="3886633" y="939795"/>
            <a:ext cx="9575581" cy="66715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500">
                <a:cs typeface="+mn-ea"/>
                <a:sym typeface="+mn-lt"/>
              </a:rPr>
              <a:t>Statistical method suited for predicting pandemic peaks </a:t>
            </a:r>
            <a:endParaRPr lang="fr-FR" sz="1500">
              <a:cs typeface="+mn-ea"/>
              <a:sym typeface="+mn-lt"/>
            </a:endParaRPr>
          </a:p>
          <a:p>
            <a:pPr>
              <a:lnSpc>
                <a:spcPct val="150000"/>
              </a:lnSpc>
            </a:pPr>
            <a:r>
              <a:rPr lang="en-US" sz="1500">
                <a:cs typeface="+mn-ea"/>
                <a:sym typeface="+mn-lt"/>
              </a:rPr>
              <a:t>Limitation: rebounds, might not be suitable to predict long-term developments</a:t>
            </a:r>
          </a:p>
          <a:p>
            <a:pPr>
              <a:lnSpc>
                <a:spcPct val="150000"/>
              </a:lnSpc>
            </a:pPr>
            <a:r>
              <a:rPr lang="en-US" sz="1500">
                <a:cs typeface="+mn-ea"/>
                <a:sym typeface="+mn-lt"/>
              </a:rPr>
              <a:t>Policy measures can be compared with that (contact parameter)</a:t>
            </a:r>
          </a:p>
          <a:p>
            <a:pPr>
              <a:lnSpc>
                <a:spcPct val="150000"/>
              </a:lnSpc>
            </a:pPr>
            <a:r>
              <a:rPr lang="en-US" sz="1500">
                <a:cs typeface="+mn-ea"/>
                <a:sym typeface="+mn-lt"/>
              </a:rPr>
              <a:t>Might need mix of methods to reliably predict pandemic developments (more flexibility)</a:t>
            </a:r>
          </a:p>
          <a:p>
            <a:pPr>
              <a:lnSpc>
                <a:spcPct val="150000"/>
              </a:lnSpc>
            </a:pPr>
            <a:endParaRPr lang="en-US" sz="1500">
              <a:cs typeface="+mn-ea"/>
              <a:sym typeface="+mn-lt"/>
            </a:endParaRPr>
          </a:p>
          <a:p>
            <a:pPr>
              <a:lnSpc>
                <a:spcPct val="150000"/>
              </a:lnSpc>
            </a:pPr>
            <a:r>
              <a:rPr lang="en-US" sz="1500" err="1">
                <a:cs typeface="+mn-ea"/>
                <a:sym typeface="+mn-lt"/>
              </a:rPr>
              <a:t>Logistic+Prophet</a:t>
            </a:r>
            <a:r>
              <a:rPr lang="en-US" sz="1500">
                <a:cs typeface="+mn-ea"/>
                <a:sym typeface="+mn-lt"/>
              </a:rPr>
              <a:t> Model: detects size, trend and able to predict turning-points</a:t>
            </a:r>
          </a:p>
          <a:p>
            <a:pPr>
              <a:lnSpc>
                <a:spcPct val="150000"/>
              </a:lnSpc>
            </a:pPr>
            <a:r>
              <a:rPr lang="en-US" sz="1500">
                <a:cs typeface="+mn-ea"/>
                <a:sym typeface="+mn-lt"/>
              </a:rPr>
              <a:t>Modelled on logistic curve -&gt; assumes maximum of outbreak/ small peaks are neglected</a:t>
            </a:r>
          </a:p>
          <a:p>
            <a:pPr>
              <a:lnSpc>
                <a:spcPct val="150000"/>
              </a:lnSpc>
            </a:pPr>
            <a:r>
              <a:rPr lang="en-US" sz="1500">
                <a:cs typeface="+mn-ea"/>
                <a:sym typeface="+mn-lt"/>
              </a:rPr>
              <a:t>ARIMA-Models: detects trends very well</a:t>
            </a:r>
          </a:p>
          <a:p>
            <a:pPr>
              <a:lnSpc>
                <a:spcPct val="150000"/>
              </a:lnSpc>
            </a:pPr>
            <a:r>
              <a:rPr lang="en-US" sz="1500">
                <a:cs typeface="+mn-ea"/>
                <a:sym typeface="+mn-lt"/>
              </a:rPr>
              <a:t>Primarily suited for linear analysis -&gt; Does that hold for a pandemic?</a:t>
            </a:r>
          </a:p>
          <a:p>
            <a:pPr>
              <a:lnSpc>
                <a:spcPct val="150000"/>
              </a:lnSpc>
            </a:pPr>
            <a:endParaRPr lang="en-US" sz="1500">
              <a:cs typeface="+mn-ea"/>
              <a:sym typeface="+mn-lt"/>
            </a:endParaRPr>
          </a:p>
          <a:p>
            <a:endParaRPr lang="en-US" sz="1500">
              <a:cs typeface="+mn-ea"/>
              <a:sym typeface="+mn-lt"/>
            </a:endParaRPr>
          </a:p>
          <a:p>
            <a:endParaRPr lang="en-US" sz="1500">
              <a:cs typeface="+mn-ea"/>
              <a:sym typeface="+mn-lt"/>
            </a:endParaRPr>
          </a:p>
          <a:p>
            <a:pPr>
              <a:lnSpc>
                <a:spcPct val="150000"/>
              </a:lnSpc>
            </a:pPr>
            <a:r>
              <a:rPr lang="en-US" sz="1500">
                <a:cs typeface="+mn-ea"/>
                <a:sym typeface="+mn-lt"/>
              </a:rPr>
              <a:t>Use of zoom can be modelled well, with a step to a high level, which then gradually decays. </a:t>
            </a:r>
            <a:endParaRPr lang="fr-FR" sz="1500">
              <a:cs typeface="+mn-ea"/>
              <a:sym typeface="+mn-lt"/>
            </a:endParaRPr>
          </a:p>
          <a:p>
            <a:pPr>
              <a:lnSpc>
                <a:spcPct val="150000"/>
              </a:lnSpc>
            </a:pPr>
            <a:r>
              <a:rPr lang="en-US" sz="1500">
                <a:cs typeface="+mn-ea"/>
                <a:sym typeface="+mn-lt"/>
              </a:rPr>
              <a:t>SAH has a direct effect on zoom use.</a:t>
            </a:r>
          </a:p>
          <a:p>
            <a:pPr>
              <a:lnSpc>
                <a:spcPct val="150000"/>
              </a:lnSpc>
            </a:pPr>
            <a:r>
              <a:rPr lang="en-US" sz="1500">
                <a:cs typeface="+mn-ea"/>
                <a:sym typeface="+mn-lt"/>
              </a:rPr>
              <a:t>The use of zoom for this week is influenced by the last 2 weeks.</a:t>
            </a:r>
          </a:p>
          <a:p>
            <a:pPr>
              <a:lnSpc>
                <a:spcPct val="150000"/>
              </a:lnSpc>
            </a:pPr>
            <a:r>
              <a:rPr lang="en-US" sz="1500">
                <a:cs typeface="+mn-ea"/>
                <a:sym typeface="+mn-lt"/>
              </a:rPr>
              <a:t>For Swiss &amp; ISR, the parameters for AR1, AR2, ramp is very close. </a:t>
            </a:r>
          </a:p>
          <a:p>
            <a:pPr>
              <a:lnSpc>
                <a:spcPct val="150000"/>
              </a:lnSpc>
            </a:pPr>
            <a:r>
              <a:rPr lang="en-US" sz="1500">
                <a:cs typeface="+mn-ea"/>
                <a:sym typeface="+mn-lt"/>
              </a:rPr>
              <a:t>Parameters might be meaningful more generally.</a:t>
            </a:r>
          </a:p>
          <a:p>
            <a:pPr>
              <a:lnSpc>
                <a:spcPct val="150000"/>
              </a:lnSpc>
            </a:pPr>
            <a:endParaRPr lang="en-US" sz="1600">
              <a:cs typeface="+mn-ea"/>
              <a:sym typeface="+mn-lt"/>
            </a:endParaRPr>
          </a:p>
          <a:p>
            <a:pPr>
              <a:lnSpc>
                <a:spcPct val="150000"/>
              </a:lnSpc>
            </a:pPr>
            <a:endParaRPr lang="en-US" sz="1600">
              <a:cs typeface="+mn-ea"/>
              <a:sym typeface="+mn-lt"/>
            </a:endParaRPr>
          </a:p>
        </p:txBody>
      </p:sp>
      <p:sp>
        <p:nvSpPr>
          <p:cNvPr id="3" name="ZoneTexte 2">
            <a:extLst>
              <a:ext uri="{FF2B5EF4-FFF2-40B4-BE49-F238E27FC236}">
                <a16:creationId xmlns:a16="http://schemas.microsoft.com/office/drawing/2014/main" id="{09F80471-9FAD-B928-C3E7-704C84C58D36}"/>
              </a:ext>
            </a:extLst>
          </p:cNvPr>
          <p:cNvSpPr txBox="1"/>
          <p:nvPr/>
        </p:nvSpPr>
        <p:spPr>
          <a:xfrm>
            <a:off x="769410" y="1416908"/>
            <a:ext cx="10790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mn-ea"/>
                <a:sym typeface="+mn-lt"/>
              </a:rPr>
              <a:t>SEIR  </a:t>
            </a:r>
            <a:endParaRPr lang="fr-FR" sz="2800" b="1">
              <a:cs typeface="+mn-ea"/>
              <a:sym typeface="+mn-lt"/>
            </a:endParaRPr>
          </a:p>
        </p:txBody>
      </p:sp>
      <p:sp>
        <p:nvSpPr>
          <p:cNvPr id="4" name="ZoneTexte 3">
            <a:extLst>
              <a:ext uri="{FF2B5EF4-FFF2-40B4-BE49-F238E27FC236}">
                <a16:creationId xmlns:a16="http://schemas.microsoft.com/office/drawing/2014/main" id="{456A6437-2C36-BDB7-0602-24801111D4DC}"/>
              </a:ext>
            </a:extLst>
          </p:cNvPr>
          <p:cNvSpPr txBox="1"/>
          <p:nvPr/>
        </p:nvSpPr>
        <p:spPr>
          <a:xfrm>
            <a:off x="769410" y="4994810"/>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mn-ea"/>
                <a:sym typeface="+mn-lt"/>
              </a:rPr>
              <a:t>Interrupted </a:t>
            </a:r>
            <a:endParaRPr lang="fr-FR" sz="2800" b="1">
              <a:cs typeface="+mn-ea"/>
              <a:sym typeface="+mn-lt"/>
            </a:endParaRPr>
          </a:p>
          <a:p>
            <a:r>
              <a:rPr lang="en-US" sz="2800" b="1">
                <a:cs typeface="+mn-ea"/>
                <a:sym typeface="+mn-lt"/>
              </a:rPr>
              <a:t>Time Series</a:t>
            </a:r>
            <a:endParaRPr lang="fr-FR" sz="2800" b="1">
              <a:cs typeface="+mn-ea"/>
              <a:sym typeface="+mn-lt"/>
            </a:endParaRPr>
          </a:p>
        </p:txBody>
      </p:sp>
      <p:pic>
        <p:nvPicPr>
          <p:cNvPr id="5" name="Graphique 6" descr="Badge à ne plus suivre avec un remplissage uni">
            <a:extLst>
              <a:ext uri="{FF2B5EF4-FFF2-40B4-BE49-F238E27FC236}">
                <a16:creationId xmlns:a16="http://schemas.microsoft.com/office/drawing/2014/main" id="{DF5D1916-7CF9-6EF7-6AC0-B86D90B6E7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0462" y="1386136"/>
            <a:ext cx="275744" cy="275743"/>
          </a:xfrm>
          <a:prstGeom prst="rect">
            <a:avLst/>
          </a:prstGeom>
        </p:spPr>
      </p:pic>
      <p:pic>
        <p:nvPicPr>
          <p:cNvPr id="7" name="Graphique 7" descr="Badge à suivre avec un remplissage uni">
            <a:extLst>
              <a:ext uri="{FF2B5EF4-FFF2-40B4-BE49-F238E27FC236}">
                <a16:creationId xmlns:a16="http://schemas.microsoft.com/office/drawing/2014/main" id="{F34C3D05-FE80-0DA5-ED71-A10DA03CF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0462" y="1029069"/>
            <a:ext cx="269533" cy="275744"/>
          </a:xfrm>
          <a:prstGeom prst="rect">
            <a:avLst/>
          </a:prstGeom>
        </p:spPr>
      </p:pic>
      <p:pic>
        <p:nvPicPr>
          <p:cNvPr id="8" name="Graphique 7" descr="Badge à suivre avec un remplissage uni">
            <a:extLst>
              <a:ext uri="{FF2B5EF4-FFF2-40B4-BE49-F238E27FC236}">
                <a16:creationId xmlns:a16="http://schemas.microsoft.com/office/drawing/2014/main" id="{8D420104-0553-6245-F1AE-94D44EE6BC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6673" y="1716378"/>
            <a:ext cx="269533" cy="275744"/>
          </a:xfrm>
          <a:prstGeom prst="rect">
            <a:avLst/>
          </a:prstGeom>
        </p:spPr>
      </p:pic>
      <p:pic>
        <p:nvPicPr>
          <p:cNvPr id="10" name="Graphique 6" descr="Badge à ne plus suivre avec un remplissage uni">
            <a:extLst>
              <a:ext uri="{FF2B5EF4-FFF2-40B4-BE49-F238E27FC236}">
                <a16:creationId xmlns:a16="http://schemas.microsoft.com/office/drawing/2014/main" id="{3D9DA223-C406-3BF8-7888-70C8FC9AAE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0462" y="2089261"/>
            <a:ext cx="275744" cy="275743"/>
          </a:xfrm>
          <a:prstGeom prst="rect">
            <a:avLst/>
          </a:prstGeom>
        </p:spPr>
      </p:pic>
      <p:sp>
        <p:nvSpPr>
          <p:cNvPr id="11" name="Flèche : droite 10">
            <a:extLst>
              <a:ext uri="{FF2B5EF4-FFF2-40B4-BE49-F238E27FC236}">
                <a16:creationId xmlns:a16="http://schemas.microsoft.com/office/drawing/2014/main" id="{F970FB01-69D9-236B-D9A5-E675879263D0}"/>
              </a:ext>
            </a:extLst>
          </p:cNvPr>
          <p:cNvSpPr/>
          <p:nvPr/>
        </p:nvSpPr>
        <p:spPr>
          <a:xfrm>
            <a:off x="3512610" y="2170726"/>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28" name="Flèche : droite 10">
            <a:extLst>
              <a:ext uri="{FF2B5EF4-FFF2-40B4-BE49-F238E27FC236}">
                <a16:creationId xmlns:a16="http://schemas.microsoft.com/office/drawing/2014/main" id="{81121490-CD91-B8BE-96E3-02CAB5FD419C}"/>
              </a:ext>
            </a:extLst>
          </p:cNvPr>
          <p:cNvSpPr/>
          <p:nvPr/>
        </p:nvSpPr>
        <p:spPr>
          <a:xfrm>
            <a:off x="3665010" y="2323126"/>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35" name="ZoneTexte 3">
            <a:extLst>
              <a:ext uri="{FF2B5EF4-FFF2-40B4-BE49-F238E27FC236}">
                <a16:creationId xmlns:a16="http://schemas.microsoft.com/office/drawing/2014/main" id="{95A5A631-BC30-41D8-E6D3-A109E23990BF}"/>
              </a:ext>
            </a:extLst>
          </p:cNvPr>
          <p:cNvSpPr txBox="1"/>
          <p:nvPr/>
        </p:nvSpPr>
        <p:spPr>
          <a:xfrm>
            <a:off x="769410" y="2940154"/>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CH" sz="2800" b="1">
                <a:cs typeface="+mn-ea"/>
                <a:sym typeface="+mn-lt"/>
              </a:rPr>
              <a:t>ML + </a:t>
            </a:r>
            <a:r>
              <a:rPr lang="de-CH" sz="2800" b="1" err="1">
                <a:cs typeface="+mn-ea"/>
                <a:sym typeface="+mn-lt"/>
              </a:rPr>
              <a:t>Stats</a:t>
            </a:r>
          </a:p>
          <a:p>
            <a:r>
              <a:rPr lang="de-CH" sz="2800" b="1">
                <a:cs typeface="+mn-ea"/>
                <a:sym typeface="+mn-lt"/>
              </a:rPr>
              <a:t>Approach</a:t>
            </a:r>
            <a:endParaRPr lang="fr-FR" sz="2800" b="1">
              <a:cs typeface="+mn-ea"/>
              <a:sym typeface="+mn-lt"/>
            </a:endParaRPr>
          </a:p>
        </p:txBody>
      </p:sp>
      <p:pic>
        <p:nvPicPr>
          <p:cNvPr id="37" name="Graphique 7" descr="Badge à suivre avec un remplissage uni">
            <a:extLst>
              <a:ext uri="{FF2B5EF4-FFF2-40B4-BE49-F238E27FC236}">
                <a16:creationId xmlns:a16="http://schemas.microsoft.com/office/drawing/2014/main" id="{7DF677EA-97BC-203B-4700-500B201B78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8999" y="6307018"/>
            <a:ext cx="269533" cy="275744"/>
          </a:xfrm>
          <a:prstGeom prst="rect">
            <a:avLst/>
          </a:prstGeom>
        </p:spPr>
      </p:pic>
      <p:sp>
        <p:nvSpPr>
          <p:cNvPr id="40" name="Flèche : droite 10">
            <a:extLst>
              <a:ext uri="{FF2B5EF4-FFF2-40B4-BE49-F238E27FC236}">
                <a16:creationId xmlns:a16="http://schemas.microsoft.com/office/drawing/2014/main" id="{FE61EAE6-4722-0EA3-FC0A-90658CEC3B30}"/>
              </a:ext>
            </a:extLst>
          </p:cNvPr>
          <p:cNvSpPr/>
          <p:nvPr/>
        </p:nvSpPr>
        <p:spPr>
          <a:xfrm>
            <a:off x="7777611" y="614128"/>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pic>
        <p:nvPicPr>
          <p:cNvPr id="42" name="Graphique 6" descr="Badge à ne plus suivre avec un remplissage uni">
            <a:extLst>
              <a:ext uri="{FF2B5EF4-FFF2-40B4-BE49-F238E27FC236}">
                <a16:creationId xmlns:a16="http://schemas.microsoft.com/office/drawing/2014/main" id="{8C046195-36EE-080F-AF2A-A48C704CC8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0462" y="4886334"/>
            <a:ext cx="275744" cy="275743"/>
          </a:xfrm>
          <a:prstGeom prst="rect">
            <a:avLst/>
          </a:prstGeom>
        </p:spPr>
      </p:pic>
      <p:sp>
        <p:nvSpPr>
          <p:cNvPr id="43" name="Flèche : droite 10">
            <a:extLst>
              <a:ext uri="{FF2B5EF4-FFF2-40B4-BE49-F238E27FC236}">
                <a16:creationId xmlns:a16="http://schemas.microsoft.com/office/drawing/2014/main" id="{3979C748-F56B-D326-8840-09CA159D9A89}"/>
              </a:ext>
            </a:extLst>
          </p:cNvPr>
          <p:cNvSpPr/>
          <p:nvPr/>
        </p:nvSpPr>
        <p:spPr>
          <a:xfrm>
            <a:off x="3512610" y="4967799"/>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44" name="Flèche : droite 10">
            <a:extLst>
              <a:ext uri="{FF2B5EF4-FFF2-40B4-BE49-F238E27FC236}">
                <a16:creationId xmlns:a16="http://schemas.microsoft.com/office/drawing/2014/main" id="{6BF097CE-20FF-755D-DBCE-B2FA9DA86EBB}"/>
              </a:ext>
            </a:extLst>
          </p:cNvPr>
          <p:cNvSpPr/>
          <p:nvPr/>
        </p:nvSpPr>
        <p:spPr>
          <a:xfrm>
            <a:off x="3665010" y="5179275"/>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46" name="Flèche : droite 10">
            <a:extLst>
              <a:ext uri="{FF2B5EF4-FFF2-40B4-BE49-F238E27FC236}">
                <a16:creationId xmlns:a16="http://schemas.microsoft.com/office/drawing/2014/main" id="{B2C74F1A-70F7-1D27-2533-88E9ADC581D9}"/>
              </a:ext>
            </a:extLst>
          </p:cNvPr>
          <p:cNvSpPr/>
          <p:nvPr/>
        </p:nvSpPr>
        <p:spPr>
          <a:xfrm>
            <a:off x="2486925" y="4385124"/>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pic>
        <p:nvPicPr>
          <p:cNvPr id="55" name="Graphique 6" descr="Badge à ne plus suivre avec un remplissage uni">
            <a:extLst>
              <a:ext uri="{FF2B5EF4-FFF2-40B4-BE49-F238E27FC236}">
                <a16:creationId xmlns:a16="http://schemas.microsoft.com/office/drawing/2014/main" id="{B56BC4B8-F6AE-E8E9-4FAA-FD42B74025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0462" y="5237999"/>
            <a:ext cx="275744" cy="275743"/>
          </a:xfrm>
          <a:prstGeom prst="rect">
            <a:avLst/>
          </a:prstGeom>
        </p:spPr>
      </p:pic>
      <p:sp>
        <p:nvSpPr>
          <p:cNvPr id="56" name="Flèche : droite 10">
            <a:extLst>
              <a:ext uri="{FF2B5EF4-FFF2-40B4-BE49-F238E27FC236}">
                <a16:creationId xmlns:a16="http://schemas.microsoft.com/office/drawing/2014/main" id="{702534ED-CB4E-5F09-36FD-B4B930901804}"/>
              </a:ext>
            </a:extLst>
          </p:cNvPr>
          <p:cNvSpPr/>
          <p:nvPr/>
        </p:nvSpPr>
        <p:spPr>
          <a:xfrm>
            <a:off x="3512610" y="5319464"/>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57" name="Flèche : droite 10">
            <a:extLst>
              <a:ext uri="{FF2B5EF4-FFF2-40B4-BE49-F238E27FC236}">
                <a16:creationId xmlns:a16="http://schemas.microsoft.com/office/drawing/2014/main" id="{D1BD5107-705B-2BDD-0866-8BBE22B49683}"/>
              </a:ext>
            </a:extLst>
          </p:cNvPr>
          <p:cNvSpPr/>
          <p:nvPr/>
        </p:nvSpPr>
        <p:spPr>
          <a:xfrm>
            <a:off x="3665010" y="5471864"/>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62" name="Flèche : droite 10">
            <a:extLst>
              <a:ext uri="{FF2B5EF4-FFF2-40B4-BE49-F238E27FC236}">
                <a16:creationId xmlns:a16="http://schemas.microsoft.com/office/drawing/2014/main" id="{490644F7-2363-6E60-9C78-91D8DE9A24A2}"/>
              </a:ext>
            </a:extLst>
          </p:cNvPr>
          <p:cNvSpPr/>
          <p:nvPr/>
        </p:nvSpPr>
        <p:spPr>
          <a:xfrm>
            <a:off x="3665010" y="5536342"/>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pic>
        <p:nvPicPr>
          <p:cNvPr id="63" name="Graphique 6" descr="Badge à ne plus suivre avec un remplissage uni">
            <a:extLst>
              <a:ext uri="{FF2B5EF4-FFF2-40B4-BE49-F238E27FC236}">
                <a16:creationId xmlns:a16="http://schemas.microsoft.com/office/drawing/2014/main" id="{86F5D7D7-4336-BD6A-683F-5AAB4AFA62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0462" y="5595066"/>
            <a:ext cx="275744" cy="275743"/>
          </a:xfrm>
          <a:prstGeom prst="rect">
            <a:avLst/>
          </a:prstGeom>
        </p:spPr>
      </p:pic>
      <p:sp>
        <p:nvSpPr>
          <p:cNvPr id="64" name="Flèche : droite 10">
            <a:extLst>
              <a:ext uri="{FF2B5EF4-FFF2-40B4-BE49-F238E27FC236}">
                <a16:creationId xmlns:a16="http://schemas.microsoft.com/office/drawing/2014/main" id="{2A52D475-FC94-8B05-4F67-75634FA5B6A1}"/>
              </a:ext>
            </a:extLst>
          </p:cNvPr>
          <p:cNvSpPr/>
          <p:nvPr/>
        </p:nvSpPr>
        <p:spPr>
          <a:xfrm>
            <a:off x="3512610" y="5676531"/>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65" name="Flèche : droite 10">
            <a:extLst>
              <a:ext uri="{FF2B5EF4-FFF2-40B4-BE49-F238E27FC236}">
                <a16:creationId xmlns:a16="http://schemas.microsoft.com/office/drawing/2014/main" id="{641B7F9D-AA8C-4993-961B-571577D5291B}"/>
              </a:ext>
            </a:extLst>
          </p:cNvPr>
          <p:cNvSpPr/>
          <p:nvPr/>
        </p:nvSpPr>
        <p:spPr>
          <a:xfrm>
            <a:off x="3665010" y="5828931"/>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66" name="Flèche : droite 10">
            <a:extLst>
              <a:ext uri="{FF2B5EF4-FFF2-40B4-BE49-F238E27FC236}">
                <a16:creationId xmlns:a16="http://schemas.microsoft.com/office/drawing/2014/main" id="{AFCA99DB-95F8-F3AB-14E2-44F3A529AE65}"/>
              </a:ext>
            </a:extLst>
          </p:cNvPr>
          <p:cNvSpPr/>
          <p:nvPr/>
        </p:nvSpPr>
        <p:spPr>
          <a:xfrm>
            <a:off x="3665010" y="5894566"/>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pic>
        <p:nvPicPr>
          <p:cNvPr id="67" name="Graphique 6" descr="Badge à ne plus suivre avec un remplissage uni">
            <a:extLst>
              <a:ext uri="{FF2B5EF4-FFF2-40B4-BE49-F238E27FC236}">
                <a16:creationId xmlns:a16="http://schemas.microsoft.com/office/drawing/2014/main" id="{8F504945-6620-FF06-537D-3857B52444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0462" y="5953290"/>
            <a:ext cx="275744" cy="275743"/>
          </a:xfrm>
          <a:prstGeom prst="rect">
            <a:avLst/>
          </a:prstGeom>
        </p:spPr>
      </p:pic>
      <p:sp>
        <p:nvSpPr>
          <p:cNvPr id="68" name="Flèche : droite 10">
            <a:extLst>
              <a:ext uri="{FF2B5EF4-FFF2-40B4-BE49-F238E27FC236}">
                <a16:creationId xmlns:a16="http://schemas.microsoft.com/office/drawing/2014/main" id="{D84145C2-4376-8917-CF59-E76B64B48E88}"/>
              </a:ext>
            </a:extLst>
          </p:cNvPr>
          <p:cNvSpPr/>
          <p:nvPr/>
        </p:nvSpPr>
        <p:spPr>
          <a:xfrm>
            <a:off x="3512610" y="6034755"/>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69" name="Flèche : droite 10">
            <a:extLst>
              <a:ext uri="{FF2B5EF4-FFF2-40B4-BE49-F238E27FC236}">
                <a16:creationId xmlns:a16="http://schemas.microsoft.com/office/drawing/2014/main" id="{30617A68-0C44-F9ED-B03F-0563720F6C90}"/>
              </a:ext>
            </a:extLst>
          </p:cNvPr>
          <p:cNvSpPr/>
          <p:nvPr/>
        </p:nvSpPr>
        <p:spPr>
          <a:xfrm>
            <a:off x="3665010" y="6187155"/>
            <a:ext cx="102312" cy="9918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9" name="Date Placeholder 8">
            <a:extLst>
              <a:ext uri="{FF2B5EF4-FFF2-40B4-BE49-F238E27FC236}">
                <a16:creationId xmlns:a16="http://schemas.microsoft.com/office/drawing/2014/main" id="{7435AE15-DA18-48BE-B862-F1195DFC9619}"/>
              </a:ext>
            </a:extLst>
          </p:cNvPr>
          <p:cNvSpPr>
            <a:spLocks noGrp="1"/>
          </p:cNvSpPr>
          <p:nvPr>
            <p:ph type="dt" sz="half" idx="10"/>
          </p:nvPr>
        </p:nvSpPr>
        <p:spPr/>
        <p:txBody>
          <a:bodyPr/>
          <a:lstStyle/>
          <a:p>
            <a:fld id="{2E0A0659-D01E-4D7E-BDC9-039F5A587F8D}" type="datetime1">
              <a:rPr lang="en-US" altLang="zh-CN" smtClean="0">
                <a:cs typeface="+mn-ea"/>
                <a:sym typeface="+mn-lt"/>
              </a:rPr>
              <a:t>5/23/2022</a:t>
            </a:fld>
            <a:endParaRPr lang="zh-CN" altLang="en-US">
              <a:cs typeface="+mn-ea"/>
              <a:sym typeface="+mn-lt"/>
            </a:endParaRPr>
          </a:p>
        </p:txBody>
      </p:sp>
      <p:sp>
        <p:nvSpPr>
          <p:cNvPr id="12" name="Slide Number Placeholder 11">
            <a:extLst>
              <a:ext uri="{FF2B5EF4-FFF2-40B4-BE49-F238E27FC236}">
                <a16:creationId xmlns:a16="http://schemas.microsoft.com/office/drawing/2014/main" id="{32AEDEFE-D848-4588-A19C-9BFA884D6FF7}"/>
              </a:ext>
            </a:extLst>
          </p:cNvPr>
          <p:cNvSpPr>
            <a:spLocks noGrp="1"/>
          </p:cNvSpPr>
          <p:nvPr>
            <p:ph type="sldNum" sz="quarter" idx="12"/>
          </p:nvPr>
        </p:nvSpPr>
        <p:spPr/>
        <p:txBody>
          <a:bodyPr/>
          <a:lstStyle/>
          <a:p>
            <a:fld id="{49AE70B2-8BF9-45C0-BB95-33D1B9D3A854}" type="slidenum">
              <a:rPr lang="zh-CN" altLang="en-US" smtClean="0">
                <a:cs typeface="+mn-ea"/>
                <a:sym typeface="+mn-lt"/>
              </a:rPr>
              <a:t>51</a:t>
            </a:fld>
            <a:endParaRPr lang="zh-CN" altLang="en-US">
              <a:cs typeface="+mn-ea"/>
              <a:sym typeface="+mn-lt"/>
            </a:endParaRPr>
          </a:p>
        </p:txBody>
      </p:sp>
      <p:pic>
        <p:nvPicPr>
          <p:cNvPr id="32" name="Graphique 7" descr="Badge à suivre avec un remplissage uni">
            <a:extLst>
              <a:ext uri="{FF2B5EF4-FFF2-40B4-BE49-F238E27FC236}">
                <a16:creationId xmlns:a16="http://schemas.microsoft.com/office/drawing/2014/main" id="{0C1126D8-5D76-4BCB-CE07-625D0EFA96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9426" y="2768222"/>
            <a:ext cx="269533" cy="275744"/>
          </a:xfrm>
          <a:prstGeom prst="rect">
            <a:avLst/>
          </a:prstGeom>
        </p:spPr>
      </p:pic>
      <p:pic>
        <p:nvPicPr>
          <p:cNvPr id="33" name="Graphique 7" descr="Badge à suivre avec un remplissage uni">
            <a:extLst>
              <a:ext uri="{FF2B5EF4-FFF2-40B4-BE49-F238E27FC236}">
                <a16:creationId xmlns:a16="http://schemas.microsoft.com/office/drawing/2014/main" id="{D210A6FA-FA65-4D3B-EF61-047D1F606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0461" y="3427127"/>
            <a:ext cx="269533" cy="275744"/>
          </a:xfrm>
          <a:prstGeom prst="rect">
            <a:avLst/>
          </a:prstGeom>
        </p:spPr>
      </p:pic>
      <p:pic>
        <p:nvPicPr>
          <p:cNvPr id="36" name="Graphique 6" descr="Badge à ne plus suivre avec un remplissage uni">
            <a:extLst>
              <a:ext uri="{FF2B5EF4-FFF2-40B4-BE49-F238E27FC236}">
                <a16:creationId xmlns:a16="http://schemas.microsoft.com/office/drawing/2014/main" id="{B58BD5CD-3920-F869-EAFB-EF0330513B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0462" y="3080465"/>
            <a:ext cx="275744" cy="275743"/>
          </a:xfrm>
          <a:prstGeom prst="rect">
            <a:avLst/>
          </a:prstGeom>
        </p:spPr>
      </p:pic>
      <p:pic>
        <p:nvPicPr>
          <p:cNvPr id="38" name="Graphique 6" descr="Badge à ne plus suivre avec un remplissage uni">
            <a:extLst>
              <a:ext uri="{FF2B5EF4-FFF2-40B4-BE49-F238E27FC236}">
                <a16:creationId xmlns:a16="http://schemas.microsoft.com/office/drawing/2014/main" id="{B55AD130-D576-8CC3-2CB6-BF1A69AD07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0461" y="3757300"/>
            <a:ext cx="275744" cy="275743"/>
          </a:xfrm>
          <a:prstGeom prst="rect">
            <a:avLst/>
          </a:prstGeom>
        </p:spPr>
      </p:pic>
    </p:spTree>
    <p:extLst>
      <p:ext uri="{BB962C8B-B14F-4D97-AF65-F5344CB8AC3E}">
        <p14:creationId xmlns:p14="http://schemas.microsoft.com/office/powerpoint/2010/main" val="2835101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5B24FD2-9C6E-4557-91D3-AC3D42A46D11}"/>
              </a:ext>
            </a:extLst>
          </p:cNvPr>
          <p:cNvSpPr>
            <a:spLocks noGrp="1"/>
          </p:cNvSpPr>
          <p:nvPr>
            <p:ph type="title"/>
          </p:nvPr>
        </p:nvSpPr>
        <p:spPr>
          <a:xfrm>
            <a:off x="0" y="0"/>
            <a:ext cx="10969200" cy="705600"/>
          </a:xfrm>
        </p:spPr>
        <p:txBody>
          <a:bodyPr>
            <a:normAutofit/>
          </a:bodyPr>
          <a:lstStyle/>
          <a:p>
            <a:r>
              <a:rPr lang="fr-CH" sz="2800">
                <a:latin typeface="+mn-lt"/>
                <a:ea typeface="+mn-ea"/>
                <a:cs typeface="+mn-ea"/>
                <a:sym typeface="+mn-lt"/>
              </a:rPr>
              <a:t>Conclusion – Social </a:t>
            </a:r>
            <a:r>
              <a:rPr lang="fr-CH" sz="2800" err="1">
                <a:latin typeface="+mn-lt"/>
                <a:ea typeface="+mn-ea"/>
                <a:cs typeface="+mn-ea"/>
                <a:sym typeface="+mn-lt"/>
              </a:rPr>
              <a:t>Analysis</a:t>
            </a:r>
            <a:endParaRPr lang="fr-CH" sz="2800">
              <a:latin typeface="+mn-lt"/>
              <a:ea typeface="+mn-ea"/>
              <a:cs typeface="+mn-ea"/>
              <a:sym typeface="+mn-lt"/>
            </a:endParaRPr>
          </a:p>
        </p:txBody>
      </p:sp>
      <p:sp>
        <p:nvSpPr>
          <p:cNvPr id="10" name="Flèche : droite 9">
            <a:extLst>
              <a:ext uri="{FF2B5EF4-FFF2-40B4-BE49-F238E27FC236}">
                <a16:creationId xmlns:a16="http://schemas.microsoft.com/office/drawing/2014/main" id="{830563FB-CE94-77C8-A298-98868E070B8A}"/>
              </a:ext>
            </a:extLst>
          </p:cNvPr>
          <p:cNvSpPr/>
          <p:nvPr/>
        </p:nvSpPr>
        <p:spPr>
          <a:xfrm>
            <a:off x="3205290" y="4459197"/>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pic>
        <p:nvPicPr>
          <p:cNvPr id="12" name="Graphique 6" descr="Badge à ne plus suivre avec un remplissage uni">
            <a:extLst>
              <a:ext uri="{FF2B5EF4-FFF2-40B4-BE49-F238E27FC236}">
                <a16:creationId xmlns:a16="http://schemas.microsoft.com/office/drawing/2014/main" id="{3797AAA6-1FB6-D070-9994-C34DBEBA03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8688" y="4438043"/>
            <a:ext cx="388883" cy="388882"/>
          </a:xfrm>
          <a:prstGeom prst="rect">
            <a:avLst/>
          </a:prstGeom>
        </p:spPr>
      </p:pic>
      <p:sp>
        <p:nvSpPr>
          <p:cNvPr id="14" name="Flèche : droite 10">
            <a:extLst>
              <a:ext uri="{FF2B5EF4-FFF2-40B4-BE49-F238E27FC236}">
                <a16:creationId xmlns:a16="http://schemas.microsoft.com/office/drawing/2014/main" id="{A1F71AB3-89AF-98A8-6E6F-6468A8E7EF34}"/>
              </a:ext>
            </a:extLst>
          </p:cNvPr>
          <p:cNvSpPr/>
          <p:nvPr/>
        </p:nvSpPr>
        <p:spPr>
          <a:xfrm>
            <a:off x="3215581" y="4556583"/>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pic>
        <p:nvPicPr>
          <p:cNvPr id="16" name="Graphique 15" descr="Badge à suivre avec un remplissage uni">
            <a:extLst>
              <a:ext uri="{FF2B5EF4-FFF2-40B4-BE49-F238E27FC236}">
                <a16:creationId xmlns:a16="http://schemas.microsoft.com/office/drawing/2014/main" id="{4D99C80C-72F9-5FD4-591A-EDEE1B63D6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637" y="4002065"/>
            <a:ext cx="380125" cy="388884"/>
          </a:xfrm>
          <a:prstGeom prst="rect">
            <a:avLst/>
          </a:prstGeom>
        </p:spPr>
      </p:pic>
      <p:sp>
        <p:nvSpPr>
          <p:cNvPr id="20" name="Flèche : droite 19">
            <a:extLst>
              <a:ext uri="{FF2B5EF4-FFF2-40B4-BE49-F238E27FC236}">
                <a16:creationId xmlns:a16="http://schemas.microsoft.com/office/drawing/2014/main" id="{2073B4E9-6264-4B29-CF8F-05B437FAA3A9}"/>
              </a:ext>
            </a:extLst>
          </p:cNvPr>
          <p:cNvSpPr/>
          <p:nvPr/>
        </p:nvSpPr>
        <p:spPr>
          <a:xfrm>
            <a:off x="3205290" y="4870852"/>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pic>
        <p:nvPicPr>
          <p:cNvPr id="22" name="Graphique 6" descr="Badge à ne plus suivre avec un remplissage uni">
            <a:extLst>
              <a:ext uri="{FF2B5EF4-FFF2-40B4-BE49-F238E27FC236}">
                <a16:creationId xmlns:a16="http://schemas.microsoft.com/office/drawing/2014/main" id="{C1E47BF9-A8C7-5516-039D-3516F8B2F0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8688" y="4849699"/>
            <a:ext cx="388883" cy="388882"/>
          </a:xfrm>
          <a:prstGeom prst="rect">
            <a:avLst/>
          </a:prstGeom>
        </p:spPr>
      </p:pic>
      <p:sp>
        <p:nvSpPr>
          <p:cNvPr id="24" name="Flèche : droite 10">
            <a:extLst>
              <a:ext uri="{FF2B5EF4-FFF2-40B4-BE49-F238E27FC236}">
                <a16:creationId xmlns:a16="http://schemas.microsoft.com/office/drawing/2014/main" id="{D2243A73-459C-E3B1-3FCB-A4596EC93DB4}"/>
              </a:ext>
            </a:extLst>
          </p:cNvPr>
          <p:cNvSpPr/>
          <p:nvPr/>
        </p:nvSpPr>
        <p:spPr>
          <a:xfrm>
            <a:off x="3215581" y="4968238"/>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6" name="TextBox 5">
            <a:extLst>
              <a:ext uri="{FF2B5EF4-FFF2-40B4-BE49-F238E27FC236}">
                <a16:creationId xmlns:a16="http://schemas.microsoft.com/office/drawing/2014/main" id="{785807A9-57D4-5D22-928C-0D642E763EDA}"/>
              </a:ext>
            </a:extLst>
          </p:cNvPr>
          <p:cNvSpPr txBox="1"/>
          <p:nvPr/>
        </p:nvSpPr>
        <p:spPr>
          <a:xfrm>
            <a:off x="3511495" y="3927795"/>
            <a:ext cx="8602165"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cs typeface="+mn-ea"/>
                <a:sym typeface="+mn-lt"/>
              </a:rPr>
              <a:t>We can see an abrupt change in behavior due to SAH policy​</a:t>
            </a:r>
            <a:br>
              <a:rPr lang="en-US">
                <a:cs typeface="+mn-ea"/>
                <a:sym typeface="+mn-lt"/>
              </a:rPr>
            </a:br>
            <a:r>
              <a:rPr lang="en-US">
                <a:cs typeface="+mn-ea"/>
                <a:sym typeface="+mn-lt"/>
              </a:rPr>
              <a:t>Crucial: Find right proxy for target (Google Zoom trend vs actual usage)</a:t>
            </a:r>
            <a:endParaRPr lang="fr-FR">
              <a:cs typeface="+mn-ea"/>
              <a:sym typeface="+mn-lt"/>
            </a:endParaRPr>
          </a:p>
          <a:p>
            <a:pPr>
              <a:lnSpc>
                <a:spcPct val="150000"/>
              </a:lnSpc>
            </a:pPr>
            <a:r>
              <a:rPr lang="en-US">
                <a:cs typeface="+mn-ea"/>
                <a:sym typeface="+mn-lt"/>
              </a:rPr>
              <a:t>Switzerland/Israel pretty similar in terms of change</a:t>
            </a:r>
          </a:p>
        </p:txBody>
      </p:sp>
      <p:sp>
        <p:nvSpPr>
          <p:cNvPr id="7" name="ZoneTexte 2">
            <a:extLst>
              <a:ext uri="{FF2B5EF4-FFF2-40B4-BE49-F238E27FC236}">
                <a16:creationId xmlns:a16="http://schemas.microsoft.com/office/drawing/2014/main" id="{9C589CAF-8E9A-B203-966B-4464DB303C1C}"/>
              </a:ext>
            </a:extLst>
          </p:cNvPr>
          <p:cNvSpPr txBox="1"/>
          <p:nvPr/>
        </p:nvSpPr>
        <p:spPr>
          <a:xfrm>
            <a:off x="754857" y="4158091"/>
            <a:ext cx="23940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mn-ea"/>
                <a:sym typeface="+mn-lt"/>
              </a:rPr>
              <a:t>Working behavior</a:t>
            </a:r>
          </a:p>
        </p:txBody>
      </p:sp>
      <p:sp>
        <p:nvSpPr>
          <p:cNvPr id="23" name="ZoneTexte 2">
            <a:extLst>
              <a:ext uri="{FF2B5EF4-FFF2-40B4-BE49-F238E27FC236}">
                <a16:creationId xmlns:a16="http://schemas.microsoft.com/office/drawing/2014/main" id="{884F3620-342B-9774-13C5-C275A64B450B}"/>
              </a:ext>
            </a:extLst>
          </p:cNvPr>
          <p:cNvSpPr txBox="1"/>
          <p:nvPr/>
        </p:nvSpPr>
        <p:spPr>
          <a:xfrm>
            <a:off x="752824" y="1965412"/>
            <a:ext cx="23940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mn-ea"/>
                <a:sym typeface="+mn-lt"/>
              </a:rPr>
              <a:t>Case numbers</a:t>
            </a:r>
            <a:endParaRPr lang="en-US">
              <a:cs typeface="+mn-ea"/>
              <a:sym typeface="+mn-lt"/>
            </a:endParaRPr>
          </a:p>
        </p:txBody>
      </p:sp>
      <p:sp>
        <p:nvSpPr>
          <p:cNvPr id="13" name="TextBox 12">
            <a:extLst>
              <a:ext uri="{FF2B5EF4-FFF2-40B4-BE49-F238E27FC236}">
                <a16:creationId xmlns:a16="http://schemas.microsoft.com/office/drawing/2014/main" id="{EDB7C4B1-EBD7-B5FC-43D1-0F16F5F40C4B}"/>
              </a:ext>
            </a:extLst>
          </p:cNvPr>
          <p:cNvSpPr txBox="1"/>
          <p:nvPr/>
        </p:nvSpPr>
        <p:spPr>
          <a:xfrm>
            <a:off x="3511495" y="1839340"/>
            <a:ext cx="8602165" cy="1703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cs typeface="+mn-ea"/>
                <a:sym typeface="+mn-lt"/>
              </a:rPr>
              <a:t>Exploratory Analysis</a:t>
            </a:r>
          </a:p>
          <a:p>
            <a:pPr>
              <a:lnSpc>
                <a:spcPct val="150000"/>
              </a:lnSpc>
            </a:pPr>
            <a:r>
              <a:rPr lang="en-US">
                <a:cs typeface="+mn-ea"/>
                <a:sym typeface="+mn-lt"/>
              </a:rPr>
              <a:t>In terms of actual case numbers: follows roughly same path for both countries</a:t>
            </a:r>
          </a:p>
          <a:p>
            <a:pPr>
              <a:lnSpc>
                <a:spcPct val="150000"/>
              </a:lnSpc>
            </a:pPr>
            <a:r>
              <a:rPr lang="en-US">
                <a:cs typeface="+mn-ea"/>
                <a:sym typeface="+mn-lt"/>
              </a:rPr>
              <a:t>Switzerland with less absolute case numbers, </a:t>
            </a:r>
            <a:r>
              <a:rPr lang="en-US" u="sng">
                <a:cs typeface="+mn-ea"/>
                <a:sym typeface="+mn-lt"/>
              </a:rPr>
              <a:t>but</a:t>
            </a:r>
            <a:r>
              <a:rPr lang="en-US">
                <a:cs typeface="+mn-ea"/>
                <a:sym typeface="+mn-lt"/>
              </a:rPr>
              <a:t> with a rebound</a:t>
            </a:r>
          </a:p>
          <a:p>
            <a:pPr>
              <a:lnSpc>
                <a:spcPct val="150000"/>
              </a:lnSpc>
            </a:pPr>
            <a:r>
              <a:rPr lang="en-US">
                <a:cs typeface="+mn-ea"/>
                <a:sym typeface="+mn-lt"/>
              </a:rPr>
              <a:t> </a:t>
            </a:r>
          </a:p>
        </p:txBody>
      </p:sp>
      <p:sp>
        <p:nvSpPr>
          <p:cNvPr id="15" name="Flèche : droite 19">
            <a:extLst>
              <a:ext uri="{FF2B5EF4-FFF2-40B4-BE49-F238E27FC236}">
                <a16:creationId xmlns:a16="http://schemas.microsoft.com/office/drawing/2014/main" id="{58A7AB41-79E6-A6E4-2644-4542835B16F0}"/>
              </a:ext>
            </a:extLst>
          </p:cNvPr>
          <p:cNvSpPr/>
          <p:nvPr/>
        </p:nvSpPr>
        <p:spPr>
          <a:xfrm>
            <a:off x="3205290" y="1918711"/>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pic>
        <p:nvPicPr>
          <p:cNvPr id="17" name="Graphique 6" descr="Badge à ne plus suivre avec un remplissage uni">
            <a:extLst>
              <a:ext uri="{FF2B5EF4-FFF2-40B4-BE49-F238E27FC236}">
                <a16:creationId xmlns:a16="http://schemas.microsoft.com/office/drawing/2014/main" id="{BE95EF98-8EF2-FA60-D695-50DC486484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8688" y="1897558"/>
            <a:ext cx="388883" cy="388882"/>
          </a:xfrm>
          <a:prstGeom prst="rect">
            <a:avLst/>
          </a:prstGeom>
        </p:spPr>
      </p:pic>
      <p:sp>
        <p:nvSpPr>
          <p:cNvPr id="18" name="Flèche : droite 10">
            <a:extLst>
              <a:ext uri="{FF2B5EF4-FFF2-40B4-BE49-F238E27FC236}">
                <a16:creationId xmlns:a16="http://schemas.microsoft.com/office/drawing/2014/main" id="{DE757179-AAFD-4754-5602-D68CD840ADB1}"/>
              </a:ext>
            </a:extLst>
          </p:cNvPr>
          <p:cNvSpPr/>
          <p:nvPr/>
        </p:nvSpPr>
        <p:spPr>
          <a:xfrm>
            <a:off x="3215581" y="2016097"/>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21" name="Flèche : droite 19">
            <a:extLst>
              <a:ext uri="{FF2B5EF4-FFF2-40B4-BE49-F238E27FC236}">
                <a16:creationId xmlns:a16="http://schemas.microsoft.com/office/drawing/2014/main" id="{04E653A2-0051-D056-66BD-79846B653EF8}"/>
              </a:ext>
            </a:extLst>
          </p:cNvPr>
          <p:cNvSpPr/>
          <p:nvPr/>
        </p:nvSpPr>
        <p:spPr>
          <a:xfrm>
            <a:off x="3205290" y="2345080"/>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pic>
        <p:nvPicPr>
          <p:cNvPr id="25" name="Graphique 6" descr="Badge à ne plus suivre avec un remplissage uni">
            <a:extLst>
              <a:ext uri="{FF2B5EF4-FFF2-40B4-BE49-F238E27FC236}">
                <a16:creationId xmlns:a16="http://schemas.microsoft.com/office/drawing/2014/main" id="{4652B4E9-75A6-ECF3-C5CF-AEFCC7C3E7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8688" y="2323927"/>
            <a:ext cx="388883" cy="388882"/>
          </a:xfrm>
          <a:prstGeom prst="rect">
            <a:avLst/>
          </a:prstGeom>
        </p:spPr>
      </p:pic>
      <p:sp>
        <p:nvSpPr>
          <p:cNvPr id="26" name="Flèche : droite 10">
            <a:extLst>
              <a:ext uri="{FF2B5EF4-FFF2-40B4-BE49-F238E27FC236}">
                <a16:creationId xmlns:a16="http://schemas.microsoft.com/office/drawing/2014/main" id="{02608A83-FAB3-5763-9A71-1C19384EF082}"/>
              </a:ext>
            </a:extLst>
          </p:cNvPr>
          <p:cNvSpPr/>
          <p:nvPr/>
        </p:nvSpPr>
        <p:spPr>
          <a:xfrm>
            <a:off x="3215581" y="2442466"/>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27" name="Flèche : droite 19">
            <a:extLst>
              <a:ext uri="{FF2B5EF4-FFF2-40B4-BE49-F238E27FC236}">
                <a16:creationId xmlns:a16="http://schemas.microsoft.com/office/drawing/2014/main" id="{673473F9-DB17-33C9-8B14-36C2543CD1F6}"/>
              </a:ext>
            </a:extLst>
          </p:cNvPr>
          <p:cNvSpPr/>
          <p:nvPr/>
        </p:nvSpPr>
        <p:spPr>
          <a:xfrm>
            <a:off x="3199754" y="2747296"/>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pic>
        <p:nvPicPr>
          <p:cNvPr id="28" name="Graphique 6" descr="Badge à ne plus suivre avec un remplissage uni">
            <a:extLst>
              <a:ext uri="{FF2B5EF4-FFF2-40B4-BE49-F238E27FC236}">
                <a16:creationId xmlns:a16="http://schemas.microsoft.com/office/drawing/2014/main" id="{31C0A4DC-1EAC-CA56-6BBB-EE0140509E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152" y="2726143"/>
            <a:ext cx="388883" cy="388882"/>
          </a:xfrm>
          <a:prstGeom prst="rect">
            <a:avLst/>
          </a:prstGeom>
        </p:spPr>
      </p:pic>
      <p:sp>
        <p:nvSpPr>
          <p:cNvPr id="29" name="Flèche : droite 10">
            <a:extLst>
              <a:ext uri="{FF2B5EF4-FFF2-40B4-BE49-F238E27FC236}">
                <a16:creationId xmlns:a16="http://schemas.microsoft.com/office/drawing/2014/main" id="{B8E372C4-98D8-0B66-A339-44D426589B6C}"/>
              </a:ext>
            </a:extLst>
          </p:cNvPr>
          <p:cNvSpPr/>
          <p:nvPr/>
        </p:nvSpPr>
        <p:spPr>
          <a:xfrm>
            <a:off x="3210045" y="2844682"/>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cs typeface="+mn-ea"/>
              <a:sym typeface="+mn-lt"/>
            </a:endParaRPr>
          </a:p>
        </p:txBody>
      </p:sp>
      <p:sp>
        <p:nvSpPr>
          <p:cNvPr id="2" name="Date Placeholder 1">
            <a:extLst>
              <a:ext uri="{FF2B5EF4-FFF2-40B4-BE49-F238E27FC236}">
                <a16:creationId xmlns:a16="http://schemas.microsoft.com/office/drawing/2014/main" id="{9A9F6A7A-38C1-4E93-8E62-368689BCAD31}"/>
              </a:ext>
            </a:extLst>
          </p:cNvPr>
          <p:cNvSpPr>
            <a:spLocks noGrp="1"/>
          </p:cNvSpPr>
          <p:nvPr>
            <p:ph type="dt" sz="half" idx="10"/>
          </p:nvPr>
        </p:nvSpPr>
        <p:spPr/>
        <p:txBody>
          <a:bodyPr/>
          <a:lstStyle/>
          <a:p>
            <a:fld id="{D1F89D45-090F-483A-AD2B-5B5C12116660}" type="datetime1">
              <a:rPr lang="en-US" altLang="zh-CN" smtClean="0">
                <a:cs typeface="+mn-ea"/>
                <a:sym typeface="+mn-lt"/>
              </a:rPr>
              <a:t>5/23/2022</a:t>
            </a:fld>
            <a:endParaRPr lang="zh-CN" altLang="en-US">
              <a:cs typeface="+mn-ea"/>
              <a:sym typeface="+mn-lt"/>
            </a:endParaRPr>
          </a:p>
        </p:txBody>
      </p:sp>
      <p:sp>
        <p:nvSpPr>
          <p:cNvPr id="3" name="Slide Number Placeholder 2">
            <a:extLst>
              <a:ext uri="{FF2B5EF4-FFF2-40B4-BE49-F238E27FC236}">
                <a16:creationId xmlns:a16="http://schemas.microsoft.com/office/drawing/2014/main" id="{5D809960-C8CC-4019-B992-85F1A047A490}"/>
              </a:ext>
            </a:extLst>
          </p:cNvPr>
          <p:cNvSpPr>
            <a:spLocks noGrp="1"/>
          </p:cNvSpPr>
          <p:nvPr>
            <p:ph type="sldNum" sz="quarter" idx="12"/>
          </p:nvPr>
        </p:nvSpPr>
        <p:spPr/>
        <p:txBody>
          <a:bodyPr/>
          <a:lstStyle/>
          <a:p>
            <a:fld id="{49AE70B2-8BF9-45C0-BB95-33D1B9D3A854}" type="slidenum">
              <a:rPr lang="zh-CN" altLang="en-US" smtClean="0">
                <a:cs typeface="+mn-ea"/>
                <a:sym typeface="+mn-lt"/>
              </a:rPr>
              <a:t>52</a:t>
            </a:fld>
            <a:endParaRPr lang="zh-CN" altLang="en-US">
              <a:cs typeface="+mn-ea"/>
              <a:sym typeface="+mn-lt"/>
            </a:endParaRPr>
          </a:p>
        </p:txBody>
      </p:sp>
    </p:spTree>
    <p:extLst>
      <p:ext uri="{BB962C8B-B14F-4D97-AF65-F5344CB8AC3E}">
        <p14:creationId xmlns:p14="http://schemas.microsoft.com/office/powerpoint/2010/main" val="2530237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101963" y="104888"/>
            <a:ext cx="10969200" cy="705600"/>
          </a:xfrm>
        </p:spPr>
        <p:txBody>
          <a:bodyPr>
            <a:normAutofit/>
          </a:bodyPr>
          <a:lstStyle/>
          <a:p>
            <a:r>
              <a:rPr lang="fr-CH" sz="2800" err="1">
                <a:latin typeface="+mn-lt"/>
                <a:ea typeface="+mn-ea"/>
                <a:cs typeface="+mn-ea"/>
                <a:sym typeface="+mn-lt"/>
              </a:rPr>
              <a:t>Transform</a:t>
            </a:r>
            <a:r>
              <a:rPr lang="fr-CH" sz="2800">
                <a:latin typeface="+mn-lt"/>
                <a:ea typeface="+mn-ea"/>
                <a:cs typeface="+mn-ea"/>
                <a:sym typeface="+mn-lt"/>
              </a:rPr>
              <a:t> data </a:t>
            </a:r>
            <a:r>
              <a:rPr lang="fr-CH" sz="2800" err="1">
                <a:latin typeface="+mn-lt"/>
                <a:ea typeface="+mn-ea"/>
                <a:cs typeface="+mn-ea"/>
                <a:sym typeface="+mn-lt"/>
              </a:rPr>
              <a:t>results</a:t>
            </a:r>
            <a:r>
              <a:rPr lang="fr-CH" sz="2800">
                <a:latin typeface="+mn-lt"/>
                <a:ea typeface="+mn-ea"/>
                <a:cs typeface="+mn-ea"/>
                <a:sym typeface="+mn-lt"/>
              </a:rPr>
              <a:t> </a:t>
            </a:r>
            <a:r>
              <a:rPr lang="fr-CH" sz="2800" err="1">
                <a:latin typeface="+mn-lt"/>
                <a:ea typeface="+mn-ea"/>
                <a:cs typeface="+mn-ea"/>
                <a:sym typeface="+mn-lt"/>
              </a:rPr>
              <a:t>into</a:t>
            </a:r>
            <a:r>
              <a:rPr lang="fr-CH" sz="2800">
                <a:latin typeface="+mn-lt"/>
                <a:ea typeface="+mn-ea"/>
                <a:cs typeface="+mn-ea"/>
                <a:sym typeface="+mn-lt"/>
              </a:rPr>
              <a:t> </a:t>
            </a:r>
            <a:r>
              <a:rPr lang="fr-CH" sz="2800" err="1">
                <a:latin typeface="+mn-lt"/>
                <a:ea typeface="+mn-ea"/>
                <a:cs typeface="+mn-ea"/>
                <a:sym typeface="+mn-lt"/>
              </a:rPr>
              <a:t>knowledge</a:t>
            </a:r>
            <a:endParaRPr lang="fr-CH" sz="2800">
              <a:latin typeface="+mn-lt"/>
              <a:ea typeface="+mn-ea"/>
              <a:cs typeface="+mn-ea"/>
              <a:sym typeface="+mn-lt"/>
            </a:endParaRPr>
          </a:p>
        </p:txBody>
      </p:sp>
      <p:sp>
        <p:nvSpPr>
          <p:cNvPr id="6" name="TextBox 5">
            <a:extLst>
              <a:ext uri="{FF2B5EF4-FFF2-40B4-BE49-F238E27FC236}">
                <a16:creationId xmlns:a16="http://schemas.microsoft.com/office/drawing/2014/main" id="{933A94FB-2BC9-4AFC-83E0-D6F6FB92BBB1}"/>
              </a:ext>
            </a:extLst>
          </p:cNvPr>
          <p:cNvSpPr txBox="1"/>
          <p:nvPr/>
        </p:nvSpPr>
        <p:spPr>
          <a:xfrm>
            <a:off x="302794" y="974558"/>
            <a:ext cx="1220302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CH" sz="1600" b="1">
                <a:cs typeface="+mn-ea"/>
                <a:sym typeface="+mn-lt"/>
              </a:rPr>
              <a:t>How can </a:t>
            </a:r>
            <a:r>
              <a:rPr lang="fr-CH" sz="1600" b="1" err="1">
                <a:cs typeface="+mn-ea"/>
                <a:sym typeface="+mn-lt"/>
              </a:rPr>
              <a:t>results</a:t>
            </a:r>
            <a:r>
              <a:rPr lang="fr-CH" sz="1600" b="1">
                <a:cs typeface="+mn-ea"/>
                <a:sym typeface="+mn-lt"/>
              </a:rPr>
              <a:t> of the data </a:t>
            </a:r>
            <a:r>
              <a:rPr lang="fr-CH" sz="1600" b="1" err="1">
                <a:cs typeface="+mn-ea"/>
                <a:sym typeface="+mn-lt"/>
              </a:rPr>
              <a:t>analysis</a:t>
            </a:r>
            <a:r>
              <a:rPr lang="fr-CH" sz="1600" b="1">
                <a:cs typeface="+mn-ea"/>
                <a:sym typeface="+mn-lt"/>
              </a:rPr>
              <a:t> </a:t>
            </a:r>
            <a:r>
              <a:rPr lang="fr-CH" sz="1600" b="1" err="1">
                <a:cs typeface="+mn-ea"/>
                <a:sym typeface="+mn-lt"/>
              </a:rPr>
              <a:t>be</a:t>
            </a:r>
            <a:r>
              <a:rPr lang="fr-CH" sz="1600" b="1">
                <a:cs typeface="+mn-ea"/>
                <a:sym typeface="+mn-lt"/>
              </a:rPr>
              <a:t> </a:t>
            </a:r>
            <a:r>
              <a:rPr lang="fr-CH" sz="1600" b="1" err="1">
                <a:cs typeface="+mn-ea"/>
                <a:sym typeface="+mn-lt"/>
              </a:rPr>
              <a:t>generalised</a:t>
            </a:r>
            <a:r>
              <a:rPr lang="fr-CH" sz="1600" b="1">
                <a:cs typeface="+mn-ea"/>
                <a:sym typeface="+mn-lt"/>
              </a:rPr>
              <a:t> to </a:t>
            </a:r>
            <a:r>
              <a:rPr lang="fr-CH" sz="1600" b="1" err="1">
                <a:cs typeface="+mn-ea"/>
                <a:sym typeface="+mn-lt"/>
              </a:rPr>
              <a:t>create</a:t>
            </a:r>
            <a:r>
              <a:rPr lang="fr-CH" sz="1600" b="1">
                <a:cs typeface="+mn-ea"/>
                <a:sym typeface="+mn-lt"/>
              </a:rPr>
              <a:t> new </a:t>
            </a:r>
            <a:r>
              <a:rPr lang="fr-CH" sz="1600" b="1" err="1">
                <a:cs typeface="+mn-ea"/>
                <a:sym typeface="+mn-lt"/>
              </a:rPr>
              <a:t>knowledge</a:t>
            </a:r>
            <a:r>
              <a:rPr lang="fr-CH" sz="1600" b="1">
                <a:cs typeface="+mn-ea"/>
                <a:sym typeface="+mn-lt"/>
              </a:rPr>
              <a:t> —</a:t>
            </a:r>
            <a:endParaRPr lang="en-US" sz="1600" b="1">
              <a:cs typeface="+mn-ea"/>
              <a:sym typeface="+mn-lt"/>
            </a:endParaRPr>
          </a:p>
          <a:p>
            <a:r>
              <a:rPr lang="fr-CH" sz="1600" b="1">
                <a:cs typeface="+mn-ea"/>
                <a:sym typeface="+mn-lt"/>
              </a:rPr>
              <a:t> to </a:t>
            </a:r>
            <a:r>
              <a:rPr lang="fr-CH" sz="1600" b="1" err="1">
                <a:cs typeface="+mn-ea"/>
                <a:sym typeface="+mn-lt"/>
              </a:rPr>
              <a:t>forecast</a:t>
            </a:r>
            <a:r>
              <a:rPr lang="fr-CH" sz="1600" b="1">
                <a:cs typeface="+mn-ea"/>
                <a:sym typeface="+mn-lt"/>
              </a:rPr>
              <a:t>, or to </a:t>
            </a:r>
            <a:r>
              <a:rPr lang="fr-CH" sz="1600" b="1" err="1">
                <a:cs typeface="+mn-ea"/>
                <a:sym typeface="+mn-lt"/>
              </a:rPr>
              <a:t>interfere</a:t>
            </a:r>
            <a:r>
              <a:rPr lang="fr-CH" sz="1600" b="1">
                <a:cs typeface="+mn-ea"/>
                <a:sym typeface="+mn-lt"/>
              </a:rPr>
              <a:t> with — the system </a:t>
            </a:r>
            <a:r>
              <a:rPr lang="fr-CH" sz="1600" b="1" err="1">
                <a:cs typeface="+mn-ea"/>
                <a:sym typeface="+mn-lt"/>
              </a:rPr>
              <a:t>that</a:t>
            </a:r>
            <a:r>
              <a:rPr lang="fr-CH" sz="1600" b="1">
                <a:cs typeface="+mn-ea"/>
                <a:sym typeface="+mn-lt"/>
              </a:rPr>
              <a:t> </a:t>
            </a:r>
            <a:r>
              <a:rPr lang="fr-CH" sz="1600" b="1" err="1">
                <a:cs typeface="+mn-ea"/>
                <a:sym typeface="+mn-lt"/>
              </a:rPr>
              <a:t>produced</a:t>
            </a:r>
            <a:r>
              <a:rPr lang="fr-CH" sz="1600" b="1">
                <a:cs typeface="+mn-ea"/>
                <a:sym typeface="+mn-lt"/>
              </a:rPr>
              <a:t> the data?</a:t>
            </a:r>
            <a:endParaRPr lang="en-US" sz="1600" b="1">
              <a:cs typeface="+mn-ea"/>
              <a:sym typeface="+mn-lt"/>
            </a:endParaRPr>
          </a:p>
          <a:p>
            <a:endParaRPr lang="fr-CH" sz="1600" b="1">
              <a:solidFill>
                <a:srgbClr val="262626"/>
              </a:solidFill>
              <a:cs typeface="+mn-ea"/>
              <a:sym typeface="+mn-lt"/>
            </a:endParaRPr>
          </a:p>
          <a:p>
            <a:endParaRPr lang="fr-CH" sz="1600" b="1">
              <a:solidFill>
                <a:srgbClr val="262626"/>
              </a:solidFill>
              <a:cs typeface="+mn-ea"/>
              <a:sym typeface="+mn-lt"/>
            </a:endParaRPr>
          </a:p>
        </p:txBody>
      </p:sp>
      <p:pic>
        <p:nvPicPr>
          <p:cNvPr id="13" name="Graphic 12" descr="Head with gears outline">
            <a:extLst>
              <a:ext uri="{FF2B5EF4-FFF2-40B4-BE49-F238E27FC236}">
                <a16:creationId xmlns:a16="http://schemas.microsoft.com/office/drawing/2014/main" id="{BCB03F84-659E-4729-B7B0-92AAC2620A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7692" y="2445770"/>
            <a:ext cx="2190882" cy="2190882"/>
          </a:xfrm>
          <a:prstGeom prst="rect">
            <a:avLst/>
          </a:prstGeom>
        </p:spPr>
      </p:pic>
      <p:sp>
        <p:nvSpPr>
          <p:cNvPr id="10" name="TextBox 9">
            <a:extLst>
              <a:ext uri="{FF2B5EF4-FFF2-40B4-BE49-F238E27FC236}">
                <a16:creationId xmlns:a16="http://schemas.microsoft.com/office/drawing/2014/main" id="{384E3854-E68A-45F4-B750-975C6E235A9A}"/>
              </a:ext>
            </a:extLst>
          </p:cNvPr>
          <p:cNvSpPr txBox="1"/>
          <p:nvPr/>
        </p:nvSpPr>
        <p:spPr>
          <a:xfrm>
            <a:off x="1189627" y="2051776"/>
            <a:ext cx="8793872" cy="4031873"/>
          </a:xfrm>
          <a:prstGeom prst="rect">
            <a:avLst/>
          </a:prstGeom>
          <a:noFill/>
        </p:spPr>
        <p:txBody>
          <a:bodyPr wrap="square">
            <a:spAutoFit/>
          </a:bodyPr>
          <a:lstStyle/>
          <a:p>
            <a:pPr rtl="0">
              <a:spcBef>
                <a:spcPts val="0"/>
              </a:spcBef>
              <a:spcAft>
                <a:spcPts val="0"/>
              </a:spcAft>
            </a:pPr>
            <a:r>
              <a:rPr lang="en-US" sz="1600" b="0">
                <a:solidFill>
                  <a:srgbClr val="000000"/>
                </a:solidFill>
                <a:effectLst/>
                <a:cs typeface="+mn-ea"/>
                <a:sym typeface="+mn-lt"/>
              </a:rPr>
              <a:t>Emergence of </a:t>
            </a:r>
            <a:r>
              <a:rPr lang="en-US" sz="1600" b="1">
                <a:solidFill>
                  <a:srgbClr val="000000"/>
                </a:solidFill>
                <a:effectLst/>
                <a:cs typeface="+mn-ea"/>
                <a:sym typeface="+mn-lt"/>
              </a:rPr>
              <a:t>new life habits and widely used services </a:t>
            </a:r>
          </a:p>
          <a:p>
            <a:pPr rtl="0">
              <a:spcBef>
                <a:spcPts val="0"/>
              </a:spcBef>
              <a:spcAft>
                <a:spcPts val="0"/>
              </a:spcAft>
            </a:pPr>
            <a:r>
              <a:rPr lang="en-US" sz="1600" b="0">
                <a:solidFill>
                  <a:srgbClr val="000000"/>
                </a:solidFill>
                <a:effectLst/>
                <a:cs typeface="+mn-ea"/>
                <a:sym typeface="+mn-lt"/>
              </a:rPr>
              <a:t>(e.g. </a:t>
            </a:r>
            <a:r>
              <a:rPr lang="en-US" sz="1600">
                <a:solidFill>
                  <a:srgbClr val="000000"/>
                </a:solidFill>
                <a:cs typeface="+mn-ea"/>
                <a:sym typeface="+mn-lt"/>
              </a:rPr>
              <a:t>explosion of </a:t>
            </a:r>
            <a:r>
              <a:rPr lang="en-US" sz="1600" b="0">
                <a:solidFill>
                  <a:srgbClr val="000000"/>
                </a:solidFill>
                <a:effectLst/>
                <a:cs typeface="+mn-ea"/>
                <a:sym typeface="+mn-lt"/>
              </a:rPr>
              <a:t>zoom </a:t>
            </a:r>
            <a:r>
              <a:rPr lang="en-US" sz="1600" b="0" err="1">
                <a:solidFill>
                  <a:srgbClr val="000000"/>
                </a:solidFill>
                <a:effectLst/>
                <a:cs typeface="+mn-ea"/>
                <a:sym typeface="+mn-lt"/>
              </a:rPr>
              <a:t>utilisation</a:t>
            </a:r>
            <a:r>
              <a:rPr lang="en-US" sz="1600" b="0">
                <a:solidFill>
                  <a:srgbClr val="000000"/>
                </a:solidFill>
                <a:effectLst/>
                <a:cs typeface="+mn-ea"/>
                <a:sym typeface="+mn-lt"/>
              </a:rPr>
              <a:t>), creates the </a:t>
            </a:r>
            <a:r>
              <a:rPr lang="en-US" sz="1600" b="1">
                <a:solidFill>
                  <a:srgbClr val="000000"/>
                </a:solidFill>
                <a:effectLst/>
                <a:cs typeface="+mn-ea"/>
                <a:sym typeface="+mn-lt"/>
              </a:rPr>
              <a:t>need for new regula</a:t>
            </a:r>
            <a:r>
              <a:rPr lang="en-US" sz="1600" b="1">
                <a:solidFill>
                  <a:srgbClr val="000000"/>
                </a:solidFill>
                <a:cs typeface="+mn-ea"/>
                <a:sym typeface="+mn-lt"/>
              </a:rPr>
              <a:t>tions</a:t>
            </a:r>
            <a:r>
              <a:rPr lang="en-US" sz="1600">
                <a:solidFill>
                  <a:srgbClr val="000000"/>
                </a:solidFill>
                <a:cs typeface="+mn-ea"/>
                <a:sym typeface="+mn-lt"/>
              </a:rPr>
              <a:t>.</a:t>
            </a:r>
          </a:p>
          <a:p>
            <a:pPr rtl="0">
              <a:spcBef>
                <a:spcPts val="0"/>
              </a:spcBef>
              <a:spcAft>
                <a:spcPts val="0"/>
              </a:spcAft>
            </a:pPr>
            <a:endParaRPr lang="en-US" sz="1600" b="0">
              <a:solidFill>
                <a:srgbClr val="000000"/>
              </a:solidFill>
              <a:effectLst/>
              <a:cs typeface="+mn-ea"/>
              <a:sym typeface="+mn-lt"/>
            </a:endParaRPr>
          </a:p>
          <a:p>
            <a:pPr rtl="0">
              <a:spcBef>
                <a:spcPts val="0"/>
              </a:spcBef>
              <a:spcAft>
                <a:spcPts val="0"/>
              </a:spcAft>
            </a:pPr>
            <a:r>
              <a:rPr lang="en-US" sz="1600">
                <a:solidFill>
                  <a:srgbClr val="000000"/>
                </a:solidFill>
                <a:cs typeface="+mn-ea"/>
                <a:sym typeface="+mn-lt"/>
              </a:rPr>
              <a:t>Crisis disturbs societal organization, creates and accentuates inequalities.</a:t>
            </a:r>
          </a:p>
          <a:p>
            <a:pPr rtl="0">
              <a:spcBef>
                <a:spcPts val="0"/>
              </a:spcBef>
              <a:spcAft>
                <a:spcPts val="0"/>
              </a:spcAft>
            </a:pPr>
            <a:r>
              <a:rPr lang="en-US" sz="1600">
                <a:solidFill>
                  <a:srgbClr val="000000"/>
                </a:solidFill>
                <a:cs typeface="+mn-ea"/>
                <a:sym typeface="+mn-lt"/>
              </a:rPr>
              <a:t>These </a:t>
            </a:r>
            <a:r>
              <a:rPr lang="en-US" sz="1600" b="1">
                <a:solidFill>
                  <a:srgbClr val="000000"/>
                </a:solidFill>
                <a:cs typeface="+mn-ea"/>
                <a:sym typeface="+mn-lt"/>
              </a:rPr>
              <a:t>inequalities can be identified with correlated data.</a:t>
            </a:r>
          </a:p>
          <a:p>
            <a:pPr rtl="0">
              <a:spcBef>
                <a:spcPts val="0"/>
              </a:spcBef>
              <a:spcAft>
                <a:spcPts val="0"/>
              </a:spcAft>
            </a:pPr>
            <a:endParaRPr lang="en-US" sz="1600">
              <a:solidFill>
                <a:srgbClr val="000000"/>
              </a:solidFill>
              <a:cs typeface="+mn-ea"/>
              <a:sym typeface="+mn-lt"/>
            </a:endParaRPr>
          </a:p>
          <a:p>
            <a:r>
              <a:rPr lang="en-US" sz="1600">
                <a:cs typeface="+mn-ea"/>
                <a:sym typeface="+mn-lt"/>
              </a:rPr>
              <a:t>Circle out </a:t>
            </a:r>
            <a:r>
              <a:rPr lang="en-US" sz="1600" b="1">
                <a:cs typeface="+mn-ea"/>
                <a:sym typeface="+mn-lt"/>
              </a:rPr>
              <a:t>differences between political/societal systems </a:t>
            </a:r>
            <a:r>
              <a:rPr lang="en-US" sz="1600">
                <a:cs typeface="+mn-ea"/>
                <a:sym typeface="+mn-lt"/>
              </a:rPr>
              <a:t>(Switzerland – Israel).</a:t>
            </a:r>
            <a:endParaRPr lang="en-US" sz="1600">
              <a:solidFill>
                <a:srgbClr val="000000"/>
              </a:solidFill>
              <a:cs typeface="+mn-ea"/>
              <a:sym typeface="+mn-lt"/>
            </a:endParaRPr>
          </a:p>
          <a:p>
            <a:pPr rtl="0">
              <a:spcBef>
                <a:spcPts val="0"/>
              </a:spcBef>
              <a:spcAft>
                <a:spcPts val="0"/>
              </a:spcAft>
            </a:pPr>
            <a:endParaRPr lang="en-US" sz="1600">
              <a:solidFill>
                <a:srgbClr val="000000"/>
              </a:solidFill>
              <a:cs typeface="+mn-ea"/>
              <a:sym typeface="+mn-lt"/>
            </a:endParaRPr>
          </a:p>
          <a:p>
            <a:pPr rtl="0">
              <a:spcBef>
                <a:spcPts val="0"/>
              </a:spcBef>
              <a:spcAft>
                <a:spcPts val="0"/>
              </a:spcAft>
            </a:pPr>
            <a:r>
              <a:rPr lang="en-US" sz="1600" b="1">
                <a:solidFill>
                  <a:srgbClr val="000000"/>
                </a:solidFill>
                <a:cs typeface="+mn-ea"/>
                <a:sym typeface="+mn-lt"/>
              </a:rPr>
              <a:t>Learn from the past</a:t>
            </a:r>
            <a:r>
              <a:rPr lang="en-US" sz="1600">
                <a:solidFill>
                  <a:srgbClr val="000000"/>
                </a:solidFill>
                <a:cs typeface="+mn-ea"/>
                <a:sym typeface="+mn-lt"/>
              </a:rPr>
              <a:t>. Data results help to assess policy measures, </a:t>
            </a:r>
          </a:p>
          <a:p>
            <a:pPr rtl="0">
              <a:spcBef>
                <a:spcPts val="0"/>
              </a:spcBef>
              <a:spcAft>
                <a:spcPts val="0"/>
              </a:spcAft>
            </a:pPr>
            <a:r>
              <a:rPr lang="en-US" sz="1600">
                <a:solidFill>
                  <a:srgbClr val="000000"/>
                </a:solidFill>
                <a:cs typeface="+mn-ea"/>
                <a:sym typeface="+mn-lt"/>
              </a:rPr>
              <a:t>which can then be improved for the future.</a:t>
            </a:r>
          </a:p>
          <a:p>
            <a:pPr rtl="0">
              <a:spcBef>
                <a:spcPts val="0"/>
              </a:spcBef>
              <a:spcAft>
                <a:spcPts val="0"/>
              </a:spcAft>
            </a:pPr>
            <a:endParaRPr lang="en-US" sz="1600">
              <a:solidFill>
                <a:srgbClr val="000000"/>
              </a:solidFill>
              <a:cs typeface="+mn-ea"/>
              <a:sym typeface="+mn-lt"/>
            </a:endParaRPr>
          </a:p>
          <a:p>
            <a:r>
              <a:rPr lang="en-US" sz="1600" b="1">
                <a:cs typeface="+mn-ea"/>
                <a:sym typeface="+mn-lt"/>
              </a:rPr>
              <a:t>Not only the crisis </a:t>
            </a:r>
            <a:r>
              <a:rPr lang="en-US" sz="1600">
                <a:cs typeface="+mn-ea"/>
                <a:sym typeface="+mn-lt"/>
              </a:rPr>
              <a:t>(e.g. covid case) needs to be observed, but also other trends (e.g. unemployment) to ensure social welfare.</a:t>
            </a:r>
          </a:p>
          <a:p>
            <a:endParaRPr lang="en-US" sz="1600">
              <a:cs typeface="+mn-ea"/>
              <a:sym typeface="+mn-lt"/>
            </a:endParaRPr>
          </a:p>
          <a:p>
            <a:r>
              <a:rPr lang="en-US" sz="1600">
                <a:cs typeface="+mn-ea"/>
                <a:sym typeface="+mn-lt"/>
              </a:rPr>
              <a:t> Interesting would be to </a:t>
            </a:r>
            <a:r>
              <a:rPr lang="en-US" sz="1600" b="1">
                <a:cs typeface="+mn-ea"/>
                <a:sym typeface="+mn-lt"/>
              </a:rPr>
              <a:t>develop models that include pandemic as well as societal data in order to improve general decision-making monitoring</a:t>
            </a:r>
            <a:r>
              <a:rPr lang="en-US" sz="1600">
                <a:cs typeface="+mn-ea"/>
                <a:sym typeface="+mn-lt"/>
              </a:rPr>
              <a:t>.</a:t>
            </a:r>
          </a:p>
        </p:txBody>
      </p:sp>
      <p:sp>
        <p:nvSpPr>
          <p:cNvPr id="3" name="Date Placeholder 2">
            <a:extLst>
              <a:ext uri="{FF2B5EF4-FFF2-40B4-BE49-F238E27FC236}">
                <a16:creationId xmlns:a16="http://schemas.microsoft.com/office/drawing/2014/main" id="{F68D4446-0CF0-45D8-82EB-7673629E290F}"/>
              </a:ext>
            </a:extLst>
          </p:cNvPr>
          <p:cNvSpPr>
            <a:spLocks noGrp="1"/>
          </p:cNvSpPr>
          <p:nvPr>
            <p:ph type="dt" sz="half" idx="10"/>
          </p:nvPr>
        </p:nvSpPr>
        <p:spPr/>
        <p:txBody>
          <a:bodyPr/>
          <a:lstStyle/>
          <a:p>
            <a:fld id="{63EE7051-A68A-4CEF-A61F-B4D13D83792C}"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44D68CA7-D8F4-412B-8BBC-E6F7393AF149}"/>
              </a:ext>
            </a:extLst>
          </p:cNvPr>
          <p:cNvSpPr>
            <a:spLocks noGrp="1"/>
          </p:cNvSpPr>
          <p:nvPr>
            <p:ph type="sldNum" sz="quarter" idx="12"/>
          </p:nvPr>
        </p:nvSpPr>
        <p:spPr/>
        <p:txBody>
          <a:bodyPr/>
          <a:lstStyle/>
          <a:p>
            <a:fld id="{49AE70B2-8BF9-45C0-BB95-33D1B9D3A854}" type="slidenum">
              <a:rPr lang="zh-CN" altLang="en-US" smtClean="0">
                <a:cs typeface="+mn-ea"/>
                <a:sym typeface="+mn-lt"/>
              </a:rPr>
              <a:t>53</a:t>
            </a:fld>
            <a:endParaRPr lang="zh-CN" altLang="en-US">
              <a:cs typeface="+mn-ea"/>
              <a:sym typeface="+mn-lt"/>
            </a:endParaRPr>
          </a:p>
        </p:txBody>
      </p:sp>
    </p:spTree>
    <p:extLst>
      <p:ext uri="{BB962C8B-B14F-4D97-AF65-F5344CB8AC3E}">
        <p14:creationId xmlns:p14="http://schemas.microsoft.com/office/powerpoint/2010/main" val="1505309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101963" y="104888"/>
            <a:ext cx="10969200" cy="705600"/>
          </a:xfrm>
        </p:spPr>
        <p:txBody>
          <a:bodyPr>
            <a:normAutofit/>
          </a:bodyPr>
          <a:lstStyle/>
          <a:p>
            <a:r>
              <a:rPr lang="fr-CH" sz="2800" err="1">
                <a:latin typeface="+mn-lt"/>
                <a:ea typeface="+mn-ea"/>
                <a:cs typeface="+mn-ea"/>
                <a:sym typeface="+mn-lt"/>
              </a:rPr>
              <a:t>Being</a:t>
            </a:r>
            <a:r>
              <a:rPr lang="fr-CH" sz="2800">
                <a:latin typeface="+mn-lt"/>
                <a:ea typeface="+mn-ea"/>
                <a:cs typeface="+mn-ea"/>
                <a:sym typeface="+mn-lt"/>
              </a:rPr>
              <a:t> </a:t>
            </a:r>
            <a:r>
              <a:rPr lang="fr-CH" sz="2800" err="1">
                <a:latin typeface="+mn-lt"/>
                <a:ea typeface="+mn-ea"/>
                <a:cs typeface="+mn-ea"/>
                <a:sym typeface="+mn-lt"/>
              </a:rPr>
              <a:t>careful</a:t>
            </a:r>
            <a:r>
              <a:rPr lang="fr-CH" sz="2800">
                <a:latin typeface="+mn-lt"/>
                <a:ea typeface="+mn-ea"/>
                <a:cs typeface="+mn-ea"/>
                <a:sym typeface="+mn-lt"/>
              </a:rPr>
              <a:t> </a:t>
            </a:r>
            <a:r>
              <a:rPr lang="fr-CH" sz="2800" err="1">
                <a:latin typeface="+mn-lt"/>
                <a:ea typeface="+mn-ea"/>
                <a:cs typeface="+mn-ea"/>
                <a:sym typeface="+mn-lt"/>
              </a:rPr>
              <a:t>with</a:t>
            </a:r>
            <a:r>
              <a:rPr lang="fr-CH" sz="2800">
                <a:latin typeface="+mn-lt"/>
                <a:ea typeface="+mn-ea"/>
                <a:cs typeface="+mn-ea"/>
                <a:sym typeface="+mn-lt"/>
              </a:rPr>
              <a:t> data and conclusions</a:t>
            </a:r>
          </a:p>
        </p:txBody>
      </p:sp>
      <p:sp>
        <p:nvSpPr>
          <p:cNvPr id="8" name="TextBox 7">
            <a:extLst>
              <a:ext uri="{FF2B5EF4-FFF2-40B4-BE49-F238E27FC236}">
                <a16:creationId xmlns:a16="http://schemas.microsoft.com/office/drawing/2014/main" id="{7860F1E1-0540-4F85-81BD-E1B708370575}"/>
              </a:ext>
            </a:extLst>
          </p:cNvPr>
          <p:cNvSpPr txBox="1"/>
          <p:nvPr/>
        </p:nvSpPr>
        <p:spPr>
          <a:xfrm>
            <a:off x="4832439" y="2368640"/>
            <a:ext cx="874896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mn-ea"/>
                <a:sym typeface="+mn-lt"/>
              </a:rPr>
              <a:t>Covid cases </a:t>
            </a:r>
            <a:r>
              <a:rPr lang="en-US">
                <a:cs typeface="+mn-ea"/>
                <a:sym typeface="+mn-lt"/>
              </a:rPr>
              <a:t>are only the </a:t>
            </a:r>
            <a:r>
              <a:rPr lang="en-US" b="1">
                <a:cs typeface="+mn-ea"/>
                <a:sym typeface="+mn-lt"/>
              </a:rPr>
              <a:t>tip of the iceberg</a:t>
            </a:r>
            <a:r>
              <a:rPr lang="en-US">
                <a:cs typeface="+mn-ea"/>
                <a:sym typeface="+mn-lt"/>
              </a:rPr>
              <a:t>.</a:t>
            </a:r>
          </a:p>
          <a:p>
            <a:endParaRPr lang="en-US">
              <a:cs typeface="+mn-ea"/>
              <a:sym typeface="+mn-lt"/>
            </a:endParaRPr>
          </a:p>
          <a:p>
            <a:r>
              <a:rPr lang="en-US">
                <a:cs typeface="+mn-ea"/>
                <a:sym typeface="+mn-lt"/>
              </a:rPr>
              <a:t>Case numbers can be </a:t>
            </a:r>
            <a:r>
              <a:rPr lang="en-US" b="1">
                <a:cs typeface="+mn-ea"/>
                <a:sym typeface="+mn-lt"/>
              </a:rPr>
              <a:t>the reason for societal developments</a:t>
            </a:r>
            <a:r>
              <a:rPr lang="en-US">
                <a:cs typeface="+mn-ea"/>
                <a:sym typeface="+mn-lt"/>
              </a:rPr>
              <a:t>, </a:t>
            </a:r>
          </a:p>
          <a:p>
            <a:r>
              <a:rPr lang="en-US">
                <a:cs typeface="+mn-ea"/>
                <a:sym typeface="+mn-lt"/>
              </a:rPr>
              <a:t>but can also be </a:t>
            </a:r>
            <a:r>
              <a:rPr lang="en-US" b="1">
                <a:cs typeface="+mn-ea"/>
                <a:sym typeface="+mn-lt"/>
              </a:rPr>
              <a:t>due to societal developments</a:t>
            </a:r>
            <a:r>
              <a:rPr lang="en-US">
                <a:cs typeface="+mn-ea"/>
                <a:sym typeface="+mn-lt"/>
              </a:rPr>
              <a:t>.</a:t>
            </a:r>
          </a:p>
          <a:p>
            <a:endParaRPr lang="en-US">
              <a:cs typeface="+mn-ea"/>
              <a:sym typeface="+mn-lt"/>
            </a:endParaRPr>
          </a:p>
          <a:p>
            <a:r>
              <a:rPr lang="en-US">
                <a:cs typeface="+mn-ea"/>
                <a:sym typeface="+mn-lt"/>
              </a:rPr>
              <a:t>One needs to </a:t>
            </a:r>
            <a:r>
              <a:rPr lang="en-US" b="1">
                <a:cs typeface="+mn-ea"/>
                <a:sym typeface="+mn-lt"/>
              </a:rPr>
              <a:t>interfere </a:t>
            </a:r>
          </a:p>
          <a:p>
            <a:r>
              <a:rPr lang="en-US">
                <a:cs typeface="+mn-ea"/>
                <a:sym typeface="+mn-lt"/>
              </a:rPr>
              <a:t>more closely </a:t>
            </a:r>
            <a:r>
              <a:rPr lang="en-US" b="1">
                <a:cs typeface="+mn-ea"/>
                <a:sym typeface="+mn-lt"/>
              </a:rPr>
              <a:t>with the underlying layers </a:t>
            </a:r>
          </a:p>
          <a:p>
            <a:r>
              <a:rPr lang="en-US">
                <a:cs typeface="+mn-ea"/>
                <a:sym typeface="+mn-lt"/>
              </a:rPr>
              <a:t>(how did working </a:t>
            </a:r>
            <a:r>
              <a:rPr lang="en-US" err="1">
                <a:cs typeface="+mn-ea"/>
                <a:sym typeface="+mn-lt"/>
              </a:rPr>
              <a:t>behaviour</a:t>
            </a:r>
            <a:r>
              <a:rPr lang="en-US">
                <a:cs typeface="+mn-ea"/>
                <a:sym typeface="+mn-lt"/>
              </a:rPr>
              <a:t> changed, unemployment) </a:t>
            </a:r>
          </a:p>
          <a:p>
            <a:r>
              <a:rPr lang="en-US" b="1">
                <a:cs typeface="+mn-ea"/>
                <a:sym typeface="+mn-lt"/>
              </a:rPr>
              <a:t>to fully understand pandemic situations.</a:t>
            </a:r>
            <a:endParaRPr lang="en-US" b="1">
              <a:solidFill>
                <a:schemeClr val="accent1">
                  <a:lumMod val="75000"/>
                </a:schemeClr>
              </a:solidFill>
              <a:cs typeface="+mn-ea"/>
              <a:sym typeface="+mn-lt"/>
            </a:endParaRPr>
          </a:p>
        </p:txBody>
      </p:sp>
      <p:pic>
        <p:nvPicPr>
          <p:cNvPr id="3" name="Graphic 3" descr="Eisberg mit einfarbiger Füllung">
            <a:extLst>
              <a:ext uri="{FF2B5EF4-FFF2-40B4-BE49-F238E27FC236}">
                <a16:creationId xmlns:a16="http://schemas.microsoft.com/office/drawing/2014/main" id="{0BE14008-A210-9679-021D-DA6C52E5CF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3505" y="2158167"/>
            <a:ext cx="3083168" cy="3067183"/>
          </a:xfrm>
          <a:prstGeom prst="rect">
            <a:avLst/>
          </a:prstGeom>
        </p:spPr>
      </p:pic>
      <p:sp>
        <p:nvSpPr>
          <p:cNvPr id="4" name="Date Placeholder 3">
            <a:extLst>
              <a:ext uri="{FF2B5EF4-FFF2-40B4-BE49-F238E27FC236}">
                <a16:creationId xmlns:a16="http://schemas.microsoft.com/office/drawing/2014/main" id="{E1140F2A-D8E8-4069-83F1-5C63688007F1}"/>
              </a:ext>
            </a:extLst>
          </p:cNvPr>
          <p:cNvSpPr>
            <a:spLocks noGrp="1"/>
          </p:cNvSpPr>
          <p:nvPr>
            <p:ph type="dt" sz="half" idx="10"/>
          </p:nvPr>
        </p:nvSpPr>
        <p:spPr/>
        <p:txBody>
          <a:bodyPr/>
          <a:lstStyle/>
          <a:p>
            <a:fld id="{1CBF54CB-5AB1-4088-9A1D-98703CFA5594}" type="datetime1">
              <a:rPr lang="en-US" altLang="zh-CN" smtClean="0">
                <a:cs typeface="+mn-ea"/>
                <a:sym typeface="+mn-lt"/>
              </a:rPr>
              <a:t>5/23/2022</a:t>
            </a:fld>
            <a:endParaRPr lang="zh-CN" altLang="en-US">
              <a:cs typeface="+mn-ea"/>
              <a:sym typeface="+mn-lt"/>
            </a:endParaRPr>
          </a:p>
        </p:txBody>
      </p:sp>
      <p:sp>
        <p:nvSpPr>
          <p:cNvPr id="5" name="Slide Number Placeholder 4">
            <a:extLst>
              <a:ext uri="{FF2B5EF4-FFF2-40B4-BE49-F238E27FC236}">
                <a16:creationId xmlns:a16="http://schemas.microsoft.com/office/drawing/2014/main" id="{74E3E78F-9F2D-44D0-B880-CED0DAADF9B4}"/>
              </a:ext>
            </a:extLst>
          </p:cNvPr>
          <p:cNvSpPr>
            <a:spLocks noGrp="1"/>
          </p:cNvSpPr>
          <p:nvPr>
            <p:ph type="sldNum" sz="quarter" idx="12"/>
          </p:nvPr>
        </p:nvSpPr>
        <p:spPr/>
        <p:txBody>
          <a:bodyPr/>
          <a:lstStyle/>
          <a:p>
            <a:fld id="{49AE70B2-8BF9-45C0-BB95-33D1B9D3A854}" type="slidenum">
              <a:rPr lang="zh-CN" altLang="en-US" smtClean="0">
                <a:cs typeface="+mn-ea"/>
                <a:sym typeface="+mn-lt"/>
              </a:rPr>
              <a:t>54</a:t>
            </a:fld>
            <a:endParaRPr lang="zh-CN" altLang="en-US">
              <a:cs typeface="+mn-ea"/>
              <a:sym typeface="+mn-lt"/>
            </a:endParaRPr>
          </a:p>
        </p:txBody>
      </p:sp>
    </p:spTree>
    <p:extLst>
      <p:ext uri="{BB962C8B-B14F-4D97-AF65-F5344CB8AC3E}">
        <p14:creationId xmlns:p14="http://schemas.microsoft.com/office/powerpoint/2010/main" val="3798840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0" y="0"/>
            <a:ext cx="10969200" cy="705600"/>
          </a:xfrm>
        </p:spPr>
        <p:txBody>
          <a:bodyPr>
            <a:normAutofit/>
          </a:bodyPr>
          <a:lstStyle/>
          <a:p>
            <a:r>
              <a:rPr lang="fr-CH" sz="2800">
                <a:latin typeface="+mn-lt"/>
                <a:ea typeface="+mn-ea"/>
                <a:cs typeface="+mn-ea"/>
                <a:sym typeface="+mn-lt"/>
              </a:rPr>
              <a:t>ANNEX - </a:t>
            </a:r>
            <a:r>
              <a:rPr lang="fr-CH" sz="2800" err="1">
                <a:latin typeface="+mn-lt"/>
                <a:ea typeface="+mn-ea"/>
                <a:cs typeface="+mn-ea"/>
                <a:sym typeface="+mn-lt"/>
              </a:rPr>
              <a:t>Israel</a:t>
            </a:r>
            <a:endParaRPr lang="fr-CH" sz="2800">
              <a:latin typeface="+mn-lt"/>
              <a:ea typeface="+mn-ea"/>
              <a:cs typeface="+mn-ea"/>
              <a:sym typeface="+mn-lt"/>
            </a:endParaRPr>
          </a:p>
        </p:txBody>
      </p:sp>
      <p:sp>
        <p:nvSpPr>
          <p:cNvPr id="4" name="TextBox 3">
            <a:extLst>
              <a:ext uri="{FF2B5EF4-FFF2-40B4-BE49-F238E27FC236}">
                <a16:creationId xmlns:a16="http://schemas.microsoft.com/office/drawing/2014/main" id="{131101BF-1A6B-452E-9B17-15ECC58F6EF9}"/>
              </a:ext>
            </a:extLst>
          </p:cNvPr>
          <p:cNvSpPr txBox="1"/>
          <p:nvPr/>
        </p:nvSpPr>
        <p:spPr>
          <a:xfrm>
            <a:off x="1557812" y="1988167"/>
            <a:ext cx="9433297" cy="2862322"/>
          </a:xfrm>
          <a:prstGeom prst="rect">
            <a:avLst/>
          </a:prstGeom>
          <a:noFill/>
        </p:spPr>
        <p:txBody>
          <a:bodyPr wrap="square" lIns="91440" tIns="45720" rIns="91440" bIns="45720" anchor="t">
            <a:spAutoFit/>
          </a:bodyPr>
          <a:lstStyle/>
          <a:p>
            <a:pPr rtl="0">
              <a:spcBef>
                <a:spcPts val="0"/>
              </a:spcBef>
              <a:spcAft>
                <a:spcPts val="0"/>
              </a:spcAft>
            </a:pPr>
            <a:r>
              <a:rPr lang="fr-CH">
                <a:cs typeface="+mn-ea"/>
                <a:sym typeface="+mn-lt"/>
              </a:rPr>
              <a:t>Isolation:</a:t>
            </a:r>
          </a:p>
          <a:p>
            <a:pPr marL="285750" indent="-285750" rtl="0">
              <a:spcBef>
                <a:spcPts val="0"/>
              </a:spcBef>
              <a:spcAft>
                <a:spcPts val="0"/>
              </a:spcAft>
              <a:buFontTx/>
              <a:buChar char="-"/>
            </a:pPr>
            <a:r>
              <a:rPr lang="fr-CH">
                <a:cs typeface="+mn-ea"/>
                <a:sym typeface="+mn-lt"/>
              </a:rPr>
              <a:t>For </a:t>
            </a:r>
            <a:r>
              <a:rPr lang="fr-CH" err="1">
                <a:cs typeface="+mn-ea"/>
                <a:sym typeface="+mn-lt"/>
              </a:rPr>
              <a:t>everyone</a:t>
            </a:r>
            <a:r>
              <a:rPr lang="fr-CH">
                <a:cs typeface="+mn-ea"/>
                <a:sym typeface="+mn-lt"/>
              </a:rPr>
              <a:t> </a:t>
            </a:r>
            <a:r>
              <a:rPr lang="fr-CH" err="1">
                <a:cs typeface="+mn-ea"/>
                <a:sym typeface="+mn-lt"/>
              </a:rPr>
              <a:t>having</a:t>
            </a:r>
            <a:r>
              <a:rPr lang="fr-CH">
                <a:cs typeface="+mn-ea"/>
                <a:sym typeface="+mn-lt"/>
              </a:rPr>
              <a:t> more </a:t>
            </a:r>
            <a:r>
              <a:rPr lang="fr-CH" err="1">
                <a:cs typeface="+mn-ea"/>
                <a:sym typeface="+mn-lt"/>
              </a:rPr>
              <a:t>than</a:t>
            </a:r>
            <a:r>
              <a:rPr lang="fr-CH">
                <a:cs typeface="+mn-ea"/>
                <a:sym typeface="+mn-lt"/>
              </a:rPr>
              <a:t> 38 </a:t>
            </a:r>
            <a:r>
              <a:rPr lang="fr-CH" err="1">
                <a:cs typeface="+mn-ea"/>
                <a:sym typeface="+mn-lt"/>
              </a:rPr>
              <a:t>fever</a:t>
            </a:r>
            <a:endParaRPr lang="fr-CH">
              <a:cs typeface="+mn-ea"/>
              <a:sym typeface="+mn-lt"/>
            </a:endParaRPr>
          </a:p>
          <a:p>
            <a:pPr marL="285750" indent="-285750" rtl="0">
              <a:spcBef>
                <a:spcPts val="0"/>
              </a:spcBef>
              <a:spcAft>
                <a:spcPts val="0"/>
              </a:spcAft>
              <a:buFontTx/>
              <a:buChar char="-"/>
            </a:pPr>
            <a:r>
              <a:rPr lang="fr-CH">
                <a:cs typeface="+mn-ea"/>
                <a:sym typeface="+mn-lt"/>
              </a:rPr>
              <a:t>If close contact with </a:t>
            </a:r>
            <a:r>
              <a:rPr lang="fr-CH" err="1">
                <a:cs typeface="+mn-ea"/>
                <a:sym typeface="+mn-lt"/>
              </a:rPr>
              <a:t>familiy</a:t>
            </a:r>
            <a:r>
              <a:rPr lang="fr-CH">
                <a:cs typeface="+mn-ea"/>
                <a:sym typeface="+mn-lt"/>
              </a:rPr>
              <a:t> </a:t>
            </a:r>
            <a:r>
              <a:rPr lang="fr-CH" err="1">
                <a:cs typeface="+mn-ea"/>
                <a:sym typeface="+mn-lt"/>
              </a:rPr>
              <a:t>members</a:t>
            </a:r>
            <a:endParaRPr lang="fr-CH">
              <a:cs typeface="+mn-ea"/>
              <a:sym typeface="+mn-lt"/>
            </a:endParaRPr>
          </a:p>
          <a:p>
            <a:pPr marL="285750" indent="-285750" rtl="0">
              <a:spcBef>
                <a:spcPts val="0"/>
              </a:spcBef>
              <a:spcAft>
                <a:spcPts val="0"/>
              </a:spcAft>
              <a:buFontTx/>
              <a:buChar char="-"/>
            </a:pPr>
            <a:r>
              <a:rPr lang="fr-CH">
                <a:cs typeface="+mn-ea"/>
                <a:sym typeface="+mn-lt"/>
              </a:rPr>
              <a:t>…</a:t>
            </a:r>
          </a:p>
          <a:p>
            <a:pPr marL="285750" indent="-285750" rtl="0">
              <a:spcBef>
                <a:spcPts val="0"/>
              </a:spcBef>
              <a:spcAft>
                <a:spcPts val="0"/>
              </a:spcAft>
              <a:buFontTx/>
              <a:buChar char="-"/>
            </a:pPr>
            <a:r>
              <a:rPr lang="fr-CH">
                <a:cs typeface="+mn-ea"/>
                <a:sym typeface="+mn-lt"/>
              </a:rPr>
              <a:t>5 </a:t>
            </a:r>
            <a:r>
              <a:rPr lang="fr-CH" err="1">
                <a:cs typeface="+mn-ea"/>
                <a:sym typeface="+mn-lt"/>
              </a:rPr>
              <a:t>days</a:t>
            </a:r>
            <a:r>
              <a:rPr lang="fr-CH">
                <a:cs typeface="+mn-ea"/>
                <a:sym typeface="+mn-lt"/>
              </a:rPr>
              <a:t> for </a:t>
            </a:r>
            <a:r>
              <a:rPr lang="fr-CH" err="1">
                <a:cs typeface="+mn-ea"/>
                <a:sym typeface="+mn-lt"/>
              </a:rPr>
              <a:t>foreigner</a:t>
            </a:r>
            <a:r>
              <a:rPr lang="fr-CH">
                <a:cs typeface="+mn-ea"/>
                <a:sym typeface="+mn-lt"/>
              </a:rPr>
              <a:t> </a:t>
            </a:r>
            <a:r>
              <a:rPr lang="fr-CH" err="1">
                <a:cs typeface="+mn-ea"/>
                <a:sym typeface="+mn-lt"/>
              </a:rPr>
              <a:t>crossing</a:t>
            </a:r>
            <a:r>
              <a:rPr lang="fr-CH">
                <a:cs typeface="+mn-ea"/>
                <a:sym typeface="+mn-lt"/>
              </a:rPr>
              <a:t> the border (</a:t>
            </a:r>
            <a:r>
              <a:rPr lang="fr-CH" err="1">
                <a:cs typeface="+mn-ea"/>
                <a:sym typeface="+mn-lt"/>
              </a:rPr>
              <a:t>except</a:t>
            </a:r>
            <a:r>
              <a:rPr lang="fr-CH">
                <a:cs typeface="+mn-ea"/>
                <a:sym typeface="+mn-lt"/>
              </a:rPr>
              <a:t> if </a:t>
            </a:r>
            <a:r>
              <a:rPr lang="fr-CH" err="1">
                <a:cs typeface="+mn-ea"/>
                <a:sym typeface="+mn-lt"/>
              </a:rPr>
              <a:t>recovered</a:t>
            </a:r>
            <a:r>
              <a:rPr lang="fr-CH">
                <a:cs typeface="+mn-ea"/>
                <a:sym typeface="+mn-lt"/>
              </a:rPr>
              <a:t> in the last 60days)</a:t>
            </a:r>
          </a:p>
          <a:p>
            <a:pPr marL="285750" indent="-285750" rtl="0">
              <a:spcBef>
                <a:spcPts val="0"/>
              </a:spcBef>
              <a:spcAft>
                <a:spcPts val="0"/>
              </a:spcAft>
              <a:buFontTx/>
              <a:buChar char="-"/>
            </a:pPr>
            <a:endParaRPr lang="fr-CH">
              <a:cs typeface="+mn-ea"/>
              <a:sym typeface="+mn-lt"/>
            </a:endParaRPr>
          </a:p>
          <a:p>
            <a:r>
              <a:rPr lang="fr-CH">
                <a:cs typeface="+mn-ea"/>
                <a:sym typeface="+mn-lt"/>
              </a:rPr>
              <a:t> Much </a:t>
            </a:r>
            <a:r>
              <a:rPr lang="fr-CH" err="1">
                <a:cs typeface="+mn-ea"/>
                <a:sym typeface="+mn-lt"/>
              </a:rPr>
              <a:t>stricter</a:t>
            </a:r>
            <a:r>
              <a:rPr lang="fr-CH">
                <a:cs typeface="+mn-ea"/>
                <a:sym typeface="+mn-lt"/>
              </a:rPr>
              <a:t> </a:t>
            </a:r>
            <a:r>
              <a:rPr lang="fr-CH" err="1">
                <a:cs typeface="+mn-ea"/>
                <a:sym typeface="+mn-lt"/>
              </a:rPr>
              <a:t>measures</a:t>
            </a:r>
            <a:r>
              <a:rPr lang="fr-CH">
                <a:cs typeface="+mn-ea"/>
                <a:sym typeface="+mn-lt"/>
              </a:rPr>
              <a:t> </a:t>
            </a:r>
            <a:r>
              <a:rPr lang="fr-CH" err="1">
                <a:cs typeface="+mn-ea"/>
                <a:sym typeface="+mn-lt"/>
              </a:rPr>
              <a:t>than</a:t>
            </a:r>
            <a:r>
              <a:rPr lang="fr-CH">
                <a:cs typeface="+mn-ea"/>
                <a:sym typeface="+mn-lt"/>
              </a:rPr>
              <a:t> in </a:t>
            </a:r>
            <a:r>
              <a:rPr lang="fr-CH" err="1">
                <a:cs typeface="+mn-ea"/>
                <a:sym typeface="+mn-lt"/>
              </a:rPr>
              <a:t>Switzerland</a:t>
            </a:r>
            <a:r>
              <a:rPr lang="fr-CH">
                <a:cs typeface="+mn-ea"/>
                <a:sym typeface="+mn-lt"/>
              </a:rPr>
              <a:t>.</a:t>
            </a:r>
          </a:p>
          <a:p>
            <a:pPr rtl="0">
              <a:spcBef>
                <a:spcPts val="0"/>
              </a:spcBef>
              <a:spcAft>
                <a:spcPts val="0"/>
              </a:spcAft>
            </a:pPr>
            <a:endParaRPr lang="fr-CH">
              <a:cs typeface="+mn-ea"/>
              <a:sym typeface="+mn-lt"/>
            </a:endParaRPr>
          </a:p>
          <a:p>
            <a:pPr rtl="0">
              <a:spcBef>
                <a:spcPts val="0"/>
              </a:spcBef>
              <a:spcAft>
                <a:spcPts val="0"/>
              </a:spcAft>
            </a:pPr>
            <a:r>
              <a:rPr lang="fr-CH">
                <a:cs typeface="+mn-ea"/>
                <a:sym typeface="+mn-lt"/>
              </a:rPr>
              <a:t>Source: corona.health.gov.il</a:t>
            </a:r>
          </a:p>
          <a:p>
            <a:pPr rtl="0">
              <a:spcBef>
                <a:spcPts val="0"/>
              </a:spcBef>
              <a:spcAft>
                <a:spcPts val="0"/>
              </a:spcAft>
            </a:pPr>
            <a:endParaRPr lang="fr-CH">
              <a:cs typeface="+mn-ea"/>
              <a:sym typeface="+mn-lt"/>
            </a:endParaRPr>
          </a:p>
        </p:txBody>
      </p:sp>
      <p:sp>
        <p:nvSpPr>
          <p:cNvPr id="3" name="Date Placeholder 2">
            <a:extLst>
              <a:ext uri="{FF2B5EF4-FFF2-40B4-BE49-F238E27FC236}">
                <a16:creationId xmlns:a16="http://schemas.microsoft.com/office/drawing/2014/main" id="{0DDC7297-B38E-4F98-A352-3CBA006F79B1}"/>
              </a:ext>
            </a:extLst>
          </p:cNvPr>
          <p:cNvSpPr>
            <a:spLocks noGrp="1"/>
          </p:cNvSpPr>
          <p:nvPr>
            <p:ph type="dt" sz="half" idx="10"/>
          </p:nvPr>
        </p:nvSpPr>
        <p:spPr/>
        <p:txBody>
          <a:bodyPr/>
          <a:lstStyle/>
          <a:p>
            <a:fld id="{127DC1E3-7E1B-4F1D-9296-CD71EDE0677B}" type="datetime1">
              <a:rPr lang="en-US" altLang="zh-CN" smtClean="0">
                <a:cs typeface="+mn-ea"/>
                <a:sym typeface="+mn-lt"/>
              </a:rPr>
              <a:t>5/23/2022</a:t>
            </a:fld>
            <a:endParaRPr lang="zh-CN" altLang="en-US">
              <a:cs typeface="+mn-ea"/>
              <a:sym typeface="+mn-lt"/>
            </a:endParaRPr>
          </a:p>
        </p:txBody>
      </p:sp>
      <p:sp>
        <p:nvSpPr>
          <p:cNvPr id="5" name="Slide Number Placeholder 4">
            <a:extLst>
              <a:ext uri="{FF2B5EF4-FFF2-40B4-BE49-F238E27FC236}">
                <a16:creationId xmlns:a16="http://schemas.microsoft.com/office/drawing/2014/main" id="{C4622ABC-01F5-4510-B731-815727D5257F}"/>
              </a:ext>
            </a:extLst>
          </p:cNvPr>
          <p:cNvSpPr>
            <a:spLocks noGrp="1"/>
          </p:cNvSpPr>
          <p:nvPr>
            <p:ph type="sldNum" sz="quarter" idx="12"/>
          </p:nvPr>
        </p:nvSpPr>
        <p:spPr/>
        <p:txBody>
          <a:bodyPr/>
          <a:lstStyle/>
          <a:p>
            <a:fld id="{49AE70B2-8BF9-45C0-BB95-33D1B9D3A854}" type="slidenum">
              <a:rPr lang="zh-CN" altLang="en-US" smtClean="0">
                <a:cs typeface="+mn-ea"/>
                <a:sym typeface="+mn-lt"/>
              </a:rPr>
              <a:t>55</a:t>
            </a:fld>
            <a:endParaRPr lang="zh-CN" altLang="en-US">
              <a:cs typeface="+mn-ea"/>
              <a:sym typeface="+mn-lt"/>
            </a:endParaRPr>
          </a:p>
        </p:txBody>
      </p:sp>
    </p:spTree>
    <p:extLst>
      <p:ext uri="{BB962C8B-B14F-4D97-AF65-F5344CB8AC3E}">
        <p14:creationId xmlns:p14="http://schemas.microsoft.com/office/powerpoint/2010/main" val="2538044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0" y="0"/>
            <a:ext cx="10969200" cy="705600"/>
          </a:xfrm>
        </p:spPr>
        <p:txBody>
          <a:bodyPr>
            <a:normAutofit/>
          </a:bodyPr>
          <a:lstStyle/>
          <a:p>
            <a:r>
              <a:rPr lang="fr-CH" sz="2800">
                <a:latin typeface="+mn-lt"/>
                <a:ea typeface="+mn-ea"/>
                <a:cs typeface="+mn-ea"/>
                <a:sym typeface="+mn-lt"/>
              </a:rPr>
              <a:t>Future Works</a:t>
            </a:r>
          </a:p>
        </p:txBody>
      </p:sp>
      <p:sp>
        <p:nvSpPr>
          <p:cNvPr id="4" name="TextBox 3">
            <a:extLst>
              <a:ext uri="{FF2B5EF4-FFF2-40B4-BE49-F238E27FC236}">
                <a16:creationId xmlns:a16="http://schemas.microsoft.com/office/drawing/2014/main" id="{131101BF-1A6B-452E-9B17-15ECC58F6EF9}"/>
              </a:ext>
            </a:extLst>
          </p:cNvPr>
          <p:cNvSpPr txBox="1"/>
          <p:nvPr/>
        </p:nvSpPr>
        <p:spPr>
          <a:xfrm>
            <a:off x="1535903" y="1582340"/>
            <a:ext cx="9433297" cy="3416320"/>
          </a:xfrm>
          <a:prstGeom prst="rect">
            <a:avLst/>
          </a:prstGeom>
          <a:noFill/>
        </p:spPr>
        <p:txBody>
          <a:bodyPr wrap="square" lIns="91440" tIns="45720" rIns="91440" bIns="45720" anchor="t">
            <a:spAutoFit/>
          </a:bodyPr>
          <a:lstStyle/>
          <a:p>
            <a:pPr rtl="0">
              <a:spcBef>
                <a:spcPts val="0"/>
              </a:spcBef>
              <a:spcAft>
                <a:spcPts val="0"/>
              </a:spcAft>
            </a:pPr>
            <a:r>
              <a:rPr lang="en-US">
                <a:cs typeface="+mn-ea"/>
                <a:sym typeface="+mn-lt"/>
              </a:rPr>
              <a:t>Model part:</a:t>
            </a:r>
          </a:p>
          <a:p>
            <a:pPr marL="285750" indent="-285750" rtl="0">
              <a:spcBef>
                <a:spcPts val="0"/>
              </a:spcBef>
              <a:spcAft>
                <a:spcPts val="0"/>
              </a:spcAft>
              <a:buFont typeface="Arial" panose="020B0604020202020204" pitchFamily="34" charset="0"/>
              <a:buChar char="•"/>
            </a:pPr>
            <a:r>
              <a:rPr lang="en-US">
                <a:cs typeface="+mn-ea"/>
                <a:sym typeface="+mn-lt"/>
              </a:rPr>
              <a:t>Compare results of more countries in same period to test our parameters</a:t>
            </a:r>
          </a:p>
          <a:p>
            <a:pPr marL="285750" indent="-285750" rtl="0">
              <a:spcBef>
                <a:spcPts val="0"/>
              </a:spcBef>
              <a:spcAft>
                <a:spcPts val="0"/>
              </a:spcAft>
              <a:buFont typeface="Arial" panose="020B0604020202020204" pitchFamily="34" charset="0"/>
              <a:buChar char="•"/>
            </a:pPr>
            <a:r>
              <a:rPr lang="en-US">
                <a:cs typeface="+mn-ea"/>
                <a:sym typeface="+mn-lt"/>
              </a:rPr>
              <a:t>Find reliable data sources of active cases</a:t>
            </a:r>
          </a:p>
          <a:p>
            <a:pPr marL="285750" indent="-285750" rtl="0">
              <a:spcBef>
                <a:spcPts val="0"/>
              </a:spcBef>
              <a:spcAft>
                <a:spcPts val="0"/>
              </a:spcAft>
              <a:buFont typeface="Arial" panose="020B0604020202020204" pitchFamily="34" charset="0"/>
              <a:buChar char="•"/>
            </a:pPr>
            <a:r>
              <a:rPr lang="en-US">
                <a:cs typeface="+mn-ea"/>
                <a:sym typeface="+mn-lt"/>
              </a:rPr>
              <a:t>Modify the model based on social impact (policy, public opinion)</a:t>
            </a:r>
          </a:p>
          <a:p>
            <a:pPr rtl="0">
              <a:spcBef>
                <a:spcPts val="0"/>
              </a:spcBef>
              <a:spcAft>
                <a:spcPts val="0"/>
              </a:spcAft>
            </a:pPr>
            <a:endParaRPr lang="en-US">
              <a:cs typeface="+mn-ea"/>
              <a:sym typeface="+mn-lt"/>
            </a:endParaRPr>
          </a:p>
          <a:p>
            <a:pPr rtl="0">
              <a:spcBef>
                <a:spcPts val="0"/>
              </a:spcBef>
              <a:spcAft>
                <a:spcPts val="0"/>
              </a:spcAft>
            </a:pPr>
            <a:r>
              <a:rPr lang="en-US">
                <a:cs typeface="+mn-ea"/>
                <a:sym typeface="+mn-lt"/>
              </a:rPr>
              <a:t>Analysis part:</a:t>
            </a:r>
          </a:p>
          <a:p>
            <a:pPr marL="285750" indent="-285750" rtl="0">
              <a:spcBef>
                <a:spcPts val="0"/>
              </a:spcBef>
              <a:spcAft>
                <a:spcPts val="0"/>
              </a:spcAft>
              <a:buFont typeface="Arial" panose="020B0604020202020204" pitchFamily="34" charset="0"/>
              <a:buChar char="•"/>
            </a:pPr>
            <a:r>
              <a:rPr lang="en-US">
                <a:cs typeface="+mn-ea"/>
                <a:sym typeface="+mn-lt"/>
              </a:rPr>
              <a:t>Incorporate a more refined understanding of a series of policy implementation rather than focusing on a major policy.</a:t>
            </a:r>
          </a:p>
          <a:p>
            <a:pPr marL="285750" indent="-285750" rtl="0">
              <a:spcBef>
                <a:spcPts val="0"/>
              </a:spcBef>
              <a:spcAft>
                <a:spcPts val="0"/>
              </a:spcAft>
              <a:buFont typeface="Arial" panose="020B0604020202020204" pitchFamily="34" charset="0"/>
              <a:buChar char="•"/>
            </a:pPr>
            <a:r>
              <a:rPr lang="en-US">
                <a:cs typeface="+mn-ea"/>
                <a:sym typeface="+mn-lt"/>
              </a:rPr>
              <a:t>Find examples about COVID beyond policy analysis that can apply ITSA.</a:t>
            </a:r>
          </a:p>
          <a:p>
            <a:pPr marL="285750" indent="-285750" rtl="0">
              <a:spcBef>
                <a:spcPts val="0"/>
              </a:spcBef>
              <a:spcAft>
                <a:spcPts val="0"/>
              </a:spcAft>
              <a:buFont typeface="Arial" panose="020B0604020202020204" pitchFamily="34" charset="0"/>
              <a:buChar char="•"/>
            </a:pPr>
            <a:r>
              <a:rPr lang="en-US">
                <a:cs typeface="+mn-ea"/>
                <a:sym typeface="+mn-lt"/>
              </a:rPr>
              <a:t>Explore the impact of COVID on other aspects of society, such as psychology.</a:t>
            </a:r>
          </a:p>
          <a:p>
            <a:pPr marL="285750" indent="-285750" rtl="0">
              <a:spcBef>
                <a:spcPts val="0"/>
              </a:spcBef>
              <a:spcAft>
                <a:spcPts val="0"/>
              </a:spcAft>
              <a:buFont typeface="Arial" panose="020B0604020202020204" pitchFamily="34" charset="0"/>
              <a:buChar char="•"/>
            </a:pPr>
            <a:r>
              <a:rPr lang="en-US">
                <a:cs typeface="+mn-ea"/>
                <a:sym typeface="+mn-lt"/>
              </a:rPr>
              <a:t>Find suitable examples of applying transfer entropy and causality between COVID and social indicator.</a:t>
            </a:r>
            <a:endParaRPr lang="fr-CH">
              <a:cs typeface="+mn-ea"/>
              <a:sym typeface="+mn-lt"/>
            </a:endParaRPr>
          </a:p>
        </p:txBody>
      </p:sp>
      <p:sp>
        <p:nvSpPr>
          <p:cNvPr id="3" name="Date Placeholder 2">
            <a:extLst>
              <a:ext uri="{FF2B5EF4-FFF2-40B4-BE49-F238E27FC236}">
                <a16:creationId xmlns:a16="http://schemas.microsoft.com/office/drawing/2014/main" id="{18F5C7D2-947C-4501-9817-1531725CD377}"/>
              </a:ext>
            </a:extLst>
          </p:cNvPr>
          <p:cNvSpPr>
            <a:spLocks noGrp="1"/>
          </p:cNvSpPr>
          <p:nvPr>
            <p:ph type="dt" sz="half" idx="10"/>
          </p:nvPr>
        </p:nvSpPr>
        <p:spPr/>
        <p:txBody>
          <a:bodyPr/>
          <a:lstStyle/>
          <a:p>
            <a:fld id="{18F55724-72D7-4CD5-82DD-E4F22D6EBA54}" type="datetime1">
              <a:rPr lang="en-US" altLang="zh-CN" smtClean="0">
                <a:cs typeface="+mn-ea"/>
                <a:sym typeface="+mn-lt"/>
              </a:rPr>
              <a:t>5/23/2022</a:t>
            </a:fld>
            <a:endParaRPr lang="zh-CN" altLang="en-US">
              <a:cs typeface="+mn-ea"/>
              <a:sym typeface="+mn-lt"/>
            </a:endParaRPr>
          </a:p>
        </p:txBody>
      </p:sp>
      <p:sp>
        <p:nvSpPr>
          <p:cNvPr id="5" name="Slide Number Placeholder 4">
            <a:extLst>
              <a:ext uri="{FF2B5EF4-FFF2-40B4-BE49-F238E27FC236}">
                <a16:creationId xmlns:a16="http://schemas.microsoft.com/office/drawing/2014/main" id="{527DE0C0-9115-41AF-809A-084F888F81BE}"/>
              </a:ext>
            </a:extLst>
          </p:cNvPr>
          <p:cNvSpPr>
            <a:spLocks noGrp="1"/>
          </p:cNvSpPr>
          <p:nvPr>
            <p:ph type="sldNum" sz="quarter" idx="12"/>
          </p:nvPr>
        </p:nvSpPr>
        <p:spPr/>
        <p:txBody>
          <a:bodyPr/>
          <a:lstStyle/>
          <a:p>
            <a:fld id="{49AE70B2-8BF9-45C0-BB95-33D1B9D3A854}" type="slidenum">
              <a:rPr lang="zh-CN" altLang="en-US" smtClean="0">
                <a:cs typeface="+mn-ea"/>
                <a:sym typeface="+mn-lt"/>
              </a:rPr>
              <a:t>56</a:t>
            </a:fld>
            <a:endParaRPr lang="zh-CN" altLang="en-US">
              <a:cs typeface="+mn-ea"/>
              <a:sym typeface="+mn-lt"/>
            </a:endParaRPr>
          </a:p>
        </p:txBody>
      </p:sp>
    </p:spTree>
    <p:extLst>
      <p:ext uri="{BB962C8B-B14F-4D97-AF65-F5344CB8AC3E}">
        <p14:creationId xmlns:p14="http://schemas.microsoft.com/office/powerpoint/2010/main" val="405215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altLang="de-CH" sz="2800">
                <a:latin typeface="+mn-lt"/>
                <a:ea typeface="+mn-ea"/>
                <a:cs typeface="+mn-ea"/>
                <a:sym typeface="+mn-lt"/>
              </a:rPr>
              <a:t>Thank you for watching</a:t>
            </a:r>
          </a:p>
        </p:txBody>
      </p:sp>
      <p:pic>
        <p:nvPicPr>
          <p:cNvPr id="12" name="Bildplatzhalter 11" descr="Ein Bild, das Regal, Buch, drinnen, Person enthält.&#10;&#10;Automatisch generierte Beschreibu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28" r="928"/>
          <a:stretch>
            <a:fillRect/>
          </a:stretch>
        </p:blipFill>
        <p:spPr/>
      </p:pic>
      <p:sp>
        <p:nvSpPr>
          <p:cNvPr id="5" name="Foliennummernplatzhalter 4"/>
          <p:cNvSpPr>
            <a:spLocks noGrp="1"/>
          </p:cNvSpPr>
          <p:nvPr>
            <p:ph type="sldNum" sz="quarter" idx="12"/>
          </p:nvPr>
        </p:nvSpPr>
        <p:spPr/>
        <p:txBody>
          <a:bodyPr/>
          <a:lstStyle/>
          <a:p>
            <a:fld id="{5ACA52AF-F19D-405C-AD5F-7D94B96A5CC3}" type="slidenum">
              <a:rPr lang="de-CH" noProof="0" smtClean="0">
                <a:cs typeface="+mn-ea"/>
                <a:sym typeface="+mn-lt"/>
              </a:rPr>
              <a:t>57</a:t>
            </a:fld>
            <a:endParaRPr lang="de-CH" noProof="0">
              <a:cs typeface="+mn-ea"/>
              <a:sym typeface="+mn-lt"/>
            </a:endParaRPr>
          </a:p>
        </p:txBody>
      </p:sp>
      <p:sp>
        <p:nvSpPr>
          <p:cNvPr id="3" name="Date Placeholder 2">
            <a:extLst>
              <a:ext uri="{FF2B5EF4-FFF2-40B4-BE49-F238E27FC236}">
                <a16:creationId xmlns:a16="http://schemas.microsoft.com/office/drawing/2014/main" id="{9320959A-6714-4114-A81A-C9122DB0BDC7}"/>
              </a:ext>
            </a:extLst>
          </p:cNvPr>
          <p:cNvSpPr>
            <a:spLocks noGrp="1"/>
          </p:cNvSpPr>
          <p:nvPr>
            <p:ph type="dt" sz="half" idx="10"/>
          </p:nvPr>
        </p:nvSpPr>
        <p:spPr/>
        <p:txBody>
          <a:bodyPr/>
          <a:lstStyle/>
          <a:p>
            <a:fld id="{B61C39FF-66C9-4C3F-BAC8-C5D38B00CEBF}" type="datetime1">
              <a:rPr lang="en-US" noProof="0" smtClean="0">
                <a:cs typeface="+mn-ea"/>
                <a:sym typeface="+mn-lt"/>
              </a:rPr>
              <a:t>5/23/2022</a:t>
            </a:fld>
            <a:endParaRPr lang="de-CH" noProof="0">
              <a:cs typeface="+mn-ea"/>
              <a:sym typeface="+mn-l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731837" y="818837"/>
            <a:ext cx="10728325" cy="6039163"/>
          </a:xfrm>
        </p:spPr>
        <p:txBody>
          <a:bodyPr>
            <a:normAutofit fontScale="92500" lnSpcReduction="20000"/>
          </a:bodyPr>
          <a:lstStyle/>
          <a:p>
            <a:r>
              <a:rPr lang="en-US" altLang="zh-CN" b="1">
                <a:cs typeface="+mn-ea"/>
                <a:sym typeface="+mn-lt"/>
              </a:rPr>
              <a:t>References</a:t>
            </a:r>
          </a:p>
          <a:p>
            <a:r>
              <a:rPr lang="en-US" altLang="zh-CN" sz="1200">
                <a:cs typeface="+mn-ea"/>
                <a:sym typeface="+mn-lt"/>
              </a:rPr>
              <a:t>[1]Bernal, J. L., Cummins, S., &amp; </a:t>
            </a:r>
            <a:r>
              <a:rPr lang="en-US" altLang="zh-CN" sz="1200" err="1">
                <a:cs typeface="+mn-ea"/>
                <a:sym typeface="+mn-lt"/>
              </a:rPr>
              <a:t>Gasparrini</a:t>
            </a:r>
            <a:r>
              <a:rPr lang="en-US" altLang="zh-CN" sz="1200">
                <a:cs typeface="+mn-ea"/>
                <a:sym typeface="+mn-lt"/>
              </a:rPr>
              <a:t>, A. (2017). Interrupted time series regression for the evaluation of public health interventions: a tutorial. International journal of epidemiology, 46(1), 348-355.</a:t>
            </a:r>
          </a:p>
          <a:p>
            <a:r>
              <a:rPr lang="en-US" altLang="zh-CN" sz="1200">
                <a:cs typeface="+mn-ea"/>
                <a:sym typeface="+mn-lt"/>
              </a:rPr>
              <a:t>[2] Schaffer, A. L., Dobbins, T. A., &amp; Pearson, S. A. (2021). Interrupted time series analysis using autoregressive integrated moving average (ARIMA) models: a guide for evaluating large-scale health interventions. BMC medical research methodology, 21(1), 1-12.</a:t>
            </a:r>
          </a:p>
          <a:p>
            <a:r>
              <a:rPr lang="en-US" altLang="zh-CN" sz="1200">
                <a:cs typeface="+mn-ea"/>
                <a:sym typeface="+mn-lt"/>
              </a:rPr>
              <a:t>[3] Gilmour, S., Degenhardt, L., Hall, W., &amp; Day, C. (2006). Using intervention time series analyses to assess the effects of imperfectly identifiable natural events: a general method and example. BMC medical research methodology, 6(1), 1-9.</a:t>
            </a:r>
          </a:p>
          <a:p>
            <a:r>
              <a:rPr lang="en-US" altLang="zh-CN" sz="1200">
                <a:cs typeface="+mn-ea"/>
                <a:sym typeface="+mn-lt"/>
              </a:rPr>
              <a:t>[4] Carter, T. M., &amp; Turner, N. D. (2021). Examining the immediate effects of COVID-19 on residential and commercial burglaries in Michigan: An interrupted time-series analysis. Journal of Criminal Justice, 76, 101834.</a:t>
            </a:r>
          </a:p>
          <a:p>
            <a:r>
              <a:rPr lang="en-US" altLang="zh-CN" sz="1200">
                <a:cs typeface="+mn-ea"/>
                <a:sym typeface="+mn-lt"/>
              </a:rPr>
              <a:t>[5] </a:t>
            </a:r>
            <a:r>
              <a:rPr lang="en-US" altLang="zh-CN" sz="1200" err="1">
                <a:cs typeface="+mn-ea"/>
                <a:sym typeface="+mn-lt"/>
              </a:rPr>
              <a:t>Morishita</a:t>
            </a:r>
            <a:r>
              <a:rPr lang="en-US" altLang="zh-CN" sz="1200">
                <a:cs typeface="+mn-ea"/>
                <a:sym typeface="+mn-lt"/>
              </a:rPr>
              <a:t>, T., Takada, D., Shin, J. H., Higuchi, T., </a:t>
            </a:r>
            <a:r>
              <a:rPr lang="en-US" altLang="zh-CN" sz="1200" err="1">
                <a:cs typeface="+mn-ea"/>
                <a:sym typeface="+mn-lt"/>
              </a:rPr>
              <a:t>Kunisawa</a:t>
            </a:r>
            <a:r>
              <a:rPr lang="en-US" altLang="zh-CN" sz="1200">
                <a:cs typeface="+mn-ea"/>
                <a:sym typeface="+mn-lt"/>
              </a:rPr>
              <a:t>, S., Fushimi, K., &amp; </a:t>
            </a:r>
            <a:r>
              <a:rPr lang="en-US" altLang="zh-CN" sz="1200" err="1">
                <a:cs typeface="+mn-ea"/>
                <a:sym typeface="+mn-lt"/>
              </a:rPr>
              <a:t>Imanaka</a:t>
            </a:r>
            <a:r>
              <a:rPr lang="en-US" altLang="zh-CN" sz="1200">
                <a:cs typeface="+mn-ea"/>
                <a:sym typeface="+mn-lt"/>
              </a:rPr>
              <a:t>, Y. (2022). Effects of the COVID‐19 pandemic on heart failure hospitalizations in Japan: interrupted time series analysis. ESC heart failure, 9(1), 31-38.</a:t>
            </a:r>
          </a:p>
          <a:p>
            <a:r>
              <a:rPr lang="en-US" altLang="zh-CN" sz="1200">
                <a:cs typeface="+mn-ea"/>
                <a:sym typeface="+mn-lt"/>
              </a:rPr>
              <a:t>[6] </a:t>
            </a:r>
            <a:r>
              <a:rPr lang="en-US" altLang="zh-CN" sz="1200" err="1">
                <a:cs typeface="+mn-ea"/>
                <a:sym typeface="+mn-lt"/>
              </a:rPr>
              <a:t>Pirkis</a:t>
            </a:r>
            <a:r>
              <a:rPr lang="en-US" altLang="zh-CN" sz="1200">
                <a:cs typeface="+mn-ea"/>
                <a:sym typeface="+mn-lt"/>
              </a:rPr>
              <a:t>, J., John, A., Shin, S., </a:t>
            </a:r>
            <a:r>
              <a:rPr lang="en-US" altLang="zh-CN" sz="1200" err="1">
                <a:cs typeface="+mn-ea"/>
                <a:sym typeface="+mn-lt"/>
              </a:rPr>
              <a:t>DelPozo-Banos</a:t>
            </a:r>
            <a:r>
              <a:rPr lang="en-US" altLang="zh-CN" sz="1200">
                <a:cs typeface="+mn-ea"/>
                <a:sym typeface="+mn-lt"/>
              </a:rPr>
              <a:t>, M., Arya, V., </a:t>
            </a:r>
            <a:r>
              <a:rPr lang="en-US" altLang="zh-CN" sz="1200" err="1">
                <a:cs typeface="+mn-ea"/>
                <a:sym typeface="+mn-lt"/>
              </a:rPr>
              <a:t>Analuisa</a:t>
            </a:r>
            <a:r>
              <a:rPr lang="en-US" altLang="zh-CN" sz="1200">
                <a:cs typeface="+mn-ea"/>
                <a:sym typeface="+mn-lt"/>
              </a:rPr>
              <a:t>-Aguilar, P., ... &amp; </a:t>
            </a:r>
            <a:r>
              <a:rPr lang="en-US" altLang="zh-CN" sz="1200" err="1">
                <a:cs typeface="+mn-ea"/>
                <a:sym typeface="+mn-lt"/>
              </a:rPr>
              <a:t>Spittal</a:t>
            </a:r>
            <a:r>
              <a:rPr lang="en-US" altLang="zh-CN" sz="1200">
                <a:cs typeface="+mn-ea"/>
                <a:sym typeface="+mn-lt"/>
              </a:rPr>
              <a:t>, M. J. (2021). Suicide trends in the early months of the COVID-19 pandemic: an interrupted time-series analysis of preliminary data from 21 countries. The Lancet Psychiatry, 8(7), 579-588.</a:t>
            </a:r>
          </a:p>
          <a:p>
            <a:r>
              <a:rPr lang="en-US" altLang="zh-CN" sz="1200">
                <a:cs typeface="+mn-ea"/>
                <a:sym typeface="+mn-lt"/>
              </a:rPr>
              <a:t>[7] Koppel, S., Capellan, J. A., &amp; Sharp, J. (2022). Disentangling the Impact of Covid-19: An Interrupted Time Series Analysis of Crime in New York City. American Journal of Criminal Justice, 1-27.</a:t>
            </a:r>
          </a:p>
          <a:p>
            <a:r>
              <a:rPr lang="en-US" altLang="zh-CN" sz="1200">
                <a:cs typeface="+mn-ea"/>
                <a:sym typeface="+mn-lt"/>
              </a:rPr>
              <a:t>[8] Lane, T. J., Gray, S., </a:t>
            </a:r>
            <a:r>
              <a:rPr lang="en-US" altLang="zh-CN" sz="1200" err="1">
                <a:cs typeface="+mn-ea"/>
                <a:sym typeface="+mn-lt"/>
              </a:rPr>
              <a:t>Hassani-Mahmooei</a:t>
            </a:r>
            <a:r>
              <a:rPr lang="en-US" altLang="zh-CN" sz="1200">
                <a:cs typeface="+mn-ea"/>
                <a:sym typeface="+mn-lt"/>
              </a:rPr>
              <a:t>, B., &amp; Collie, A. (2018). Effectiveness of employer financial incentives in reducing time to report worker injury: an interrupted time series study of two Australian workers’ compensation jurisdictions. BMC public health, 18(1), 1-10.</a:t>
            </a:r>
          </a:p>
          <a:p>
            <a:r>
              <a:rPr lang="en-US" altLang="zh-CN" sz="1200">
                <a:cs typeface="+mn-ea"/>
                <a:sym typeface="+mn-lt"/>
              </a:rPr>
              <a:t>[9] Sun, P., Chang, J., Zhang, J., &amp; Kahler, K. H. (2012). Evolutionary cost analysis of valsartan initiation among patients with hypertension: a time series approach. Journal of Medical Economics, 15(1), 8-18.</a:t>
            </a:r>
          </a:p>
          <a:p>
            <a:r>
              <a:rPr lang="en-US" altLang="zh-CN" sz="1200">
                <a:cs typeface="+mn-ea"/>
                <a:sym typeface="+mn-lt"/>
              </a:rPr>
              <a:t>[10] Lopez Bernal, J. A., </a:t>
            </a:r>
            <a:r>
              <a:rPr lang="en-US" altLang="zh-CN" sz="1200" err="1">
                <a:cs typeface="+mn-ea"/>
                <a:sym typeface="+mn-lt"/>
              </a:rPr>
              <a:t>Gasparrini</a:t>
            </a:r>
            <a:r>
              <a:rPr lang="en-US" altLang="zh-CN" sz="1200">
                <a:cs typeface="+mn-ea"/>
                <a:sym typeface="+mn-lt"/>
              </a:rPr>
              <a:t>, A., </a:t>
            </a:r>
            <a:r>
              <a:rPr lang="en-US" altLang="zh-CN" sz="1200" err="1">
                <a:cs typeface="+mn-ea"/>
                <a:sym typeface="+mn-lt"/>
              </a:rPr>
              <a:t>Artundo</a:t>
            </a:r>
            <a:r>
              <a:rPr lang="en-US" altLang="zh-CN" sz="1200">
                <a:cs typeface="+mn-ea"/>
                <a:sym typeface="+mn-lt"/>
              </a:rPr>
              <a:t>, C. M., &amp; McKee, M. (2013). The effect of the late 2000s financial crisis on suicides in Spain: an interrupted time-series analysis. The European Journal of Public Health, 23(5), 732-736.</a:t>
            </a:r>
          </a:p>
          <a:p>
            <a:endParaRPr lang="de-CH" sz="800">
              <a:cs typeface="+mn-ea"/>
              <a:sym typeface="+mn-lt"/>
            </a:endParaRPr>
          </a:p>
        </p:txBody>
      </p:sp>
      <p:sp>
        <p:nvSpPr>
          <p:cNvPr id="2" name="Bildplatzhalter 1"/>
          <p:cNvSpPr>
            <a:spLocks noGrp="1"/>
          </p:cNvSpPr>
          <p:nvPr>
            <p:ph type="pic" sz="quarter" idx="12"/>
          </p:nvPr>
        </p:nvSpPr>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731837" y="818837"/>
            <a:ext cx="10728325" cy="6039163"/>
          </a:xfrm>
        </p:spPr>
        <p:txBody>
          <a:bodyPr>
            <a:normAutofit fontScale="92500"/>
          </a:bodyPr>
          <a:lstStyle/>
          <a:p>
            <a:r>
              <a:rPr lang="en-US" altLang="zh-CN" b="1">
                <a:cs typeface="+mn-ea"/>
                <a:sym typeface="+mn-lt"/>
              </a:rPr>
              <a:t>References</a:t>
            </a:r>
          </a:p>
          <a:p>
            <a:r>
              <a:rPr lang="en-US" altLang="zh-CN" sz="1200">
                <a:cs typeface="+mn-ea"/>
                <a:sym typeface="+mn-lt"/>
              </a:rPr>
              <a:t>[11] </a:t>
            </a:r>
            <a:r>
              <a:rPr lang="en-US" altLang="zh-CN" sz="1200" err="1">
                <a:cs typeface="+mn-ea"/>
                <a:sym typeface="+mn-lt"/>
              </a:rPr>
              <a:t>Alzahrani</a:t>
            </a:r>
            <a:r>
              <a:rPr lang="en-US" altLang="zh-CN" sz="1200">
                <a:cs typeface="+mn-ea"/>
                <a:sym typeface="+mn-lt"/>
              </a:rPr>
              <a:t>, S. I., </a:t>
            </a:r>
            <a:r>
              <a:rPr lang="en-US" altLang="zh-CN" sz="1200" err="1">
                <a:cs typeface="+mn-ea"/>
                <a:sym typeface="+mn-lt"/>
              </a:rPr>
              <a:t>Aljamaan</a:t>
            </a:r>
            <a:r>
              <a:rPr lang="en-US" altLang="zh-CN" sz="1200">
                <a:cs typeface="+mn-ea"/>
                <a:sym typeface="+mn-lt"/>
              </a:rPr>
              <a:t>, I. A., &amp; Al-Fakih, E. A. (2020). Forecasting the spread of the COVID-19 pandemic in Saudi Arabia using ARIMA prediction model under current public health interventions. Journal of infection and public health, 13(7), 914–919. https://doi.org/10.1016/j.jiph.2020.06.001</a:t>
            </a:r>
          </a:p>
          <a:p>
            <a:r>
              <a:rPr lang="en-US" altLang="zh-CN" sz="1200">
                <a:cs typeface="+mn-ea"/>
                <a:sym typeface="+mn-lt"/>
              </a:rPr>
              <a:t>[12] Singh R, Rani M, </a:t>
            </a:r>
            <a:r>
              <a:rPr lang="en-US" altLang="zh-CN" sz="1200" err="1">
                <a:cs typeface="+mn-ea"/>
                <a:sym typeface="+mn-lt"/>
              </a:rPr>
              <a:t>Bhagavathula</a:t>
            </a:r>
            <a:r>
              <a:rPr lang="en-US" altLang="zh-CN" sz="1200">
                <a:cs typeface="+mn-ea"/>
                <a:sym typeface="+mn-lt"/>
              </a:rPr>
              <a:t> A, Sah R, Rodriguez-Morales A, </a:t>
            </a:r>
            <a:r>
              <a:rPr lang="en-US" altLang="zh-CN" sz="1200" err="1">
                <a:cs typeface="+mn-ea"/>
                <a:sym typeface="+mn-lt"/>
              </a:rPr>
              <a:t>Kalita</a:t>
            </a:r>
            <a:r>
              <a:rPr lang="en-US" altLang="zh-CN" sz="1200">
                <a:cs typeface="+mn-ea"/>
                <a:sym typeface="+mn-lt"/>
              </a:rPr>
              <a:t> H, Nanda C, Sharma S, Sharma Y, </a:t>
            </a:r>
            <a:r>
              <a:rPr lang="en-US" altLang="zh-CN" sz="1200" err="1">
                <a:cs typeface="+mn-ea"/>
                <a:sym typeface="+mn-lt"/>
              </a:rPr>
              <a:t>Rabaan</a:t>
            </a:r>
            <a:r>
              <a:rPr lang="en-US" altLang="zh-CN" sz="1200">
                <a:cs typeface="+mn-ea"/>
                <a:sym typeface="+mn-lt"/>
              </a:rPr>
              <a:t> A, </a:t>
            </a:r>
            <a:r>
              <a:rPr lang="en-US" altLang="zh-CN" sz="1200" err="1">
                <a:cs typeface="+mn-ea"/>
                <a:sym typeface="+mn-lt"/>
              </a:rPr>
              <a:t>Rahmani</a:t>
            </a:r>
            <a:r>
              <a:rPr lang="en-US" altLang="zh-CN" sz="1200">
                <a:cs typeface="+mn-ea"/>
                <a:sym typeface="+mn-lt"/>
              </a:rPr>
              <a:t> J, Kumar P Prediction of the COVID-19 Pandemic for the Top 15 Affected Countries: Advanced Autoregressive Integrated Moving Average (ARIMA) Model JMIR Public Health </a:t>
            </a:r>
            <a:r>
              <a:rPr lang="en-US" altLang="zh-CN" sz="1200" err="1">
                <a:cs typeface="+mn-ea"/>
                <a:sym typeface="+mn-lt"/>
              </a:rPr>
              <a:t>Surveill</a:t>
            </a:r>
            <a:r>
              <a:rPr lang="en-US" altLang="zh-CN" sz="1200">
                <a:cs typeface="+mn-ea"/>
                <a:sym typeface="+mn-lt"/>
              </a:rPr>
              <a:t> 2020;6(2):e19115 URL: https://publichealth.jmir.org/2020/2/e19115</a:t>
            </a:r>
          </a:p>
          <a:p>
            <a:r>
              <a:rPr lang="en-US" altLang="zh-CN" sz="1200">
                <a:cs typeface="+mn-ea"/>
                <a:sym typeface="+mn-lt"/>
              </a:rPr>
              <a:t>[13] https://www.swissinfo.ch/eng/first-suspected-case-of-omicron-variant-detected-in-switzerland/47149218</a:t>
            </a:r>
          </a:p>
          <a:p>
            <a:r>
              <a:rPr lang="en-US" altLang="zh-CN" sz="1200">
                <a:cs typeface="+mn-ea"/>
                <a:sym typeface="+mn-lt"/>
              </a:rPr>
              <a:t>[14] Forecasting the dynamics of COVID-19 Pandemic in Top 15 countries in April 2020: ARIMA Model with Machine Learning </a:t>
            </a:r>
            <a:r>
              <a:rPr lang="en-US" altLang="zh-CN" sz="1200" err="1">
                <a:cs typeface="+mn-ea"/>
                <a:sym typeface="+mn-lt"/>
              </a:rPr>
              <a:t>Approah,Pavan</a:t>
            </a:r>
            <a:r>
              <a:rPr lang="en-US" altLang="zh-CN" sz="1200">
                <a:cs typeface="+mn-ea"/>
                <a:sym typeface="+mn-lt"/>
              </a:rPr>
              <a:t> Kumar, </a:t>
            </a:r>
            <a:r>
              <a:rPr lang="en-US" altLang="zh-CN" sz="1200" err="1">
                <a:cs typeface="+mn-ea"/>
                <a:sym typeface="+mn-lt"/>
              </a:rPr>
              <a:t>Himangshu</a:t>
            </a:r>
            <a:r>
              <a:rPr lang="en-US" altLang="zh-CN" sz="1200">
                <a:cs typeface="+mn-ea"/>
                <a:sym typeface="+mn-lt"/>
              </a:rPr>
              <a:t> </a:t>
            </a:r>
            <a:r>
              <a:rPr lang="en-US" altLang="zh-CN" sz="1200" err="1">
                <a:cs typeface="+mn-ea"/>
                <a:sym typeface="+mn-lt"/>
              </a:rPr>
              <a:t>Kalita</a:t>
            </a:r>
            <a:r>
              <a:rPr lang="en-US" altLang="zh-CN" sz="1200">
                <a:cs typeface="+mn-ea"/>
                <a:sym typeface="+mn-lt"/>
              </a:rPr>
              <a:t>, </a:t>
            </a:r>
            <a:r>
              <a:rPr lang="en-US" altLang="zh-CN" sz="1200" err="1">
                <a:cs typeface="+mn-ea"/>
                <a:sym typeface="+mn-lt"/>
              </a:rPr>
              <a:t>Shashikanta</a:t>
            </a:r>
            <a:r>
              <a:rPr lang="en-US" altLang="zh-CN" sz="1200">
                <a:cs typeface="+mn-ea"/>
                <a:sym typeface="+mn-lt"/>
              </a:rPr>
              <a:t> </a:t>
            </a:r>
            <a:r>
              <a:rPr lang="en-US" altLang="zh-CN" sz="1200" err="1">
                <a:cs typeface="+mn-ea"/>
                <a:sym typeface="+mn-lt"/>
              </a:rPr>
              <a:t>Patairiya,eYagya</a:t>
            </a:r>
            <a:r>
              <a:rPr lang="en-US" altLang="zh-CN" sz="1200">
                <a:cs typeface="+mn-ea"/>
                <a:sym typeface="+mn-lt"/>
              </a:rPr>
              <a:t> </a:t>
            </a:r>
            <a:r>
              <a:rPr lang="en-US" altLang="zh-CN" sz="1200" err="1">
                <a:cs typeface="+mn-ea"/>
                <a:sym typeface="+mn-lt"/>
              </a:rPr>
              <a:t>Datt</a:t>
            </a:r>
            <a:r>
              <a:rPr lang="en-US" altLang="zh-CN" sz="1200">
                <a:cs typeface="+mn-ea"/>
                <a:sym typeface="+mn-lt"/>
              </a:rPr>
              <a:t> Sharma, Chintan Nanda, </a:t>
            </a:r>
            <a:r>
              <a:rPr lang="en-US" altLang="zh-CN" sz="1200" err="1">
                <a:cs typeface="+mn-ea"/>
                <a:sym typeface="+mn-lt"/>
              </a:rPr>
              <a:t>Meenu</a:t>
            </a:r>
            <a:r>
              <a:rPr lang="en-US" altLang="zh-CN" sz="1200">
                <a:cs typeface="+mn-ea"/>
                <a:sym typeface="+mn-lt"/>
              </a:rPr>
              <a:t> Rani, Jamal </a:t>
            </a:r>
            <a:r>
              <a:rPr lang="en-US" altLang="zh-CN" sz="1200" err="1">
                <a:cs typeface="+mn-ea"/>
                <a:sym typeface="+mn-lt"/>
              </a:rPr>
              <a:t>Rahmani</a:t>
            </a:r>
            <a:r>
              <a:rPr lang="en-US" altLang="zh-CN" sz="1200">
                <a:cs typeface="+mn-ea"/>
                <a:sym typeface="+mn-lt"/>
              </a:rPr>
              <a:t>,  Akshaya Srikanth </a:t>
            </a:r>
            <a:r>
              <a:rPr lang="en-US" altLang="zh-CN" sz="1200" err="1">
                <a:cs typeface="+mn-ea"/>
                <a:sym typeface="+mn-lt"/>
              </a:rPr>
              <a:t>Bhagavathula</a:t>
            </a:r>
            <a:r>
              <a:rPr lang="en-US" altLang="zh-CN" sz="1200">
                <a:cs typeface="+mn-ea"/>
                <a:sym typeface="+mn-lt"/>
              </a:rPr>
              <a:t> </a:t>
            </a:r>
            <a:r>
              <a:rPr lang="en-US" altLang="zh-CN" sz="1200" err="1">
                <a:cs typeface="+mn-ea"/>
                <a:sym typeface="+mn-lt"/>
              </a:rPr>
              <a:t>doi:https</a:t>
            </a:r>
            <a:r>
              <a:rPr lang="en-US" altLang="zh-CN" sz="1200">
                <a:cs typeface="+mn-ea"/>
                <a:sym typeface="+mn-lt"/>
              </a:rPr>
              <a:t>://doi.org/10.1101/2020.03.30.200462274.</a:t>
            </a:r>
          </a:p>
          <a:p>
            <a:r>
              <a:rPr lang="en-US" altLang="zh-CN" sz="1200">
                <a:cs typeface="+mn-ea"/>
                <a:sym typeface="+mn-lt"/>
              </a:rPr>
              <a:t>[15] Yang, Z., Zeng, Z., Wang, K., Wong, S. S., Liang, W., </a:t>
            </a:r>
            <a:r>
              <a:rPr lang="en-US" altLang="zh-CN" sz="1200" err="1">
                <a:cs typeface="+mn-ea"/>
                <a:sym typeface="+mn-lt"/>
              </a:rPr>
              <a:t>Zanin</a:t>
            </a:r>
            <a:r>
              <a:rPr lang="en-US" altLang="zh-CN" sz="1200">
                <a:cs typeface="+mn-ea"/>
                <a:sym typeface="+mn-lt"/>
              </a:rPr>
              <a:t>, M., ... &amp; He, J. (2020). Modified SEIR and AI prediction of the epidemics trend of COVID-19 in China under public health interventions. Journal of thoracic disease, 12(3), 165.</a:t>
            </a:r>
          </a:p>
          <a:p>
            <a:r>
              <a:rPr lang="en-US" altLang="zh-CN" sz="1200">
                <a:cs typeface="+mn-ea"/>
                <a:sym typeface="+mn-lt"/>
              </a:rPr>
              <a:t>[16] Centers for Disease Control and Prevention. CDC Updates and Shortens Recommended Isolation and Quarantine Period for General Population, 2021, https://www.cdc.gov/media/releases/2021/s1227-isolation-quarantine-guidance.html. Accessed 23 Apr. 2022.</a:t>
            </a:r>
          </a:p>
          <a:p>
            <a:r>
              <a:rPr lang="en-US" altLang="zh-CN" sz="1200">
                <a:cs typeface="+mn-ea"/>
                <a:sym typeface="+mn-lt"/>
              </a:rPr>
              <a:t>[17] Catherine Schuster Bruce . Here's how long people with COVID-19 might remain contagious, according to the best available data, 2022, https://www.businessinsider.com/covid-how-long-contagious-infectious-period-omicron-delta-rapid-test-2022-1?r=US&amp;IR=T. Accessed 24 Apr. 2022.</a:t>
            </a:r>
          </a:p>
          <a:p>
            <a:r>
              <a:rPr lang="en-US" altLang="zh-CN" sz="1200">
                <a:cs typeface="+mn-ea"/>
                <a:sym typeface="+mn-lt"/>
              </a:rPr>
              <a:t>[18] Irons, N. J., &amp; Raftery, A. E. (2021). Estimating SARS-CoV-2 infections from deaths, confirmed cases, tests, and random surveys. Proceedings of the National Academy of Sciences, 118(31).</a:t>
            </a:r>
          </a:p>
          <a:p>
            <a:pPr marL="171450" indent="-171450">
              <a:buFont typeface="Arial" panose="020B0604020202020204" pitchFamily="34" charset="0"/>
              <a:buChar char="•"/>
            </a:pPr>
            <a:endParaRPr lang="en-US" altLang="zh-CN" sz="1200">
              <a:cs typeface="+mn-ea"/>
              <a:sym typeface="+mn-lt"/>
            </a:endParaRPr>
          </a:p>
          <a:p>
            <a:endParaRPr lang="de-CH" sz="800">
              <a:cs typeface="+mn-ea"/>
              <a:sym typeface="+mn-lt"/>
            </a:endParaRPr>
          </a:p>
        </p:txBody>
      </p:sp>
      <p:sp>
        <p:nvSpPr>
          <p:cNvPr id="2" name="Bildplatzhalter 1"/>
          <p:cNvSpPr>
            <a:spLocks noGrp="1"/>
          </p:cNvSpPr>
          <p:nvPr>
            <p:ph type="pic" sz="quarter" idx="12"/>
          </p:nvPr>
        </p:nvSpPr>
        <p:spPr/>
      </p:sp>
    </p:spTree>
    <p:extLst>
      <p:ext uri="{BB962C8B-B14F-4D97-AF65-F5344CB8AC3E}">
        <p14:creationId xmlns:p14="http://schemas.microsoft.com/office/powerpoint/2010/main" val="2366234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5DF257-D38F-EB77-7B34-4B5E2EDD9CC9}"/>
              </a:ext>
            </a:extLst>
          </p:cNvPr>
          <p:cNvSpPr txBox="1"/>
          <p:nvPr/>
        </p:nvSpPr>
        <p:spPr>
          <a:xfrm>
            <a:off x="375678" y="251892"/>
            <a:ext cx="5896476" cy="138499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fr-CH" sz="2800" b="1">
              <a:solidFill>
                <a:srgbClr val="262626"/>
              </a:solidFill>
              <a:cs typeface="+mn-ea"/>
              <a:sym typeface="+mn-lt"/>
            </a:endParaRPr>
          </a:p>
          <a:p>
            <a:pPr algn="just"/>
            <a:endParaRPr lang="fr-CH" sz="2800" b="1">
              <a:solidFill>
                <a:srgbClr val="262626"/>
              </a:solidFill>
              <a:cs typeface="+mn-ea"/>
              <a:sym typeface="+mn-lt"/>
            </a:endParaRPr>
          </a:p>
          <a:p>
            <a:pPr algn="just"/>
            <a:endParaRPr lang="fr-CH" sz="2800" b="1">
              <a:solidFill>
                <a:srgbClr val="262626"/>
              </a:solidFill>
              <a:cs typeface="+mn-ea"/>
              <a:sym typeface="+mn-lt"/>
            </a:endParaRPr>
          </a:p>
        </p:txBody>
      </p:sp>
      <p:sp>
        <p:nvSpPr>
          <p:cNvPr id="10" name="TextBox 9">
            <a:extLst>
              <a:ext uri="{FF2B5EF4-FFF2-40B4-BE49-F238E27FC236}">
                <a16:creationId xmlns:a16="http://schemas.microsoft.com/office/drawing/2014/main" id="{AA8A0E70-4183-19C9-256A-94374E0A6445}"/>
              </a:ext>
            </a:extLst>
          </p:cNvPr>
          <p:cNvSpPr txBox="1"/>
          <p:nvPr/>
        </p:nvSpPr>
        <p:spPr>
          <a:xfrm>
            <a:off x="933900" y="2640966"/>
            <a:ext cx="4228281"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UcParenR"/>
            </a:pPr>
            <a:r>
              <a:rPr lang="en-US" b="1">
                <a:cs typeface="+mn-ea"/>
                <a:sym typeface="+mn-lt"/>
              </a:rPr>
              <a:t>Pandemic prediction </a:t>
            </a:r>
          </a:p>
          <a:p>
            <a:r>
              <a:rPr lang="en-US" sz="1600" i="1">
                <a:cs typeface="+mn-ea"/>
                <a:sym typeface="+mn-lt"/>
              </a:rPr>
              <a:t>peak date, case numbers, rebounds</a:t>
            </a:r>
          </a:p>
          <a:p>
            <a:endParaRPr lang="en-US">
              <a:cs typeface="+mn-ea"/>
              <a:sym typeface="+mn-lt"/>
            </a:endParaRPr>
          </a:p>
          <a:p>
            <a:endParaRPr lang="en-US">
              <a:cs typeface="+mn-ea"/>
              <a:sym typeface="+mn-lt"/>
            </a:endParaRPr>
          </a:p>
          <a:p>
            <a:r>
              <a:rPr lang="en-US" b="1">
                <a:cs typeface="+mn-ea"/>
                <a:sym typeface="+mn-lt"/>
              </a:rPr>
              <a:t>B)  Societal impact </a:t>
            </a:r>
          </a:p>
          <a:p>
            <a:r>
              <a:rPr lang="en-US" sz="1600" i="1">
                <a:cs typeface="+mn-ea"/>
                <a:sym typeface="+mn-lt"/>
              </a:rPr>
              <a:t>economic welfare, working </a:t>
            </a:r>
            <a:r>
              <a:rPr lang="en-US" sz="1600" i="1" err="1">
                <a:cs typeface="+mn-ea"/>
                <a:sym typeface="+mn-lt"/>
              </a:rPr>
              <a:t>behaviour</a:t>
            </a:r>
            <a:endParaRPr lang="en-US" sz="1600" i="1">
              <a:cs typeface="+mn-ea"/>
              <a:sym typeface="+mn-lt"/>
            </a:endParaRPr>
          </a:p>
        </p:txBody>
      </p:sp>
      <p:sp>
        <p:nvSpPr>
          <p:cNvPr id="13" name="TextBox 12">
            <a:extLst>
              <a:ext uri="{FF2B5EF4-FFF2-40B4-BE49-F238E27FC236}">
                <a16:creationId xmlns:a16="http://schemas.microsoft.com/office/drawing/2014/main" id="{6E7FDB47-05D4-8748-2A40-4FC5C554532E}"/>
              </a:ext>
            </a:extLst>
          </p:cNvPr>
          <p:cNvSpPr txBox="1"/>
          <p:nvPr/>
        </p:nvSpPr>
        <p:spPr>
          <a:xfrm>
            <a:off x="7398101" y="2409536"/>
            <a:ext cx="392553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a:solidFill>
                  <a:srgbClr val="000000"/>
                </a:solidFill>
                <a:cs typeface="+mn-ea"/>
                <a:sym typeface="+mn-lt"/>
              </a:rPr>
              <a:t>understand </a:t>
            </a:r>
            <a:r>
              <a:rPr lang="en-US" sz="1800" b="1">
                <a:solidFill>
                  <a:srgbClr val="000000"/>
                </a:solidFill>
                <a:cs typeface="+mn-ea"/>
                <a:sym typeface="+mn-lt"/>
              </a:rPr>
              <a:t>human behavior in pandemic circumstances </a:t>
            </a:r>
          </a:p>
          <a:p>
            <a:pPr marL="285750" indent="-285750">
              <a:buFont typeface="Arial" panose="020B0604020202020204" pitchFamily="34" charset="0"/>
              <a:buChar char="•"/>
            </a:pPr>
            <a:endParaRPr lang="fr-CH">
              <a:cs typeface="+mn-ea"/>
              <a:sym typeface="+mn-lt"/>
            </a:endParaRPr>
          </a:p>
          <a:p>
            <a:pPr marL="285750" indent="-285750">
              <a:buFont typeface="Arial" panose="020B0604020202020204" pitchFamily="34" charset="0"/>
              <a:buChar char="•"/>
            </a:pPr>
            <a:r>
              <a:rPr lang="en-US">
                <a:cs typeface="+mn-ea"/>
                <a:sym typeface="+mn-lt"/>
              </a:rPr>
              <a:t>facilitate </a:t>
            </a:r>
            <a:r>
              <a:rPr lang="en-US" b="1">
                <a:cs typeface="+mn-ea"/>
                <a:sym typeface="+mn-lt"/>
              </a:rPr>
              <a:t>fast &amp; reliable             decision making</a:t>
            </a:r>
          </a:p>
          <a:p>
            <a:pPr marL="285750" indent="-285750">
              <a:buFont typeface="Arial" panose="020B0604020202020204" pitchFamily="34" charset="0"/>
              <a:buChar char="•"/>
            </a:pPr>
            <a:endParaRPr lang="en-US" b="1">
              <a:cs typeface="+mn-ea"/>
              <a:sym typeface="+mn-lt"/>
            </a:endParaRPr>
          </a:p>
          <a:p>
            <a:pPr marL="285750" indent="-285750">
              <a:buFont typeface="Arial" panose="020B0604020202020204" pitchFamily="34" charset="0"/>
              <a:buChar char="•"/>
            </a:pPr>
            <a:r>
              <a:rPr lang="en-US">
                <a:cs typeface="+mn-ea"/>
                <a:sym typeface="+mn-lt"/>
              </a:rPr>
              <a:t>assess how </a:t>
            </a:r>
            <a:r>
              <a:rPr lang="en-US" b="1">
                <a:cs typeface="+mn-ea"/>
                <a:sym typeface="+mn-lt"/>
              </a:rPr>
              <a:t>future pandemics            </a:t>
            </a:r>
            <a:r>
              <a:rPr lang="en-US">
                <a:cs typeface="+mn-ea"/>
                <a:sym typeface="+mn-lt"/>
              </a:rPr>
              <a:t>can be </a:t>
            </a:r>
            <a:r>
              <a:rPr lang="en-US" b="1">
                <a:cs typeface="+mn-ea"/>
                <a:sym typeface="+mn-lt"/>
              </a:rPr>
              <a:t>dampened/analyzed </a:t>
            </a:r>
          </a:p>
        </p:txBody>
      </p:sp>
      <p:sp>
        <p:nvSpPr>
          <p:cNvPr id="14" name="Arrow: Right 13">
            <a:extLst>
              <a:ext uri="{FF2B5EF4-FFF2-40B4-BE49-F238E27FC236}">
                <a16:creationId xmlns:a16="http://schemas.microsoft.com/office/drawing/2014/main" id="{89724799-FCAE-3E7E-3C9B-6D072BFF2A5F}"/>
              </a:ext>
            </a:extLst>
          </p:cNvPr>
          <p:cNvSpPr/>
          <p:nvPr/>
        </p:nvSpPr>
        <p:spPr>
          <a:xfrm>
            <a:off x="6068314" y="3116404"/>
            <a:ext cx="802480" cy="6057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16" name="Graphic 15" descr="Pandemic exponential curve bar graph with solid fill">
            <a:extLst>
              <a:ext uri="{FF2B5EF4-FFF2-40B4-BE49-F238E27FC236}">
                <a16:creationId xmlns:a16="http://schemas.microsoft.com/office/drawing/2014/main" id="{69F500BB-1D28-40A3-93F5-E3567EEEFD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90979" y="2409536"/>
            <a:ext cx="1009742" cy="1009742"/>
          </a:xfrm>
          <a:prstGeom prst="rect">
            <a:avLst/>
          </a:prstGeom>
        </p:spPr>
      </p:pic>
      <p:grpSp>
        <p:nvGrpSpPr>
          <p:cNvPr id="21" name="Group 20">
            <a:extLst>
              <a:ext uri="{FF2B5EF4-FFF2-40B4-BE49-F238E27FC236}">
                <a16:creationId xmlns:a16="http://schemas.microsoft.com/office/drawing/2014/main" id="{79B30C0C-051F-41D4-8FB5-495173649F53}"/>
              </a:ext>
            </a:extLst>
          </p:cNvPr>
          <p:cNvGrpSpPr/>
          <p:nvPr/>
        </p:nvGrpSpPr>
        <p:grpSpPr>
          <a:xfrm>
            <a:off x="4538650" y="3575666"/>
            <a:ext cx="914400" cy="933062"/>
            <a:chOff x="3810375" y="3839659"/>
            <a:chExt cx="914400" cy="933062"/>
          </a:xfrm>
        </p:grpSpPr>
        <p:pic>
          <p:nvPicPr>
            <p:cNvPr id="18" name="Graphic 17" descr="Social distancing with solid fill">
              <a:extLst>
                <a:ext uri="{FF2B5EF4-FFF2-40B4-BE49-F238E27FC236}">
                  <a16:creationId xmlns:a16="http://schemas.microsoft.com/office/drawing/2014/main" id="{E02D0DBA-7518-4870-B287-D60BF0C008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1834" y="3839659"/>
              <a:ext cx="593974" cy="593974"/>
            </a:xfrm>
            <a:prstGeom prst="rect">
              <a:avLst/>
            </a:prstGeom>
          </p:spPr>
        </p:pic>
        <p:pic>
          <p:nvPicPr>
            <p:cNvPr id="20" name="Graphic 19" descr="Children with solid fill">
              <a:extLst>
                <a:ext uri="{FF2B5EF4-FFF2-40B4-BE49-F238E27FC236}">
                  <a16:creationId xmlns:a16="http://schemas.microsoft.com/office/drawing/2014/main" id="{000E7686-1A1D-4801-8BC1-25662C484C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0375" y="3858321"/>
              <a:ext cx="914400" cy="914400"/>
            </a:xfrm>
            <a:prstGeom prst="rect">
              <a:avLst/>
            </a:prstGeom>
          </p:spPr>
        </p:pic>
      </p:grpSp>
      <p:sp>
        <p:nvSpPr>
          <p:cNvPr id="2" name="标题 1">
            <a:extLst>
              <a:ext uri="{FF2B5EF4-FFF2-40B4-BE49-F238E27FC236}">
                <a16:creationId xmlns:a16="http://schemas.microsoft.com/office/drawing/2014/main" id="{8BB2BF5D-33C0-A1F3-8E8B-CBF11D1F142A}"/>
              </a:ext>
            </a:extLst>
          </p:cNvPr>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n-lt"/>
                <a:ea typeface="+mn-ea"/>
                <a:cs typeface="+mn-ea"/>
                <a:sym typeface="+mn-lt"/>
              </a:rPr>
              <a:t>Problem Formulation:</a:t>
            </a:r>
            <a:endParaRPr lang="en-US">
              <a:latin typeface="+mn-lt"/>
              <a:ea typeface="+mn-ea"/>
              <a:cs typeface="+mn-ea"/>
              <a:sym typeface="+mn-lt"/>
            </a:endParaRPr>
          </a:p>
        </p:txBody>
      </p:sp>
    </p:spTree>
    <p:extLst>
      <p:ext uri="{BB962C8B-B14F-4D97-AF65-F5344CB8AC3E}">
        <p14:creationId xmlns:p14="http://schemas.microsoft.com/office/powerpoint/2010/main" val="297448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731837" y="818837"/>
            <a:ext cx="10728325" cy="6039163"/>
          </a:xfrm>
        </p:spPr>
        <p:txBody>
          <a:bodyPr>
            <a:normAutofit fontScale="92500"/>
          </a:bodyPr>
          <a:lstStyle/>
          <a:p>
            <a:r>
              <a:rPr lang="en-US" altLang="zh-CN" b="1" dirty="0">
                <a:cs typeface="+mn-ea"/>
                <a:sym typeface="+mn-lt"/>
              </a:rPr>
              <a:t>References</a:t>
            </a:r>
          </a:p>
          <a:p>
            <a:r>
              <a:rPr lang="en-US" altLang="zh-CN" sz="1200" dirty="0">
                <a:cs typeface="+mn-ea"/>
                <a:sym typeface="+mn-lt"/>
              </a:rPr>
              <a:t>[19] P. Wang &amp; </a:t>
            </a:r>
            <a:r>
              <a:rPr lang="en-US" altLang="zh-CN" sz="1200" dirty="0" err="1">
                <a:cs typeface="+mn-ea"/>
                <a:sym typeface="+mn-lt"/>
              </a:rPr>
              <a:t>cie</a:t>
            </a:r>
            <a:r>
              <a:rPr lang="en-US" altLang="zh-CN" sz="1200" dirty="0">
                <a:cs typeface="+mn-ea"/>
                <a:sym typeface="+mn-lt"/>
              </a:rPr>
              <a:t>, Prediction of epidemic trends in COVID-19 with logistic model machine learning technics, Chaos, Solitons and Fractals, Elsevier, 2021. </a:t>
            </a:r>
          </a:p>
          <a:p>
            <a:r>
              <a:rPr lang="en-US" altLang="zh-CN" sz="1200" dirty="0">
                <a:cs typeface="+mn-ea"/>
                <a:sym typeface="+mn-lt"/>
              </a:rPr>
              <a:t>[20] M. </a:t>
            </a:r>
            <a:r>
              <a:rPr lang="en-US" altLang="zh-CN" sz="1200" dirty="0" err="1">
                <a:cs typeface="+mn-ea"/>
                <a:sym typeface="+mn-lt"/>
              </a:rPr>
              <a:t>Zivkovic</a:t>
            </a:r>
            <a:r>
              <a:rPr lang="en-US" altLang="zh-CN" sz="1200" dirty="0">
                <a:cs typeface="+mn-ea"/>
                <a:sym typeface="+mn-lt"/>
              </a:rPr>
              <a:t> &amp; </a:t>
            </a:r>
            <a:r>
              <a:rPr lang="en-US" altLang="zh-CN" sz="1200" dirty="0" err="1">
                <a:cs typeface="+mn-ea"/>
                <a:sym typeface="+mn-lt"/>
              </a:rPr>
              <a:t>Cie</a:t>
            </a:r>
            <a:r>
              <a:rPr lang="en-US" altLang="zh-CN" sz="1200" dirty="0">
                <a:cs typeface="+mn-ea"/>
                <a:sym typeface="+mn-lt"/>
              </a:rPr>
              <a:t>, COVID-19 cases prediction by using hybrid machine learning and beetle antennae search approach, Sustainable Cities and Society, Elsevier, 2021. </a:t>
            </a:r>
          </a:p>
          <a:p>
            <a:r>
              <a:rPr lang="en-US" altLang="zh-CN" sz="1200" dirty="0">
                <a:cs typeface="+mn-ea"/>
                <a:sym typeface="+mn-lt"/>
              </a:rPr>
              <a:t>[21] J. C. Clement &amp; </a:t>
            </a:r>
            <a:r>
              <a:rPr lang="en-US" altLang="zh-CN" sz="1200" dirty="0" err="1">
                <a:cs typeface="+mn-ea"/>
                <a:sym typeface="+mn-lt"/>
              </a:rPr>
              <a:t>Cie</a:t>
            </a:r>
            <a:r>
              <a:rPr lang="en-US" altLang="zh-CN" sz="1200" dirty="0">
                <a:cs typeface="+mn-ea"/>
                <a:sym typeface="+mn-lt"/>
              </a:rPr>
              <a:t>, A survey on mathematical, machine learning and deep learning models for COVID-19 transmission and diagnosis, IEEE Reviews in biomedical </a:t>
            </a:r>
            <a:r>
              <a:rPr lang="en-US" altLang="zh-CN" sz="1200" dirty="0" err="1">
                <a:cs typeface="+mn-ea"/>
                <a:sym typeface="+mn-lt"/>
              </a:rPr>
              <a:t>engeneering</a:t>
            </a:r>
            <a:r>
              <a:rPr lang="en-US" altLang="zh-CN" sz="1200" dirty="0">
                <a:cs typeface="+mn-ea"/>
                <a:sym typeface="+mn-lt"/>
              </a:rPr>
              <a:t>, EMB, 2022. </a:t>
            </a:r>
          </a:p>
          <a:p>
            <a:r>
              <a:rPr lang="en-US" altLang="zh-CN" sz="1200" dirty="0">
                <a:cs typeface="+mn-ea"/>
                <a:sym typeface="+mn-lt"/>
              </a:rPr>
              <a:t>[22] W.-X. Tang &amp; </a:t>
            </a:r>
            <a:r>
              <a:rPr lang="en-US" altLang="zh-CN" sz="1200" dirty="0" err="1">
                <a:cs typeface="+mn-ea"/>
                <a:sym typeface="+mn-lt"/>
              </a:rPr>
              <a:t>Cie</a:t>
            </a:r>
            <a:r>
              <a:rPr lang="en-US" altLang="zh-CN" sz="1200" dirty="0">
                <a:cs typeface="+mn-ea"/>
                <a:sym typeface="+mn-lt"/>
              </a:rPr>
              <a:t>, Causal Analysis of impact factors of COVID-19 in China, Elsevier 2022. </a:t>
            </a:r>
          </a:p>
          <a:p>
            <a:r>
              <a:rPr lang="en-US" altLang="zh-CN" sz="1200" dirty="0">
                <a:cs typeface="+mn-ea"/>
                <a:sym typeface="+mn-lt"/>
              </a:rPr>
              <a:t>[23] F. Rustam &amp; </a:t>
            </a:r>
            <a:r>
              <a:rPr lang="en-US" altLang="zh-CN" sz="1200" dirty="0" err="1">
                <a:cs typeface="+mn-ea"/>
                <a:sym typeface="+mn-lt"/>
              </a:rPr>
              <a:t>Cie</a:t>
            </a:r>
            <a:r>
              <a:rPr lang="en-US" altLang="zh-CN" sz="1200" dirty="0">
                <a:cs typeface="+mn-ea"/>
                <a:sym typeface="+mn-lt"/>
              </a:rPr>
              <a:t>, COVID-19 future forecasting using supervised machine learning models, IEEE Access, 2020. </a:t>
            </a:r>
          </a:p>
          <a:p>
            <a:r>
              <a:rPr lang="en-US" altLang="zh-CN" sz="1200" dirty="0">
                <a:cs typeface="+mn-ea"/>
                <a:sym typeface="+mn-lt"/>
              </a:rPr>
              <a:t>[24] S. </a:t>
            </a:r>
            <a:r>
              <a:rPr lang="en-US" altLang="zh-CN" sz="1200" dirty="0" err="1">
                <a:cs typeface="+mn-ea"/>
                <a:sym typeface="+mn-lt"/>
              </a:rPr>
              <a:t>Khalilpourazari</a:t>
            </a:r>
            <a:r>
              <a:rPr lang="en-US" altLang="zh-CN" sz="1200" dirty="0">
                <a:cs typeface="+mn-ea"/>
                <a:sym typeface="+mn-lt"/>
              </a:rPr>
              <a:t>, &amp; </a:t>
            </a:r>
            <a:r>
              <a:rPr lang="en-US" altLang="zh-CN" sz="1200" dirty="0" err="1">
                <a:cs typeface="+mn-ea"/>
                <a:sym typeface="+mn-lt"/>
              </a:rPr>
              <a:t>Cie</a:t>
            </a:r>
            <a:r>
              <a:rPr lang="en-US" altLang="zh-CN" sz="1200" dirty="0">
                <a:cs typeface="+mn-ea"/>
                <a:sym typeface="+mn-lt"/>
              </a:rPr>
              <a:t>, Designing a hybrid reinforcement learning based algorithm with application in prediction on the COVID-1 pandemic in Quebec, Annals of operations research, Springer, 2020. </a:t>
            </a:r>
          </a:p>
          <a:p>
            <a:r>
              <a:rPr lang="en-US" altLang="zh-CN" sz="1200" dirty="0">
                <a:cs typeface="+mn-ea"/>
                <a:sym typeface="+mn-lt"/>
              </a:rPr>
              <a:t>[25] Z. Yang &amp; </a:t>
            </a:r>
            <a:r>
              <a:rPr lang="en-US" altLang="zh-CN" sz="1200" dirty="0" err="1">
                <a:cs typeface="+mn-ea"/>
                <a:sym typeface="+mn-lt"/>
              </a:rPr>
              <a:t>Cie</a:t>
            </a:r>
            <a:r>
              <a:rPr lang="en-US" altLang="zh-CN" sz="1200" dirty="0">
                <a:cs typeface="+mn-ea"/>
                <a:sym typeface="+mn-lt"/>
              </a:rPr>
              <a:t>, Modified SEIR and AI prediction of COVID-19 in China under public health interventions, Journal of thoracic disease. </a:t>
            </a:r>
          </a:p>
          <a:p>
            <a:r>
              <a:rPr lang="en-US" altLang="zh-CN" sz="1200" dirty="0">
                <a:cs typeface="+mn-ea"/>
                <a:sym typeface="+mn-lt"/>
              </a:rPr>
              <a:t>[26] Z.-K. Zhang, Dynamics of information diffusion and its applications on complex networks, Physics reports, Elsevier, 2016. </a:t>
            </a:r>
          </a:p>
          <a:p>
            <a:r>
              <a:rPr lang="en-US" altLang="zh-CN" sz="1200" dirty="0">
                <a:cs typeface="+mn-ea"/>
                <a:sym typeface="+mn-lt"/>
              </a:rPr>
              <a:t>[27] Singh R, &amp; </a:t>
            </a:r>
            <a:r>
              <a:rPr lang="en-US" altLang="zh-CN" sz="1200" dirty="0" err="1">
                <a:cs typeface="+mn-ea"/>
                <a:sym typeface="+mn-lt"/>
              </a:rPr>
              <a:t>Cie</a:t>
            </a:r>
            <a:r>
              <a:rPr lang="en-US" altLang="zh-CN" sz="1200" dirty="0">
                <a:cs typeface="+mn-ea"/>
                <a:sym typeface="+mn-lt"/>
              </a:rPr>
              <a:t>, Prediction of the COVID-19 Pandemic for the Top 15 Affected Countries: Advanced Autoregressive Integrated Moving Average (ARIMA) Model, JMIR Public Health </a:t>
            </a:r>
            <a:r>
              <a:rPr lang="en-US" altLang="zh-CN" sz="1200" dirty="0" err="1">
                <a:cs typeface="+mn-ea"/>
                <a:sym typeface="+mn-lt"/>
              </a:rPr>
              <a:t>Surveill</a:t>
            </a:r>
            <a:r>
              <a:rPr lang="en-US" altLang="zh-CN" sz="1200" dirty="0">
                <a:cs typeface="+mn-ea"/>
                <a:sym typeface="+mn-lt"/>
              </a:rPr>
              <a:t> 2020 </a:t>
            </a:r>
          </a:p>
          <a:p>
            <a:r>
              <a:rPr lang="en-US" altLang="zh-CN" sz="1200" dirty="0">
                <a:cs typeface="+mn-ea"/>
                <a:sym typeface="+mn-lt"/>
              </a:rPr>
              <a:t>[28] Saleh I. </a:t>
            </a:r>
            <a:r>
              <a:rPr lang="en-US" altLang="zh-CN" sz="1200" dirty="0" err="1">
                <a:cs typeface="+mn-ea"/>
                <a:sym typeface="+mn-lt"/>
              </a:rPr>
              <a:t>Alzahrani</a:t>
            </a:r>
            <a:r>
              <a:rPr lang="en-US" altLang="zh-CN" sz="1200" dirty="0">
                <a:cs typeface="+mn-ea"/>
                <a:sym typeface="+mn-lt"/>
              </a:rPr>
              <a:t>, &amp; </a:t>
            </a:r>
            <a:r>
              <a:rPr lang="en-US" altLang="zh-CN" sz="1200" dirty="0" err="1">
                <a:cs typeface="+mn-ea"/>
                <a:sym typeface="+mn-lt"/>
              </a:rPr>
              <a:t>Cie</a:t>
            </a:r>
            <a:r>
              <a:rPr lang="en-US" altLang="zh-CN" sz="1200" dirty="0">
                <a:cs typeface="+mn-ea"/>
                <a:sym typeface="+mn-lt"/>
              </a:rPr>
              <a:t>, Forecasting the spread of the COVID-19 pandemic in Saudi Arabia using ARIMA prediction model under current public health interventions. </a:t>
            </a:r>
          </a:p>
          <a:p>
            <a:r>
              <a:rPr lang="en-US" altLang="zh-CN" sz="1200" dirty="0">
                <a:cs typeface="+mn-ea"/>
                <a:sym typeface="+mn-lt"/>
              </a:rPr>
              <a:t>[29] Jiang Li</a:t>
            </a:r>
            <a:r>
              <a:rPr lang="zh-CN" altLang="en-US" sz="1200" dirty="0">
                <a:cs typeface="+mn-ea"/>
                <a:sym typeface="+mn-lt"/>
              </a:rPr>
              <a:t>. Using media data to infer the spread of the new coronavirus[R/OL].(2020-04-02)[202</a:t>
            </a:r>
            <a:r>
              <a:rPr lang="en-US" altLang="zh-CN" sz="1200" dirty="0">
                <a:cs typeface="+mn-ea"/>
                <a:sym typeface="+mn-lt"/>
              </a:rPr>
              <a:t>2</a:t>
            </a:r>
            <a:r>
              <a:rPr lang="zh-CN" altLang="en-US" sz="1200" dirty="0">
                <a:cs typeface="+mn-ea"/>
                <a:sym typeface="+mn-lt"/>
              </a:rPr>
              <a:t>-05-</a:t>
            </a:r>
            <a:r>
              <a:rPr lang="en-US" altLang="zh-CN" sz="1200" dirty="0">
                <a:cs typeface="+mn-ea"/>
                <a:sym typeface="+mn-lt"/>
              </a:rPr>
              <a:t>12</a:t>
            </a:r>
            <a:r>
              <a:rPr lang="zh-CN" altLang="en-US" sz="1200" dirty="0">
                <a:cs typeface="+mn-ea"/>
                <a:sym typeface="+mn-lt"/>
              </a:rPr>
              <a:t>]</a:t>
            </a:r>
          </a:p>
          <a:p>
            <a:endParaRPr lang="en-US" altLang="zh-CN" sz="1200" dirty="0">
              <a:cs typeface="+mn-ea"/>
              <a:sym typeface="+mn-lt"/>
            </a:endParaRPr>
          </a:p>
          <a:p>
            <a:pPr marL="171450" indent="-171450">
              <a:buFont typeface="Arial" panose="020B0604020202020204" pitchFamily="34" charset="0"/>
              <a:buChar char="•"/>
            </a:pPr>
            <a:endParaRPr lang="en-US" altLang="zh-CN" sz="1200" dirty="0">
              <a:cs typeface="+mn-ea"/>
              <a:sym typeface="+mn-lt"/>
            </a:endParaRPr>
          </a:p>
          <a:p>
            <a:endParaRPr lang="de-CH" sz="800" dirty="0">
              <a:cs typeface="+mn-ea"/>
              <a:sym typeface="+mn-lt"/>
            </a:endParaRPr>
          </a:p>
        </p:txBody>
      </p:sp>
      <p:sp>
        <p:nvSpPr>
          <p:cNvPr id="2" name="Bildplatzhalter 1"/>
          <p:cNvSpPr>
            <a:spLocks noGrp="1"/>
          </p:cNvSpPr>
          <p:nvPr>
            <p:ph type="pic" sz="quarter" idx="12"/>
          </p:nvPr>
        </p:nvSpPr>
        <p:spPr/>
      </p:sp>
    </p:spTree>
    <p:extLst>
      <p:ext uri="{BB962C8B-B14F-4D97-AF65-F5344CB8AC3E}">
        <p14:creationId xmlns:p14="http://schemas.microsoft.com/office/powerpoint/2010/main" val="387563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09E4-F04E-4A73-8B5D-C6BBECDE0DA8}"/>
              </a:ext>
            </a:extLst>
          </p:cNvPr>
          <p:cNvSpPr>
            <a:spLocks noGrp="1"/>
          </p:cNvSpPr>
          <p:nvPr>
            <p:ph type="title"/>
          </p:nvPr>
        </p:nvSpPr>
        <p:spPr>
          <a:xfrm>
            <a:off x="174625" y="-705"/>
            <a:ext cx="10969200" cy="705600"/>
          </a:xfrm>
        </p:spPr>
        <p:txBody>
          <a:bodyPr>
            <a:normAutofit/>
          </a:bodyPr>
          <a:lstStyle/>
          <a:p>
            <a:r>
              <a:rPr lang="fr-CH" sz="2800" err="1">
                <a:latin typeface="+mn-lt"/>
                <a:ea typeface="+mn-ea"/>
                <a:cs typeface="+mn-ea"/>
                <a:sym typeface="+mn-lt"/>
              </a:rPr>
              <a:t>Why</a:t>
            </a:r>
            <a:r>
              <a:rPr lang="fr-CH" sz="2800">
                <a:latin typeface="+mn-lt"/>
                <a:ea typeface="+mn-ea"/>
                <a:cs typeface="+mn-ea"/>
                <a:sym typeface="+mn-lt"/>
              </a:rPr>
              <a:t> </a:t>
            </a:r>
            <a:r>
              <a:rPr lang="fr-CH" sz="2800" err="1">
                <a:latin typeface="+mn-lt"/>
                <a:ea typeface="+mn-ea"/>
                <a:cs typeface="+mn-ea"/>
                <a:sym typeface="+mn-lt"/>
              </a:rPr>
              <a:t>we</a:t>
            </a:r>
            <a:r>
              <a:rPr lang="fr-CH" sz="2800">
                <a:latin typeface="+mn-lt"/>
                <a:ea typeface="+mn-ea"/>
                <a:cs typeface="+mn-ea"/>
                <a:sym typeface="+mn-lt"/>
              </a:rPr>
              <a:t> </a:t>
            </a:r>
            <a:r>
              <a:rPr lang="fr-CH" sz="2800" err="1">
                <a:latin typeface="+mn-lt"/>
                <a:ea typeface="+mn-ea"/>
                <a:cs typeface="+mn-ea"/>
                <a:sym typeface="+mn-lt"/>
              </a:rPr>
              <a:t>choose</a:t>
            </a:r>
            <a:r>
              <a:rPr lang="fr-CH" sz="2800">
                <a:latin typeface="+mn-lt"/>
                <a:ea typeface="+mn-ea"/>
                <a:cs typeface="+mn-ea"/>
                <a:sym typeface="+mn-lt"/>
              </a:rPr>
              <a:t> </a:t>
            </a:r>
            <a:r>
              <a:rPr lang="fr-CH" sz="2800" err="1">
                <a:latin typeface="+mn-lt"/>
                <a:ea typeface="+mn-ea"/>
                <a:cs typeface="+mn-ea"/>
                <a:sym typeface="+mn-lt"/>
              </a:rPr>
              <a:t>this</a:t>
            </a:r>
            <a:r>
              <a:rPr lang="fr-CH" sz="2800">
                <a:latin typeface="+mn-lt"/>
                <a:ea typeface="+mn-ea"/>
                <a:cs typeface="+mn-ea"/>
                <a:sym typeface="+mn-lt"/>
              </a:rPr>
              <a:t> data:</a:t>
            </a:r>
          </a:p>
        </p:txBody>
      </p:sp>
      <p:sp>
        <p:nvSpPr>
          <p:cNvPr id="3" name="文本框 1">
            <a:extLst>
              <a:ext uri="{FF2B5EF4-FFF2-40B4-BE49-F238E27FC236}">
                <a16:creationId xmlns:a16="http://schemas.microsoft.com/office/drawing/2014/main" id="{9526F2C2-79F7-4393-BE47-F406DBE3BCF4}"/>
              </a:ext>
            </a:extLst>
          </p:cNvPr>
          <p:cNvSpPr txBox="1"/>
          <p:nvPr/>
        </p:nvSpPr>
        <p:spPr>
          <a:xfrm>
            <a:off x="3808291" y="1631717"/>
            <a:ext cx="6550936" cy="2446824"/>
          </a:xfrm>
          <a:prstGeom prst="rect">
            <a:avLst/>
          </a:prstGeom>
          <a:noFill/>
        </p:spPr>
        <p:txBody>
          <a:bodyPr wrap="square" lIns="91440" tIns="45720" rIns="91440" bIns="45720" rtlCol="0" anchor="t">
            <a:spAutoFit/>
          </a:bodyPr>
          <a:lstStyle/>
          <a:p>
            <a:r>
              <a:rPr lang="fr-CH" altLang="zh-CN" b="1" err="1">
                <a:cs typeface="+mn-ea"/>
                <a:sym typeface="+mn-lt"/>
              </a:rPr>
              <a:t>Switzerland</a:t>
            </a:r>
            <a:r>
              <a:rPr lang="fr-CH" altLang="zh-CN" b="1">
                <a:cs typeface="+mn-ea"/>
                <a:sym typeface="+mn-lt"/>
              </a:rPr>
              <a:t> </a:t>
            </a:r>
          </a:p>
          <a:p>
            <a:pPr marL="285750" indent="-285750" algn="l">
              <a:lnSpc>
                <a:spcPct val="150000"/>
              </a:lnSpc>
              <a:buFont typeface="Arial"/>
              <a:buChar char="•"/>
            </a:pPr>
            <a:r>
              <a:rPr lang="fr-CH" altLang="zh-CN" err="1">
                <a:cs typeface="+mn-ea"/>
                <a:sym typeface="+mn-lt"/>
              </a:rPr>
              <a:t>Known</a:t>
            </a:r>
            <a:r>
              <a:rPr lang="fr-CH" altLang="zh-CN">
                <a:cs typeface="+mn-ea"/>
                <a:sym typeface="+mn-lt"/>
              </a:rPr>
              <a:t> system, social </a:t>
            </a:r>
            <a:r>
              <a:rPr lang="fr-CH" altLang="zh-CN" err="1">
                <a:cs typeface="+mn-ea"/>
                <a:sym typeface="+mn-lt"/>
              </a:rPr>
              <a:t>behaviors</a:t>
            </a:r>
            <a:r>
              <a:rPr lang="fr-CH" altLang="zh-CN">
                <a:cs typeface="+mn-ea"/>
                <a:sym typeface="+mn-lt"/>
              </a:rPr>
              <a:t> </a:t>
            </a:r>
            <a:r>
              <a:rPr lang="fr-CH" altLang="zh-CN" err="1">
                <a:cs typeface="+mn-ea"/>
                <a:sym typeface="+mn-lt"/>
              </a:rPr>
              <a:t>we</a:t>
            </a:r>
            <a:r>
              <a:rPr lang="fr-CH" altLang="zh-CN">
                <a:cs typeface="+mn-ea"/>
                <a:sym typeface="+mn-lt"/>
              </a:rPr>
              <a:t> are </a:t>
            </a:r>
            <a:r>
              <a:rPr lang="fr-CH" altLang="zh-CN" err="1">
                <a:cs typeface="+mn-ea"/>
                <a:sym typeface="+mn-lt"/>
              </a:rPr>
              <a:t>used</a:t>
            </a:r>
            <a:r>
              <a:rPr lang="fr-CH" altLang="zh-CN">
                <a:cs typeface="+mn-ea"/>
                <a:sym typeface="+mn-lt"/>
              </a:rPr>
              <a:t> to</a:t>
            </a:r>
          </a:p>
          <a:p>
            <a:pPr marL="285750" indent="-285750">
              <a:lnSpc>
                <a:spcPct val="150000"/>
              </a:lnSpc>
              <a:buFont typeface="Arial"/>
              <a:buChar char="•"/>
            </a:pPr>
            <a:r>
              <a:rPr lang="fr-CH" altLang="zh-CN">
                <a:cs typeface="+mn-ea"/>
                <a:sym typeface="+mn-lt"/>
              </a:rPr>
              <a:t>Most direct impact on </a:t>
            </a:r>
            <a:r>
              <a:rPr lang="fr-CH" altLang="zh-CN" err="1">
                <a:cs typeface="+mn-ea"/>
                <a:sym typeface="+mn-lt"/>
              </a:rPr>
              <a:t>our</a:t>
            </a:r>
            <a:r>
              <a:rPr lang="fr-CH" altLang="zh-CN">
                <a:cs typeface="+mn-ea"/>
                <a:sym typeface="+mn-lt"/>
              </a:rPr>
              <a:t> </a:t>
            </a:r>
            <a:r>
              <a:rPr lang="fr-CH" altLang="zh-CN" err="1">
                <a:cs typeface="+mn-ea"/>
                <a:sym typeface="+mn-lt"/>
              </a:rPr>
              <a:t>daily</a:t>
            </a:r>
            <a:r>
              <a:rPr lang="fr-CH" altLang="zh-CN">
                <a:cs typeface="+mn-ea"/>
                <a:sym typeface="+mn-lt"/>
              </a:rPr>
              <a:t> </a:t>
            </a:r>
            <a:r>
              <a:rPr lang="fr-CH" altLang="zh-CN" err="1">
                <a:cs typeface="+mn-ea"/>
                <a:sym typeface="+mn-lt"/>
              </a:rPr>
              <a:t>lifes</a:t>
            </a:r>
          </a:p>
          <a:p>
            <a:pPr marL="285750" indent="-285750">
              <a:lnSpc>
                <a:spcPct val="150000"/>
              </a:lnSpc>
              <a:buFont typeface="Arial"/>
              <a:buChar char="•"/>
            </a:pPr>
            <a:r>
              <a:rPr lang="fr-CH" altLang="zh-CN">
                <a:cs typeface="+mn-ea"/>
                <a:sym typeface="+mn-lt"/>
              </a:rPr>
              <a:t>Can </a:t>
            </a:r>
            <a:r>
              <a:rPr lang="fr-CH" altLang="zh-CN" err="1">
                <a:cs typeface="+mn-ea"/>
                <a:sym typeface="+mn-lt"/>
              </a:rPr>
              <a:t>lean</a:t>
            </a:r>
            <a:r>
              <a:rPr lang="fr-CH" altLang="zh-CN">
                <a:cs typeface="+mn-ea"/>
                <a:sym typeface="+mn-lt"/>
              </a:rPr>
              <a:t> on </a:t>
            </a:r>
            <a:r>
              <a:rPr lang="fr-CH" altLang="zh-CN" err="1">
                <a:cs typeface="+mn-ea"/>
                <a:sym typeface="+mn-lt"/>
              </a:rPr>
              <a:t>our</a:t>
            </a:r>
            <a:r>
              <a:rPr lang="fr-CH" altLang="zh-CN">
                <a:cs typeface="+mn-ea"/>
                <a:sym typeface="+mn-lt"/>
              </a:rPr>
              <a:t> </a:t>
            </a:r>
            <a:r>
              <a:rPr lang="fr-CH" altLang="zh-CN" err="1">
                <a:cs typeface="+mn-ea"/>
                <a:sym typeface="+mn-lt"/>
              </a:rPr>
              <a:t>past</a:t>
            </a:r>
            <a:r>
              <a:rPr lang="fr-CH" altLang="zh-CN">
                <a:cs typeface="+mn-ea"/>
                <a:sym typeface="+mn-lt"/>
              </a:rPr>
              <a:t> </a:t>
            </a:r>
            <a:r>
              <a:rPr lang="fr-CH" altLang="zh-CN" err="1">
                <a:cs typeface="+mn-ea"/>
                <a:sym typeface="+mn-lt"/>
              </a:rPr>
              <a:t>experience</a:t>
            </a:r>
            <a:r>
              <a:rPr lang="fr-CH" altLang="zh-CN">
                <a:cs typeface="+mn-ea"/>
                <a:sym typeface="+mn-lt"/>
              </a:rPr>
              <a:t> </a:t>
            </a:r>
            <a:r>
              <a:rPr lang="fr-CH" altLang="zh-CN" err="1">
                <a:cs typeface="+mn-ea"/>
                <a:sym typeface="+mn-lt"/>
              </a:rPr>
              <a:t>during</a:t>
            </a:r>
            <a:r>
              <a:rPr lang="fr-CH" altLang="zh-CN">
                <a:cs typeface="+mn-ea"/>
                <a:sym typeface="+mn-lt"/>
              </a:rPr>
              <a:t> </a:t>
            </a:r>
            <a:r>
              <a:rPr lang="fr-CH" altLang="zh-CN" err="1">
                <a:cs typeface="+mn-ea"/>
                <a:sym typeface="+mn-lt"/>
              </a:rPr>
              <a:t>swiss</a:t>
            </a:r>
            <a:r>
              <a:rPr lang="fr-CH" altLang="zh-CN">
                <a:cs typeface="+mn-ea"/>
                <a:sym typeface="+mn-lt"/>
              </a:rPr>
              <a:t> </a:t>
            </a:r>
            <a:r>
              <a:rPr lang="fr-CH" altLang="zh-CN" err="1">
                <a:cs typeface="+mn-ea"/>
                <a:sym typeface="+mn-lt"/>
              </a:rPr>
              <a:t>lockdown</a:t>
            </a:r>
            <a:endParaRPr lang="fr-CH" altLang="zh-CN">
              <a:cs typeface="+mn-ea"/>
              <a:sym typeface="+mn-lt"/>
            </a:endParaRPr>
          </a:p>
          <a:p>
            <a:pPr marL="285750" indent="-285750" algn="l">
              <a:buFont typeface="Arial"/>
              <a:buChar char="•"/>
            </a:pPr>
            <a:endParaRPr lang="fr-CH" altLang="zh-CN" b="1">
              <a:cs typeface="+mn-ea"/>
              <a:sym typeface="+mn-lt"/>
            </a:endParaRPr>
          </a:p>
          <a:p>
            <a:pPr algn="l"/>
            <a:endParaRPr lang="fr-CH" altLang="zh-CN" b="1">
              <a:cs typeface="+mn-ea"/>
              <a:sym typeface="+mn-lt"/>
            </a:endParaRPr>
          </a:p>
          <a:p>
            <a:endParaRPr lang="fr-CH" altLang="zh-CN" b="1">
              <a:cs typeface="+mn-ea"/>
              <a:sym typeface="+mn-lt"/>
            </a:endParaRPr>
          </a:p>
        </p:txBody>
      </p:sp>
      <p:sp>
        <p:nvSpPr>
          <p:cNvPr id="5" name="TextBox 4">
            <a:extLst>
              <a:ext uri="{FF2B5EF4-FFF2-40B4-BE49-F238E27FC236}">
                <a16:creationId xmlns:a16="http://schemas.microsoft.com/office/drawing/2014/main" id="{858AF07E-6DC1-4AF6-852F-06CD3A34D6D8}"/>
              </a:ext>
            </a:extLst>
          </p:cNvPr>
          <p:cNvSpPr txBox="1"/>
          <p:nvPr/>
        </p:nvSpPr>
        <p:spPr>
          <a:xfrm>
            <a:off x="3808292" y="3663042"/>
            <a:ext cx="8194812" cy="2723823"/>
          </a:xfrm>
          <a:prstGeom prst="rect">
            <a:avLst/>
          </a:prstGeom>
          <a:noFill/>
        </p:spPr>
        <p:txBody>
          <a:bodyPr wrap="square" lIns="91440" tIns="45720" rIns="91440" bIns="45720" anchor="t">
            <a:spAutoFit/>
          </a:bodyPr>
          <a:lstStyle/>
          <a:p>
            <a:pPr algn="l"/>
            <a:r>
              <a:rPr lang="fr-CH" altLang="zh-CN" b="1" err="1">
                <a:cs typeface="+mn-ea"/>
                <a:sym typeface="+mn-lt"/>
              </a:rPr>
              <a:t>Israel</a:t>
            </a:r>
            <a:endParaRPr lang="fr-CH" altLang="zh-CN" b="1">
              <a:cs typeface="+mn-ea"/>
              <a:sym typeface="+mn-lt"/>
            </a:endParaRPr>
          </a:p>
          <a:p>
            <a:pPr marL="285750" indent="-285750" algn="l">
              <a:lnSpc>
                <a:spcPct val="150000"/>
              </a:lnSpc>
              <a:buFont typeface="Arial"/>
              <a:buChar char="•"/>
            </a:pPr>
            <a:r>
              <a:rPr lang="fr-CH" altLang="zh-CN" err="1">
                <a:cs typeface="+mn-ea"/>
                <a:sym typeface="+mn-lt"/>
              </a:rPr>
              <a:t>Similar</a:t>
            </a:r>
            <a:r>
              <a:rPr lang="fr-CH" altLang="zh-CN">
                <a:cs typeface="+mn-ea"/>
                <a:sym typeface="+mn-lt"/>
              </a:rPr>
              <a:t> country size, </a:t>
            </a:r>
            <a:r>
              <a:rPr lang="fr-CH" altLang="zh-CN" err="1">
                <a:cs typeface="+mn-ea"/>
                <a:sym typeface="+mn-lt"/>
              </a:rPr>
              <a:t>similar</a:t>
            </a:r>
            <a:r>
              <a:rPr lang="fr-CH" altLang="zh-CN">
                <a:cs typeface="+mn-ea"/>
                <a:sym typeface="+mn-lt"/>
              </a:rPr>
              <a:t> </a:t>
            </a:r>
            <a:r>
              <a:rPr lang="fr-CH" altLang="zh-CN" err="1">
                <a:cs typeface="+mn-ea"/>
                <a:sym typeface="+mn-lt"/>
              </a:rPr>
              <a:t>demographics</a:t>
            </a:r>
            <a:endParaRPr lang="fr-CH" altLang="zh-CN">
              <a:cs typeface="+mn-ea"/>
              <a:sym typeface="+mn-lt"/>
            </a:endParaRPr>
          </a:p>
          <a:p>
            <a:pPr marL="285750" indent="-285750">
              <a:lnSpc>
                <a:spcPct val="150000"/>
              </a:lnSpc>
              <a:buFont typeface="Arial"/>
              <a:buChar char="•"/>
            </a:pPr>
            <a:r>
              <a:rPr lang="fr-CH" altLang="zh-CN" err="1">
                <a:cs typeface="+mn-ea"/>
                <a:sym typeface="+mn-lt"/>
              </a:rPr>
              <a:t>Although</a:t>
            </a:r>
            <a:r>
              <a:rPr lang="fr-CH" altLang="zh-CN">
                <a:cs typeface="+mn-ea"/>
                <a:sym typeface="+mn-lt"/>
              </a:rPr>
              <a:t> </a:t>
            </a:r>
            <a:r>
              <a:rPr lang="fr-CH" altLang="zh-CN" err="1">
                <a:cs typeface="+mn-ea"/>
                <a:sym typeface="+mn-lt"/>
              </a:rPr>
              <a:t>several</a:t>
            </a:r>
            <a:r>
              <a:rPr lang="fr-CH" altLang="zh-CN">
                <a:cs typeface="+mn-ea"/>
                <a:sym typeface="+mn-lt"/>
              </a:rPr>
              <a:t> differences (</a:t>
            </a:r>
            <a:r>
              <a:rPr lang="fr-CH" altLang="zh-CN" err="1">
                <a:cs typeface="+mn-ea"/>
                <a:sym typeface="+mn-lt"/>
              </a:rPr>
              <a:t>climate</a:t>
            </a:r>
            <a:r>
              <a:rPr lang="fr-CH" altLang="zh-CN">
                <a:cs typeface="+mn-ea"/>
                <a:sym typeface="+mn-lt"/>
              </a:rPr>
              <a:t>, society, </a:t>
            </a:r>
            <a:r>
              <a:rPr lang="fr-CH" altLang="zh-CN" err="1">
                <a:cs typeface="+mn-ea"/>
                <a:sym typeface="+mn-lt"/>
              </a:rPr>
              <a:t>politics</a:t>
            </a:r>
            <a:r>
              <a:rPr lang="fr-CH" altLang="zh-CN">
                <a:cs typeface="+mn-ea"/>
                <a:sym typeface="+mn-lt"/>
              </a:rPr>
              <a:t>)</a:t>
            </a:r>
          </a:p>
          <a:p>
            <a:pPr marL="285750" indent="-285750">
              <a:lnSpc>
                <a:spcPct val="150000"/>
              </a:lnSpc>
              <a:buFont typeface="Arial"/>
              <a:buChar char="•"/>
            </a:pPr>
            <a:r>
              <a:rPr lang="fr-CH" err="1">
                <a:cs typeface="+mn-ea"/>
                <a:sym typeface="+mn-lt"/>
              </a:rPr>
              <a:t>Comparison</a:t>
            </a:r>
            <a:r>
              <a:rPr lang="fr-CH">
                <a:cs typeface="+mn-ea"/>
                <a:sym typeface="+mn-lt"/>
              </a:rPr>
              <a:t>: </a:t>
            </a:r>
            <a:r>
              <a:rPr lang="fr-CH" altLang="zh-CN" err="1">
                <a:cs typeface="+mn-ea"/>
                <a:sym typeface="+mn-lt"/>
              </a:rPr>
              <a:t>different</a:t>
            </a:r>
            <a:r>
              <a:rPr lang="fr-CH" altLang="zh-CN">
                <a:cs typeface="+mn-ea"/>
                <a:sym typeface="+mn-lt"/>
              </a:rPr>
              <a:t> </a:t>
            </a:r>
            <a:r>
              <a:rPr lang="fr-CH" altLang="zh-CN" err="1">
                <a:cs typeface="+mn-ea"/>
                <a:sym typeface="+mn-lt"/>
              </a:rPr>
              <a:t>pandemic</a:t>
            </a:r>
            <a:r>
              <a:rPr lang="fr-CH" altLang="zh-CN">
                <a:cs typeface="+mn-ea"/>
                <a:sym typeface="+mn-lt"/>
              </a:rPr>
              <a:t> </a:t>
            </a:r>
            <a:r>
              <a:rPr lang="fr-CH" altLang="zh-CN" err="1">
                <a:cs typeface="+mn-ea"/>
                <a:sym typeface="+mn-lt"/>
              </a:rPr>
              <a:t>measures</a:t>
            </a:r>
            <a:r>
              <a:rPr lang="fr-CH" altLang="zh-CN">
                <a:cs typeface="+mn-ea"/>
                <a:sym typeface="+mn-lt"/>
              </a:rPr>
              <a:t>  </a:t>
            </a:r>
          </a:p>
          <a:p>
            <a:pPr marL="285750" indent="-285750">
              <a:lnSpc>
                <a:spcPct val="150000"/>
              </a:lnSpc>
              <a:buFont typeface="Arial"/>
              <a:buChar char="•"/>
            </a:pPr>
            <a:r>
              <a:rPr lang="fr-CH" altLang="zh-CN">
                <a:cs typeface="+mn-ea"/>
                <a:sym typeface="+mn-lt"/>
              </a:rPr>
              <a:t>Test </a:t>
            </a:r>
            <a:r>
              <a:rPr lang="fr-CH" altLang="zh-CN" err="1">
                <a:cs typeface="+mn-ea"/>
                <a:sym typeface="+mn-lt"/>
              </a:rPr>
              <a:t>whether</a:t>
            </a:r>
            <a:r>
              <a:rPr lang="fr-CH" altLang="zh-CN">
                <a:cs typeface="+mn-ea"/>
                <a:sym typeface="+mn-lt"/>
              </a:rPr>
              <a:t> </a:t>
            </a:r>
            <a:r>
              <a:rPr lang="fr-CH" altLang="zh-CN" err="1">
                <a:cs typeface="+mn-ea"/>
                <a:sym typeface="+mn-lt"/>
              </a:rPr>
              <a:t>our</a:t>
            </a:r>
            <a:r>
              <a:rPr lang="fr-CH" altLang="zh-CN">
                <a:cs typeface="+mn-ea"/>
                <a:sym typeface="+mn-lt"/>
              </a:rPr>
              <a:t> </a:t>
            </a:r>
            <a:r>
              <a:rPr lang="fr-CH" altLang="zh-CN" err="1">
                <a:cs typeface="+mn-ea"/>
                <a:sym typeface="+mn-lt"/>
              </a:rPr>
              <a:t>methods</a:t>
            </a:r>
            <a:r>
              <a:rPr lang="fr-CH" altLang="zh-CN">
                <a:cs typeface="+mn-ea"/>
                <a:sym typeface="+mn-lt"/>
              </a:rPr>
              <a:t> </a:t>
            </a:r>
            <a:r>
              <a:rPr lang="fr-CH" altLang="zh-CN" err="1">
                <a:cs typeface="+mn-ea"/>
                <a:sym typeface="+mn-lt"/>
              </a:rPr>
              <a:t>generalize</a:t>
            </a:r>
            <a:r>
              <a:rPr lang="fr-CH" altLang="zh-CN">
                <a:cs typeface="+mn-ea"/>
                <a:sym typeface="+mn-lt"/>
              </a:rPr>
              <a:t> to </a:t>
            </a:r>
            <a:r>
              <a:rPr lang="fr-CH" altLang="zh-CN" err="1">
                <a:cs typeface="+mn-ea"/>
                <a:sym typeface="+mn-lt"/>
              </a:rPr>
              <a:t>different</a:t>
            </a:r>
            <a:r>
              <a:rPr lang="fr-CH" altLang="zh-CN">
                <a:cs typeface="+mn-ea"/>
                <a:sym typeface="+mn-lt"/>
              </a:rPr>
              <a:t> countries </a:t>
            </a:r>
          </a:p>
          <a:p>
            <a:pPr>
              <a:lnSpc>
                <a:spcPct val="150000"/>
              </a:lnSpc>
            </a:pPr>
            <a:r>
              <a:rPr lang="fr-CH" altLang="zh-CN">
                <a:cs typeface="+mn-ea"/>
                <a:sym typeface="+mn-lt"/>
              </a:rPr>
              <a:t>     with </a:t>
            </a:r>
            <a:r>
              <a:rPr lang="fr-CH" altLang="zh-CN" err="1">
                <a:cs typeface="+mn-ea"/>
                <a:sym typeface="+mn-lt"/>
              </a:rPr>
              <a:t>different</a:t>
            </a:r>
            <a:r>
              <a:rPr lang="fr-CH" altLang="zh-CN">
                <a:cs typeface="+mn-ea"/>
                <a:sym typeface="+mn-lt"/>
              </a:rPr>
              <a:t> </a:t>
            </a:r>
            <a:r>
              <a:rPr lang="fr-CH" altLang="zh-CN" err="1">
                <a:cs typeface="+mn-ea"/>
                <a:sym typeface="+mn-lt"/>
              </a:rPr>
              <a:t>characteristics</a:t>
            </a:r>
            <a:endParaRPr lang="fr-CH" altLang="zh-CN">
              <a:solidFill>
                <a:srgbClr val="000000"/>
              </a:solidFill>
              <a:cs typeface="+mn-ea"/>
              <a:sym typeface="+mn-lt"/>
            </a:endParaRPr>
          </a:p>
          <a:p>
            <a:endParaRPr lang="fr-CH" altLang="zh-CN">
              <a:cs typeface="+mn-ea"/>
              <a:sym typeface="+mn-lt"/>
            </a:endParaRPr>
          </a:p>
        </p:txBody>
      </p:sp>
      <p:pic>
        <p:nvPicPr>
          <p:cNvPr id="2050" name="Picture 2" descr="723 Black Map Of Switzerland Illustrations &amp; Clip Art - iStock">
            <a:extLst>
              <a:ext uri="{FF2B5EF4-FFF2-40B4-BE49-F238E27FC236}">
                <a16:creationId xmlns:a16="http://schemas.microsoft.com/office/drawing/2014/main" id="{BD1E63DE-7606-4B0D-AA1B-5D4B42F62A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6588" y="1486346"/>
            <a:ext cx="1913162" cy="14348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578D51-69C4-48E5-8026-B7C3A5FA9446}"/>
              </a:ext>
            </a:extLst>
          </p:cNvPr>
          <p:cNvSpPr txBox="1"/>
          <p:nvPr/>
        </p:nvSpPr>
        <p:spPr>
          <a:xfrm rot="16200000">
            <a:off x="-925396" y="2339605"/>
            <a:ext cx="2339096" cy="307777"/>
          </a:xfrm>
          <a:prstGeom prst="rect">
            <a:avLst/>
          </a:prstGeom>
          <a:noFill/>
        </p:spPr>
        <p:txBody>
          <a:bodyPr wrap="square">
            <a:spAutoFit/>
          </a:bodyPr>
          <a:lstStyle/>
          <a:p>
            <a:r>
              <a:rPr lang="fr-CH" sz="700">
                <a:solidFill>
                  <a:schemeClr val="bg2">
                    <a:lumMod val="75000"/>
                  </a:schemeClr>
                </a:solidFill>
                <a:cs typeface="+mn-ea"/>
                <a:sym typeface="+mn-lt"/>
              </a:rPr>
              <a:t>https://www.istockphoto.com/de/search/2/image?mediatype=illustration&amp;phrase=black+map+of+switzerland</a:t>
            </a:r>
          </a:p>
        </p:txBody>
      </p:sp>
      <p:pic>
        <p:nvPicPr>
          <p:cNvPr id="2052" name="Picture 4" descr="Black Map Israel Stock Vector (Royalty Free) 285080450">
            <a:extLst>
              <a:ext uri="{FF2B5EF4-FFF2-40B4-BE49-F238E27FC236}">
                <a16:creationId xmlns:a16="http://schemas.microsoft.com/office/drawing/2014/main" id="{1253DAB7-532B-42E5-9B5A-419337481A60}"/>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rcRect b="9386"/>
          <a:stretch/>
        </p:blipFill>
        <p:spPr bwMode="auto">
          <a:xfrm>
            <a:off x="1738363" y="3552610"/>
            <a:ext cx="963455" cy="2502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A1C3F66-5503-444F-A231-83A1E69CAD12}"/>
              </a:ext>
            </a:extLst>
          </p:cNvPr>
          <p:cNvSpPr txBox="1"/>
          <p:nvPr/>
        </p:nvSpPr>
        <p:spPr>
          <a:xfrm rot="16200000">
            <a:off x="-795074" y="4639321"/>
            <a:ext cx="2109228" cy="307777"/>
          </a:xfrm>
          <a:prstGeom prst="rect">
            <a:avLst/>
          </a:prstGeom>
          <a:noFill/>
        </p:spPr>
        <p:txBody>
          <a:bodyPr wrap="square">
            <a:spAutoFit/>
          </a:bodyPr>
          <a:lstStyle/>
          <a:p>
            <a:r>
              <a:rPr lang="fr-CH" sz="700">
                <a:solidFill>
                  <a:schemeClr val="bg2">
                    <a:lumMod val="75000"/>
                  </a:schemeClr>
                </a:solidFill>
                <a:cs typeface="+mn-ea"/>
                <a:sym typeface="+mn-lt"/>
              </a:rPr>
              <a:t>https://www.shutterstock.com/fr/image-vector/black-map-israel-285080450</a:t>
            </a:r>
            <a:endParaRPr lang="fr-CH" sz="1600">
              <a:cs typeface="+mn-ea"/>
              <a:sym typeface="+mn-lt"/>
            </a:endParaRPr>
          </a:p>
        </p:txBody>
      </p:sp>
      <p:sp>
        <p:nvSpPr>
          <p:cNvPr id="4" name="Date Placeholder 3">
            <a:extLst>
              <a:ext uri="{FF2B5EF4-FFF2-40B4-BE49-F238E27FC236}">
                <a16:creationId xmlns:a16="http://schemas.microsoft.com/office/drawing/2014/main" id="{C77F0AC5-79E9-4A20-871D-5D39F172C636}"/>
              </a:ext>
            </a:extLst>
          </p:cNvPr>
          <p:cNvSpPr>
            <a:spLocks noGrp="1"/>
          </p:cNvSpPr>
          <p:nvPr>
            <p:ph type="dt" sz="half" idx="10"/>
          </p:nvPr>
        </p:nvSpPr>
        <p:spPr/>
        <p:txBody>
          <a:bodyPr/>
          <a:lstStyle/>
          <a:p>
            <a:fld id="{0E436A5E-571A-4D04-94A4-78C75306C5D1}" type="datetime1">
              <a:rPr lang="en-US" altLang="zh-CN" smtClean="0">
                <a:cs typeface="+mn-ea"/>
                <a:sym typeface="+mn-lt"/>
              </a:rPr>
              <a:t>5/23/2022</a:t>
            </a:fld>
            <a:endParaRPr lang="zh-CN" altLang="en-US">
              <a:cs typeface="+mn-ea"/>
              <a:sym typeface="+mn-lt"/>
            </a:endParaRPr>
          </a:p>
        </p:txBody>
      </p:sp>
      <p:sp>
        <p:nvSpPr>
          <p:cNvPr id="6" name="Slide Number Placeholder 5">
            <a:extLst>
              <a:ext uri="{FF2B5EF4-FFF2-40B4-BE49-F238E27FC236}">
                <a16:creationId xmlns:a16="http://schemas.microsoft.com/office/drawing/2014/main" id="{2E5DDC4E-F2D6-4A16-B1AD-5D8F6EBE8FF4}"/>
              </a:ext>
            </a:extLst>
          </p:cNvPr>
          <p:cNvSpPr>
            <a:spLocks noGrp="1"/>
          </p:cNvSpPr>
          <p:nvPr>
            <p:ph type="sldNum" sz="quarter" idx="12"/>
          </p:nvPr>
        </p:nvSpPr>
        <p:spPr/>
        <p:txBody>
          <a:bodyPr/>
          <a:lstStyle/>
          <a:p>
            <a:fld id="{49AE70B2-8BF9-45C0-BB95-33D1B9D3A854}" type="slidenum">
              <a:rPr lang="zh-CN" altLang="en-US" smtClean="0">
                <a:cs typeface="+mn-ea"/>
                <a:sym typeface="+mn-lt"/>
              </a:rPr>
              <a:t>7</a:t>
            </a:fld>
            <a:endParaRPr lang="zh-CN" altLang="en-US">
              <a:cs typeface="+mn-ea"/>
              <a:sym typeface="+mn-lt"/>
            </a:endParaRPr>
          </a:p>
        </p:txBody>
      </p:sp>
    </p:spTree>
    <p:extLst>
      <p:ext uri="{BB962C8B-B14F-4D97-AF65-F5344CB8AC3E}">
        <p14:creationId xmlns:p14="http://schemas.microsoft.com/office/powerpoint/2010/main" val="1215548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3272-4C55-42D1-AED7-A8FE78EC1E9A}"/>
              </a:ext>
            </a:extLst>
          </p:cNvPr>
          <p:cNvSpPr>
            <a:spLocks noGrp="1"/>
          </p:cNvSpPr>
          <p:nvPr>
            <p:ph type="title"/>
          </p:nvPr>
        </p:nvSpPr>
        <p:spPr>
          <a:xfrm>
            <a:off x="0" y="0"/>
            <a:ext cx="10969200" cy="705600"/>
          </a:xfrm>
        </p:spPr>
        <p:txBody>
          <a:bodyPr>
            <a:normAutofit/>
          </a:bodyPr>
          <a:lstStyle/>
          <a:p>
            <a:r>
              <a:rPr lang="fr-CH" sz="2800">
                <a:latin typeface="+mn-lt"/>
                <a:ea typeface="+mn-ea"/>
                <a:cs typeface="+mn-ea"/>
                <a:sym typeface="+mn-lt"/>
              </a:rPr>
              <a:t>Annex - </a:t>
            </a:r>
            <a:r>
              <a:rPr lang="fr-CH" sz="2800" err="1">
                <a:latin typeface="+mn-lt"/>
                <a:ea typeface="+mn-ea"/>
                <a:cs typeface="+mn-ea"/>
                <a:sym typeface="+mn-lt"/>
              </a:rPr>
              <a:t>Literature</a:t>
            </a:r>
            <a:r>
              <a:rPr lang="fr-CH" sz="2800">
                <a:latin typeface="+mn-lt"/>
                <a:ea typeface="+mn-ea"/>
                <a:cs typeface="+mn-ea"/>
                <a:sym typeface="+mn-lt"/>
              </a:rPr>
              <a:t> </a:t>
            </a:r>
            <a:r>
              <a:rPr lang="fr-CH" sz="2800" err="1">
                <a:latin typeface="+mn-lt"/>
                <a:ea typeface="+mn-ea"/>
                <a:cs typeface="+mn-ea"/>
                <a:sym typeface="+mn-lt"/>
              </a:rPr>
              <a:t>review</a:t>
            </a:r>
            <a:r>
              <a:rPr lang="fr-CH" sz="2800">
                <a:latin typeface="+mn-lt"/>
                <a:ea typeface="+mn-ea"/>
                <a:cs typeface="+mn-ea"/>
                <a:sym typeface="+mn-lt"/>
              </a:rPr>
              <a:t>  </a:t>
            </a:r>
          </a:p>
        </p:txBody>
      </p:sp>
      <p:graphicFrame>
        <p:nvGraphicFramePr>
          <p:cNvPr id="5" name="Table 4">
            <a:extLst>
              <a:ext uri="{FF2B5EF4-FFF2-40B4-BE49-F238E27FC236}">
                <a16:creationId xmlns:a16="http://schemas.microsoft.com/office/drawing/2014/main" id="{B75B2E87-27BA-4FDC-8E7E-A5E1C4521FFB}"/>
              </a:ext>
            </a:extLst>
          </p:cNvPr>
          <p:cNvGraphicFramePr>
            <a:graphicFrameLocks noGrp="1"/>
          </p:cNvGraphicFramePr>
          <p:nvPr>
            <p:extLst>
              <p:ext uri="{D42A27DB-BD31-4B8C-83A1-F6EECF244321}">
                <p14:modId xmlns:p14="http://schemas.microsoft.com/office/powerpoint/2010/main" val="2412191664"/>
              </p:ext>
            </p:extLst>
          </p:nvPr>
        </p:nvGraphicFramePr>
        <p:xfrm>
          <a:off x="469765" y="705600"/>
          <a:ext cx="11252469" cy="6004074"/>
        </p:xfrm>
        <a:graphic>
          <a:graphicData uri="http://schemas.openxmlformats.org/drawingml/2006/table">
            <a:tbl>
              <a:tblPr/>
              <a:tblGrid>
                <a:gridCol w="3011190">
                  <a:extLst>
                    <a:ext uri="{9D8B030D-6E8A-4147-A177-3AD203B41FA5}">
                      <a16:colId xmlns:a16="http://schemas.microsoft.com/office/drawing/2014/main" val="3249636314"/>
                    </a:ext>
                  </a:extLst>
                </a:gridCol>
                <a:gridCol w="1122218">
                  <a:extLst>
                    <a:ext uri="{9D8B030D-6E8A-4147-A177-3AD203B41FA5}">
                      <a16:colId xmlns:a16="http://schemas.microsoft.com/office/drawing/2014/main" val="1814037929"/>
                    </a:ext>
                  </a:extLst>
                </a:gridCol>
                <a:gridCol w="2909454">
                  <a:extLst>
                    <a:ext uri="{9D8B030D-6E8A-4147-A177-3AD203B41FA5}">
                      <a16:colId xmlns:a16="http://schemas.microsoft.com/office/drawing/2014/main" val="3318296258"/>
                    </a:ext>
                  </a:extLst>
                </a:gridCol>
                <a:gridCol w="3964503">
                  <a:extLst>
                    <a:ext uri="{9D8B030D-6E8A-4147-A177-3AD203B41FA5}">
                      <a16:colId xmlns:a16="http://schemas.microsoft.com/office/drawing/2014/main" val="1602387933"/>
                    </a:ext>
                  </a:extLst>
                </a:gridCol>
                <a:gridCol w="245104">
                  <a:extLst>
                    <a:ext uri="{9D8B030D-6E8A-4147-A177-3AD203B41FA5}">
                      <a16:colId xmlns:a16="http://schemas.microsoft.com/office/drawing/2014/main" val="979736263"/>
                    </a:ext>
                  </a:extLst>
                </a:gridCol>
              </a:tblGrid>
              <a:tr h="375662">
                <a:tc>
                  <a:txBody>
                    <a:bodyPr/>
                    <a:lstStyle/>
                    <a:p>
                      <a:pPr rtl="0" fontAlgn="t">
                        <a:spcBef>
                          <a:spcPts val="0"/>
                        </a:spcBef>
                        <a:spcAft>
                          <a:spcPts val="0"/>
                        </a:spcAft>
                      </a:pPr>
                      <a:r>
                        <a:rPr lang="fr-CH" sz="700" b="0" i="0" u="none" strike="noStrike">
                          <a:solidFill>
                            <a:srgbClr val="000000"/>
                          </a:solidFill>
                          <a:effectLst/>
                          <a:latin typeface="+mn-lt"/>
                          <a:ea typeface="+mn-ea"/>
                          <a:cs typeface="+mn-ea"/>
                          <a:sym typeface="+mn-lt"/>
                        </a:rPr>
                        <a:t>Paper</a:t>
                      </a: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mn-lt"/>
                          <a:ea typeface="+mn-ea"/>
                          <a:cs typeface="+mn-ea"/>
                          <a:sym typeface="+mn-lt"/>
                        </a:rPr>
                        <a:t>Data</a:t>
                      </a: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mn-lt"/>
                          <a:ea typeface="+mn-ea"/>
                          <a:cs typeface="+mn-ea"/>
                          <a:sym typeface="+mn-lt"/>
                        </a:rPr>
                        <a:t>Model</a:t>
                      </a: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mn-lt"/>
                          <a:ea typeface="+mn-ea"/>
                          <a:cs typeface="+mn-ea"/>
                          <a:sym typeface="+mn-lt"/>
                        </a:rPr>
                        <a:t>Evaluation</a:t>
                      </a: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566144"/>
                  </a:ext>
                </a:extLst>
              </a:tr>
              <a:tr h="375662">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P. Wang &amp; cie, Prediction of epidemic trends in COVID-19 with logistic model machine learning technics, Chaos, Solitons and Fractals, Elsevier, 2021.</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&gt; Logistic model fits the cap of epidemic trend and feeds the cap value into &gt;</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FbProphet model based on time series</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57570"/>
                  </a:ext>
                </a:extLst>
              </a:tr>
              <a:tr h="545133">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M. Zivkovic &amp; Cie, COVID-19 cases prediction by using hybrid machine learning and beetle antennae search approach, Sustainable Cities and Society, Elsevier, 2021.</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mn-lt"/>
                          <a:ea typeface="+mn-ea"/>
                          <a:cs typeface="+mn-ea"/>
                          <a:sym typeface="+mn-lt"/>
                        </a:rPr>
                        <a:t>&gt; current time-series predictions based on</a:t>
                      </a:r>
                      <a:endParaRPr lang="fr-CH" sz="1200">
                        <a:effectLst/>
                        <a:latin typeface="+mn-lt"/>
                        <a:ea typeface="+mn-ea"/>
                        <a:cs typeface="+mn-ea"/>
                        <a:sym typeface="+mn-lt"/>
                      </a:endParaRPr>
                    </a:p>
                    <a:p>
                      <a:pPr rtl="0" fontAlgn="t">
                        <a:spcBef>
                          <a:spcPts val="0"/>
                        </a:spcBef>
                        <a:spcAft>
                          <a:spcPts val="0"/>
                        </a:spcAft>
                      </a:pPr>
                      <a:r>
                        <a:rPr lang="fr-CH" sz="700" b="0" i="0" u="none" strike="noStrike">
                          <a:solidFill>
                            <a:srgbClr val="000000"/>
                          </a:solidFill>
                          <a:effectLst/>
                          <a:latin typeface="+mn-lt"/>
                          <a:ea typeface="+mn-ea"/>
                          <a:cs typeface="+mn-ea"/>
                          <a:sym typeface="+mn-lt"/>
                        </a:rPr>
                        <a:t>&gt;&gt; machine learning, adaptive neuro-fuzzy inference system</a:t>
                      </a:r>
                      <a:endParaRPr lang="fr-CH" sz="1200">
                        <a:effectLst/>
                        <a:latin typeface="+mn-lt"/>
                        <a:ea typeface="+mn-ea"/>
                        <a:cs typeface="+mn-ea"/>
                        <a:sym typeface="+mn-lt"/>
                      </a:endParaRPr>
                    </a:p>
                    <a:p>
                      <a:pPr rtl="0" fontAlgn="t">
                        <a:spcBef>
                          <a:spcPts val="0"/>
                        </a:spcBef>
                        <a:spcAft>
                          <a:spcPts val="0"/>
                        </a:spcAft>
                      </a:pPr>
                      <a:r>
                        <a:rPr lang="fr-CH" sz="700" b="0" i="0" u="none" strike="noStrike">
                          <a:solidFill>
                            <a:srgbClr val="000000"/>
                          </a:solidFill>
                          <a:effectLst/>
                          <a:latin typeface="+mn-lt"/>
                          <a:ea typeface="+mn-ea"/>
                          <a:cs typeface="+mn-ea"/>
                          <a:sym typeface="+mn-lt"/>
                        </a:rPr>
                        <a:t>&gt;&gt;  &amp; nature-inspired algorithms, enhanced beetle antennae search swarm intelligence metaheuristics</a:t>
                      </a: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&gt; tested and validated against a wider set of benchmark functions and proved that it substantially outperforms original implememntation</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evalutated using the WHO official data</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compared against several existing state-of-the-art approaches tested on same datasets</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test robustness by validate against two different datasets of weekly  influenza</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proofs of quality with simulation results and comparative analysis</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3153868"/>
                  </a:ext>
                </a:extLst>
              </a:tr>
              <a:tr h="375662">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J. C. Clement &amp; Cie, A survey on mathematical, machine learning and deep learning models for COVID-19 transmission and diagnosis, IEEE Reviews in biomedical engeneering, EMB, 2022.</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&gt; mathematical models: compartement models, statistical models</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data driven models - ML, DL, natural language processing, SEIR, SIR, sentimental analysis</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402604"/>
                  </a:ext>
                </a:extLst>
              </a:tr>
              <a:tr h="375662">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W.-X. Tang &amp; Cie, Causal Analysis of impact factors of COVID-19 in China, Elsevier 2022.</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&gt; Parameters: mobility, group awareness, temperature/weather</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&gt; DAG (directed acyclic graph)</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regression of toral causal effect among explanatory variables, negative binomial regression</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comprehensive causal analysis</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0498792"/>
                  </a:ext>
                </a:extLst>
              </a:tr>
              <a:tr h="545133">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F. Rustam &amp; Cie, COVID-19 future forecasting using supervised machine learning models, IEEE Access, 2020.</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&gt; Future forecasting mechanisms</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&gt;&gt; LR (Linear regression)</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&gt;&gt; LASSO ( Least absolute shrinkage and selection operator)</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&gt;&gt; SVM (support vector machine)</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&gt;&gt; ES (exponential smoothing)</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adjusted R^2 score</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supervised ML</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8572253"/>
                  </a:ext>
                </a:extLst>
              </a:tr>
              <a:tr h="604448">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S. Khalilpourazari, &amp; Cie, Designing a hybrid reinforcement learning based algorithm with application in prediction on the COVID-1 pandemic in Quebec, Annals of operations research, Springer, 2020.</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&gt; Novel hybrid reinforcement learning-based algorithm capable of solving complex optimization problems</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combined with the most recent mathematical model for Covid-19 pandemic prediction</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Reinforcement learning</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SIDARTHE</a:t>
                      </a:r>
                      <a:endParaRPr lang="en-US" sz="1200">
                        <a:effectLst/>
                        <a:latin typeface="+mn-lt"/>
                        <a:ea typeface="+mn-ea"/>
                        <a:cs typeface="+mn-ea"/>
                        <a:sym typeface="+mn-lt"/>
                      </a:endParaRPr>
                    </a:p>
                    <a:p>
                      <a:pPr rtl="0" fontAlgn="t">
                        <a:spcBef>
                          <a:spcPts val="0"/>
                        </a:spcBef>
                        <a:spcAft>
                          <a:spcPts val="0"/>
                        </a:spcAft>
                      </a:pPr>
                      <a:r>
                        <a:rPr lang="en-US" sz="700" b="0" i="0" u="none" strike="noStrike">
                          <a:solidFill>
                            <a:srgbClr val="000000"/>
                          </a:solidFill>
                          <a:effectLst/>
                          <a:latin typeface="+mn-lt"/>
                          <a:ea typeface="+mn-ea"/>
                          <a:cs typeface="+mn-ea"/>
                          <a:sym typeface="+mn-lt"/>
                        </a:rPr>
                        <a:t>&gt; Machine Learning</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9695023"/>
                  </a:ext>
                </a:extLst>
              </a:tr>
              <a:tr h="375662">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Z. Yang &amp; Cie, Modified SEIR and AI prediction of COVID-19 in China under public health interventions, Journal of thoracic disease.</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mn-lt"/>
                          <a:ea typeface="+mn-ea"/>
                          <a:cs typeface="+mn-ea"/>
                          <a:sym typeface="+mn-lt"/>
                        </a:rPr>
                        <a:t>&gt; population migration data &amp; epidemiological data</a:t>
                      </a: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mn-lt"/>
                          <a:ea typeface="+mn-ea"/>
                          <a:cs typeface="+mn-ea"/>
                          <a:sym typeface="+mn-lt"/>
                        </a:rPr>
                        <a:t>&gt; SEIR (Susceptible-Exposed-Infectious-Removed)</a:t>
                      </a:r>
                      <a:endParaRPr lang="fr-CH" sz="1200">
                        <a:effectLst/>
                        <a:latin typeface="+mn-lt"/>
                        <a:ea typeface="+mn-ea"/>
                        <a:cs typeface="+mn-ea"/>
                        <a:sym typeface="+mn-lt"/>
                      </a:endParaRPr>
                    </a:p>
                    <a:p>
                      <a:pPr rtl="0" fontAlgn="t">
                        <a:spcBef>
                          <a:spcPts val="0"/>
                        </a:spcBef>
                        <a:spcAft>
                          <a:spcPts val="0"/>
                        </a:spcAft>
                      </a:pPr>
                      <a:r>
                        <a:rPr lang="fr-CH" sz="700" b="0" i="0" u="none" strike="noStrike">
                          <a:solidFill>
                            <a:srgbClr val="000000"/>
                          </a:solidFill>
                          <a:effectLst/>
                          <a:latin typeface="+mn-lt"/>
                          <a:ea typeface="+mn-ea"/>
                          <a:cs typeface="+mn-ea"/>
                          <a:sym typeface="+mn-lt"/>
                        </a:rPr>
                        <a:t>&gt; AI  </a:t>
                      </a: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3280721"/>
                  </a:ext>
                </a:extLst>
              </a:tr>
              <a:tr h="434977">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Z.-K. Zhang, Dynamics of information diffusion and its applications on complex networks, Physics reports, Elsevier, 2016.</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mn-lt"/>
                          <a:ea typeface="+mn-ea"/>
                          <a:cs typeface="+mn-ea"/>
                          <a:sym typeface="+mn-lt"/>
                        </a:rPr>
                        <a:t>&gt; comparision of methods</a:t>
                      </a:r>
                      <a:endParaRPr lang="fr-CH" sz="1200">
                        <a:effectLst/>
                        <a:latin typeface="+mn-lt"/>
                        <a:ea typeface="+mn-ea"/>
                        <a:cs typeface="+mn-ea"/>
                        <a:sym typeface="+mn-lt"/>
                      </a:endParaRPr>
                    </a:p>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007307"/>
                  </a:ext>
                </a:extLst>
              </a:tr>
              <a:tr h="375662">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Singh R, &amp; Cie, Prediction of the COVID-19 Pandemic for the Top 15 Affected Countries: Advanced Autoregressive Integrated Moving Average (ARIMA) Model, JMIR Public Health Surveill 2020</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mn-lt"/>
                          <a:ea typeface="+mn-ea"/>
                          <a:cs typeface="+mn-ea"/>
                          <a:sym typeface="+mn-lt"/>
                        </a:rPr>
                        <a:t>&gt; ARIMA</a:t>
                      </a: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5534023"/>
                  </a:ext>
                </a:extLst>
              </a:tr>
              <a:tr h="375662">
                <a:tc>
                  <a:txBody>
                    <a:bodyPr/>
                    <a:lstStyle/>
                    <a:p>
                      <a:pPr rtl="0" fontAlgn="t">
                        <a:spcBef>
                          <a:spcPts val="0"/>
                        </a:spcBef>
                        <a:spcAft>
                          <a:spcPts val="0"/>
                        </a:spcAft>
                      </a:pPr>
                      <a:r>
                        <a:rPr lang="en-US" sz="700" b="0" i="0" u="none" strike="noStrike">
                          <a:solidFill>
                            <a:srgbClr val="000000"/>
                          </a:solidFill>
                          <a:effectLst/>
                          <a:latin typeface="+mn-lt"/>
                          <a:ea typeface="+mn-ea"/>
                          <a:cs typeface="+mn-ea"/>
                          <a:sym typeface="+mn-lt"/>
                        </a:rPr>
                        <a:t>Saleh I. Alzahrani, &amp; Cie, Forecasting the spread of the COVID-19 pandemic in Saudi Arabia using ARIMA prediction model under current public health interventions.</a:t>
                      </a:r>
                      <a:endParaRPr lang="en-US"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mn-lt"/>
                          <a:ea typeface="+mn-ea"/>
                          <a:cs typeface="+mn-ea"/>
                          <a:sym typeface="+mn-lt"/>
                        </a:rPr>
                        <a:t>&gt; ARIMA</a:t>
                      </a: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latin typeface="+mn-lt"/>
                          <a:ea typeface="+mn-ea"/>
                          <a:cs typeface="+mn-ea"/>
                          <a:sym typeface="+mn-lt"/>
                        </a:rPr>
                      </a:br>
                      <a:endParaRPr lang="fr-CH" sz="1200">
                        <a:effectLst/>
                        <a:latin typeface="+mn-lt"/>
                        <a:ea typeface="+mn-ea"/>
                        <a:cs typeface="+mn-ea"/>
                        <a:sym typeface="+mn-l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555415"/>
                  </a:ext>
                </a:extLst>
              </a:tr>
            </a:tbl>
          </a:graphicData>
        </a:graphic>
      </p:graphicFrame>
      <p:sp>
        <p:nvSpPr>
          <p:cNvPr id="3" name="Date Placeholder 2">
            <a:extLst>
              <a:ext uri="{FF2B5EF4-FFF2-40B4-BE49-F238E27FC236}">
                <a16:creationId xmlns:a16="http://schemas.microsoft.com/office/drawing/2014/main" id="{7DD792F5-F4AE-4B98-AFA5-BA4007192216}"/>
              </a:ext>
            </a:extLst>
          </p:cNvPr>
          <p:cNvSpPr>
            <a:spLocks noGrp="1"/>
          </p:cNvSpPr>
          <p:nvPr>
            <p:ph type="dt" sz="half" idx="10"/>
          </p:nvPr>
        </p:nvSpPr>
        <p:spPr/>
        <p:txBody>
          <a:bodyPr/>
          <a:lstStyle/>
          <a:p>
            <a:fld id="{6E36F602-61EF-48DD-866E-CA2E1E1DCF3A}" type="datetime1">
              <a:rPr lang="en-US" altLang="zh-CN" smtClean="0">
                <a:cs typeface="+mn-ea"/>
                <a:sym typeface="+mn-lt"/>
              </a:rPr>
              <a:t>5/23/2022</a:t>
            </a:fld>
            <a:endParaRPr lang="zh-CN" altLang="en-US">
              <a:cs typeface="+mn-ea"/>
              <a:sym typeface="+mn-lt"/>
            </a:endParaRPr>
          </a:p>
        </p:txBody>
      </p:sp>
      <p:sp>
        <p:nvSpPr>
          <p:cNvPr id="4" name="Slide Number Placeholder 3">
            <a:extLst>
              <a:ext uri="{FF2B5EF4-FFF2-40B4-BE49-F238E27FC236}">
                <a16:creationId xmlns:a16="http://schemas.microsoft.com/office/drawing/2014/main" id="{098429A7-76EA-4529-94B3-E6D4166B53B3}"/>
              </a:ext>
            </a:extLst>
          </p:cNvPr>
          <p:cNvSpPr>
            <a:spLocks noGrp="1"/>
          </p:cNvSpPr>
          <p:nvPr>
            <p:ph type="sldNum" sz="quarter" idx="12"/>
          </p:nvPr>
        </p:nvSpPr>
        <p:spPr/>
        <p:txBody>
          <a:bodyPr/>
          <a:lstStyle/>
          <a:p>
            <a:fld id="{49AE70B2-8BF9-45C0-BB95-33D1B9D3A854}" type="slidenum">
              <a:rPr lang="zh-CN" altLang="en-US" smtClean="0">
                <a:cs typeface="+mn-ea"/>
                <a:sym typeface="+mn-lt"/>
              </a:rPr>
              <a:t>8</a:t>
            </a:fld>
            <a:endParaRPr lang="zh-CN" altLang="en-US">
              <a:cs typeface="+mn-ea"/>
              <a:sym typeface="+mn-lt"/>
            </a:endParaRPr>
          </a:p>
        </p:txBody>
      </p:sp>
    </p:spTree>
    <p:extLst>
      <p:ext uri="{BB962C8B-B14F-4D97-AF65-F5344CB8AC3E}">
        <p14:creationId xmlns:p14="http://schemas.microsoft.com/office/powerpoint/2010/main" val="276972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33617" b="33617"/>
          <a:stretch/>
        </p:blipFill>
        <p:spPr>
          <a:xfrm>
            <a:off x="731838" y="1016000"/>
            <a:ext cx="10728325" cy="5256000"/>
          </a:xfrm>
        </p:spPr>
      </p:pic>
      <p:sp>
        <p:nvSpPr>
          <p:cNvPr id="3" name="Titel 2"/>
          <p:cNvSpPr>
            <a:spLocks noGrp="1"/>
          </p:cNvSpPr>
          <p:nvPr>
            <p:ph type="ctrTitle"/>
          </p:nvPr>
        </p:nvSpPr>
        <p:spPr>
          <a:xfrm>
            <a:off x="6812782" y="3005507"/>
            <a:ext cx="5205047" cy="1768716"/>
          </a:xfrm>
          <a:solidFill>
            <a:srgbClr val="2169D3"/>
          </a:solidFill>
        </p:spPr>
        <p:txBody>
          <a:bodyPr/>
          <a:lstStyle/>
          <a:p>
            <a:r>
              <a:rPr kumimoji="1" lang="en-US" sz="3600" b="1">
                <a:latin typeface="+mn-lt"/>
                <a:ea typeface="+mn-ea"/>
                <a:cs typeface="+mn-ea"/>
                <a:sym typeface="+mn-lt"/>
              </a:rPr>
              <a:t>SEIR Model Construction</a:t>
            </a:r>
          </a:p>
        </p:txBody>
      </p:sp>
      <p:sp>
        <p:nvSpPr>
          <p:cNvPr id="2" name="Bildplatzhalter 1"/>
          <p:cNvSpPr>
            <a:spLocks noGrp="1"/>
          </p:cNvSpPr>
          <p:nvPr>
            <p:ph type="pic" sz="quarter" idx="12"/>
          </p:nvPr>
        </p:nvSpPr>
        <p:spPr/>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ISLIDE.DIAGRAM" val="#621826;"/>
  <p:tag name="ISLIDE.ICON" val="#370050;#398834;#403597;"/>
</p:tagLst>
</file>

<file path=ppt/tags/tag126.xml><?xml version="1.0" encoding="utf-8"?>
<p:tagLst xmlns:a="http://schemas.openxmlformats.org/drawingml/2006/main" xmlns:r="http://schemas.openxmlformats.org/officeDocument/2006/relationships" xmlns:p="http://schemas.openxmlformats.org/presentationml/2006/main">
  <p:tag name="ISLIDE.DIAGRAM" val="#569003;"/>
  <p:tag name="ISLIDE.ICON" val="#370050;"/>
</p:tagLst>
</file>

<file path=ppt/tags/tag127.xml><?xml version="1.0" encoding="utf-8"?>
<p:tagLst xmlns:a="http://schemas.openxmlformats.org/drawingml/2006/main" xmlns:r="http://schemas.openxmlformats.org/officeDocument/2006/relationships" xmlns:p="http://schemas.openxmlformats.org/presentationml/2006/main">
  <p:tag name="ISLIDE.DIAGRAM" val="#569003;"/>
  <p:tag name="ISLIDE.ICON" val="#370050;"/>
</p:tagLst>
</file>

<file path=ppt/tags/tag128.xml><?xml version="1.0" encoding="utf-8"?>
<p:tagLst xmlns:a="http://schemas.openxmlformats.org/drawingml/2006/main" xmlns:r="http://schemas.openxmlformats.org/officeDocument/2006/relationships" xmlns:p="http://schemas.openxmlformats.org/presentationml/2006/main">
  <p:tag name="ISLIDE.DIAGRAM" val="#569003;"/>
  <p:tag name="ISLIDE.ICON" val="#370050;"/>
</p:tagLst>
</file>

<file path=ppt/tags/tag129.xml><?xml version="1.0" encoding="utf-8"?>
<p:tagLst xmlns:a="http://schemas.openxmlformats.org/drawingml/2006/main" xmlns:r="http://schemas.openxmlformats.org/officeDocument/2006/relationships" xmlns:p="http://schemas.openxmlformats.org/presentationml/2006/main">
  <p:tag name="ISLIDE.DIAGRAM" val="#621826;"/>
  <p:tag name="ISLIDE.ICON" val="#370050;#398834;#403597;"/>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ABLE_BEAUTIFY" val="smartTable{0f45dfbb-cc8a-445a-95b1-46edfb9462d1}"/>
  <p:tag name="TABLE_ENDDRAG_ORIGIN_RECT" val="589*250"/>
  <p:tag name="TABLE_ENDDRAG_RECT" val="256*139*589*250"/>
</p:tagLst>
</file>

<file path=ppt/tags/tag1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813,&quot;width&quot;:13834}"/>
</p:tagLst>
</file>

<file path=ppt/tags/tag1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77,&quot;width&quot;:10454}"/>
</p:tagLst>
</file>

<file path=ppt/tags/tag133.xml><?xml version="1.0" encoding="utf-8"?>
<p:tagLst xmlns:a="http://schemas.openxmlformats.org/drawingml/2006/main" xmlns:r="http://schemas.openxmlformats.org/officeDocument/2006/relationships" xmlns:p="http://schemas.openxmlformats.org/presentationml/2006/main">
  <p:tag name="KSO_WM_UNIT_TABLE_BEAUTIFY" val="smartTable{0f45dfbb-cc8a-445a-95b1-46edfb9462d1}"/>
  <p:tag name="TABLE_ENDDRAG_ORIGIN_RECT" val="589*250"/>
  <p:tag name="TABLE_ENDDRAG_RECT" val="256*139*589*250"/>
</p:tagLst>
</file>

<file path=ppt/tags/tag134.xml><?xml version="1.0" encoding="utf-8"?>
<p:tagLst xmlns:a="http://schemas.openxmlformats.org/drawingml/2006/main" xmlns:r="http://schemas.openxmlformats.org/officeDocument/2006/relationships" xmlns:p="http://schemas.openxmlformats.org/presentationml/2006/main">
  <p:tag name="KSO_WM_FULL_TEXT_BEAUTIFY_COPY_ID" val="150995413"/>
</p:tagLst>
</file>

<file path=ppt/tags/tag135.xml><?xml version="1.0" encoding="utf-8"?>
<p:tagLst xmlns:a="http://schemas.openxmlformats.org/drawingml/2006/main" xmlns:r="http://schemas.openxmlformats.org/officeDocument/2006/relationships" xmlns:p="http://schemas.openxmlformats.org/presentationml/2006/main">
  <p:tag name="KSO_WM_FULL_TEXT_BEAUTIFY_COPY_ID" val="19"/>
</p:tagLst>
</file>

<file path=ppt/tags/tag136.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37.xml><?xml version="1.0" encoding="utf-8"?>
<p:tagLst xmlns:a="http://schemas.openxmlformats.org/drawingml/2006/main" xmlns:r="http://schemas.openxmlformats.org/officeDocument/2006/relationships" xmlns:p="http://schemas.openxmlformats.org/presentationml/2006/main">
  <p:tag name="KSO_WM_FULL_TEXT_BEAUTIFY_COPY_ID" val="150995412"/>
</p:tagLst>
</file>

<file path=ppt/tags/tag138.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39.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141.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42.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143.xml><?xml version="1.0" encoding="utf-8"?>
<p:tagLst xmlns:a="http://schemas.openxmlformats.org/drawingml/2006/main" xmlns:r="http://schemas.openxmlformats.org/officeDocument/2006/relationships" xmlns:p="http://schemas.openxmlformats.org/presentationml/2006/main">
  <p:tag name="KSO_WM_FULL_TEXT_BEAUTIFY_COPY_ID" val="14"/>
</p:tagLst>
</file>

<file path=ppt/tags/tag144.xml><?xml version="1.0" encoding="utf-8"?>
<p:tagLst xmlns:a="http://schemas.openxmlformats.org/drawingml/2006/main" xmlns:r="http://schemas.openxmlformats.org/officeDocument/2006/relationships" xmlns:p="http://schemas.openxmlformats.org/presentationml/2006/main">
  <p:tag name="KSO_WM_FULL_TEXT_BEAUTIFY_COPY_ID" val="150995411"/>
</p:tagLst>
</file>

<file path=ppt/tags/tag145.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46.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47.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48.xml><?xml version="1.0" encoding="utf-8"?>
<p:tagLst xmlns:a="http://schemas.openxmlformats.org/drawingml/2006/main" xmlns:r="http://schemas.openxmlformats.org/officeDocument/2006/relationships" xmlns:p="http://schemas.openxmlformats.org/presentationml/2006/main">
  <p:tag name="KSO_WM_FULL_TEXT_BEAUTIFY_COPY_ID" val="150995359"/>
</p:tagLst>
</file>

<file path=ppt/tags/tag149.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51.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52.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53.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154.xml><?xml version="1.0" encoding="utf-8"?>
<p:tagLst xmlns:a="http://schemas.openxmlformats.org/drawingml/2006/main" xmlns:r="http://schemas.openxmlformats.org/officeDocument/2006/relationships" xmlns:p="http://schemas.openxmlformats.org/presentationml/2006/main">
  <p:tag name="KSO_WM_FULL_TEXT_BEAUTIFY_COPY_ID" val="150995360"/>
</p:tagLst>
</file>

<file path=ppt/tags/tag155.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56.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57.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58.xml><?xml version="1.0" encoding="utf-8"?>
<p:tagLst xmlns:a="http://schemas.openxmlformats.org/drawingml/2006/main" xmlns:r="http://schemas.openxmlformats.org/officeDocument/2006/relationships" xmlns:p="http://schemas.openxmlformats.org/presentationml/2006/main">
  <p:tag name="KSO_WM_FULL_TEXT_BEAUTIFY_COPY_ID" val="150995361"/>
</p:tagLst>
</file>

<file path=ppt/tags/tag159.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61.xml><?xml version="1.0" encoding="utf-8"?>
<p:tagLst xmlns:a="http://schemas.openxmlformats.org/drawingml/2006/main" xmlns:r="http://schemas.openxmlformats.org/officeDocument/2006/relationships" xmlns:p="http://schemas.openxmlformats.org/presentationml/2006/main">
  <p:tag name="KSO_WM_FULL_TEXT_BEAUTIFY_COPY_ID" val="7"/>
</p:tagLst>
</file>

<file path=ppt/tags/tag162.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63.xml><?xml version="1.0" encoding="utf-8"?>
<p:tagLst xmlns:a="http://schemas.openxmlformats.org/drawingml/2006/main" xmlns:r="http://schemas.openxmlformats.org/officeDocument/2006/relationships" xmlns:p="http://schemas.openxmlformats.org/presentationml/2006/main">
  <p:tag name="KSO_WM_FULL_TEXT_BEAUTIFY_COPY_ID" val="150995363"/>
</p:tagLst>
</file>

<file path=ppt/tags/tag164.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65.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66.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67.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168.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69.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FULL_TEXT_BEAUTIFY_COPY_ID" val="2"/>
</p:tagLst>
</file>

<file path=ppt/tags/tag171.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172.xml><?xml version="1.0" encoding="utf-8"?>
<p:tagLst xmlns:a="http://schemas.openxmlformats.org/drawingml/2006/main" xmlns:r="http://schemas.openxmlformats.org/officeDocument/2006/relationships" xmlns:p="http://schemas.openxmlformats.org/presentationml/2006/main">
  <p:tag name="KSO_WM_FULL_TEXT_BEAUTIFY_COPY_ID" val="150995365"/>
</p:tagLst>
</file>

<file path=ppt/tags/tag173.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74.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75.xml><?xml version="1.0" encoding="utf-8"?>
<p:tagLst xmlns:a="http://schemas.openxmlformats.org/drawingml/2006/main" xmlns:r="http://schemas.openxmlformats.org/officeDocument/2006/relationships" xmlns:p="http://schemas.openxmlformats.org/presentationml/2006/main">
  <p:tag name="KSO_WM_FULL_TEXT_BEAUTIFY_COPY_ID" val="11"/>
</p:tagLst>
</file>

<file path=ppt/tags/tag176.xml><?xml version="1.0" encoding="utf-8"?>
<p:tagLst xmlns:a="http://schemas.openxmlformats.org/drawingml/2006/main" xmlns:r="http://schemas.openxmlformats.org/officeDocument/2006/relationships" xmlns:p="http://schemas.openxmlformats.org/presentationml/2006/main">
  <p:tag name="KSO_WM_FULL_TEXT_BEAUTIFY_COPY_ID" val="150995366"/>
</p:tagLst>
</file>

<file path=ppt/tags/tag177.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78.xml><?xml version="1.0" encoding="utf-8"?>
<p:tagLst xmlns:a="http://schemas.openxmlformats.org/drawingml/2006/main" xmlns:r="http://schemas.openxmlformats.org/officeDocument/2006/relationships" xmlns:p="http://schemas.openxmlformats.org/presentationml/2006/main">
  <p:tag name="KSO_WM_FULL_TEXT_BEAUTIFY_COPY_ID" val="4"/>
</p:tagLst>
</file>

<file path=ppt/tags/tag179.xml><?xml version="1.0" encoding="utf-8"?>
<p:tagLst xmlns:a="http://schemas.openxmlformats.org/drawingml/2006/main" xmlns:r="http://schemas.openxmlformats.org/officeDocument/2006/relationships" xmlns:p="http://schemas.openxmlformats.org/presentationml/2006/main">
  <p:tag name="KSO_WM_FULL_TEXT_BEAUTIFY_COPY_ID" val="13"/>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FULL_TEXT_BEAUTIFY_COPY_ID" val="15"/>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hixbmif1">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hixbmif1">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12824</Words>
  <Application>Microsoft Office PowerPoint</Application>
  <PresentationFormat>Widescreen</PresentationFormat>
  <Paragraphs>1037</Paragraphs>
  <Slides>60</Slides>
  <Notes>46</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Microsoft YaHei</vt:lpstr>
      <vt:lpstr>Arial</vt:lpstr>
      <vt:lpstr>Calibri</vt:lpstr>
      <vt:lpstr>Cambria Math</vt:lpstr>
      <vt:lpstr>Segoe UI</vt:lpstr>
      <vt:lpstr>Wingdings</vt:lpstr>
      <vt:lpstr>Office 主题​​</vt:lpstr>
      <vt:lpstr>1_Office 主题​​</vt:lpstr>
      <vt:lpstr>Covid Impact     on Society</vt:lpstr>
      <vt:lpstr>PowerPoint Presentation</vt:lpstr>
      <vt:lpstr>Introduction</vt:lpstr>
      <vt:lpstr>PowerPoint Presentation</vt:lpstr>
      <vt:lpstr>PowerPoint Presentation</vt:lpstr>
      <vt:lpstr>PowerPoint Presentation</vt:lpstr>
      <vt:lpstr>Why we choose this data:</vt:lpstr>
      <vt:lpstr>Annex - Literature review  </vt:lpstr>
      <vt:lpstr>SEIR Model 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Forecast with Machine Learning-Model and Statistical Model</vt:lpstr>
      <vt:lpstr>Logistic growth model + FbProphet model </vt:lpstr>
      <vt:lpstr>Models performance measures</vt:lpstr>
      <vt:lpstr> Linear parametric model </vt:lpstr>
      <vt:lpstr>Data description</vt:lpstr>
      <vt:lpstr>Stationarity evaluation</vt:lpstr>
      <vt:lpstr>Parameters  selection - manual</vt:lpstr>
      <vt:lpstr>Parameters estimation - automated</vt:lpstr>
      <vt:lpstr>Models performance measures-daily confirmed cases</vt:lpstr>
      <vt:lpstr>Models performance measures-cumulative confirmed cases</vt:lpstr>
      <vt:lpstr>Social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 - Quantitative</vt:lpstr>
      <vt:lpstr>Conclusion – Social Analysis</vt:lpstr>
      <vt:lpstr>Transform data results into knowledge</vt:lpstr>
      <vt:lpstr>Being careful with data and conclusions</vt:lpstr>
      <vt:lpstr>ANNEX - Israel</vt:lpstr>
      <vt:lpstr>Future Works</vt:lpstr>
      <vt:lpstr>Thank you for watching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Junling_W</dc:creator>
  <cp:lastModifiedBy>Wang  Junling</cp:lastModifiedBy>
  <cp:revision>8</cp:revision>
  <dcterms:created xsi:type="dcterms:W3CDTF">2019-06-19T02:08:00Z</dcterms:created>
  <dcterms:modified xsi:type="dcterms:W3CDTF">2022-05-23T17:11:21Z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3BF3F08A16FC4855AA19CE9400E86043</vt:lpwstr>
  </property>
</Properties>
</file>